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1.xml" ContentType="application/vnd.openxmlformats-officedocument.presentationml.notesSlid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2.xml" ContentType="application/vnd.openxmlformats-officedocument.presentationml.notesSlid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3.xml" ContentType="application/vnd.openxmlformats-officedocument.presentationml.notesSlide+xml"/>
  <Override PartName="/ppt/charts/chart2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2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6.xml" ContentType="application/vnd.openxmlformats-officedocument.presentationml.notesSlide+xml"/>
  <Override PartName="/ppt/charts/chart2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47.xml" ContentType="application/vnd.openxmlformats-officedocument.presentationml.notesSlide+xml"/>
  <Override PartName="/ppt/charts/chart2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8.xml" ContentType="application/vnd.openxmlformats-officedocument.presentationml.notesSlide+xml"/>
  <Override PartName="/ppt/charts/chart2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2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51.xml" ContentType="application/vnd.openxmlformats-officedocument.presentationml.notesSlide+xml"/>
  <Override PartName="/ppt/charts/chart2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harts/chart2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3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3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54.xml" ContentType="application/vnd.openxmlformats-officedocument.presentationml.notesSlide+xml"/>
  <Override PartName="/ppt/charts/chart3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55.xml" ContentType="application/vnd.openxmlformats-officedocument.presentationml.notesSlide+xml"/>
  <Override PartName="/ppt/charts/chart3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6.xml" ContentType="application/vnd.openxmlformats-officedocument.presentationml.notesSlide+xml"/>
  <Override PartName="/ppt/charts/chart35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096" r:id="rId2"/>
    <p:sldMasterId id="2147484108" r:id="rId3"/>
    <p:sldMasterId id="2147484135" r:id="rId4"/>
    <p:sldMasterId id="2147484147" r:id="rId5"/>
  </p:sldMasterIdLst>
  <p:notesMasterIdLst>
    <p:notesMasterId r:id="rId175"/>
  </p:notesMasterIdLst>
  <p:sldIdLst>
    <p:sldId id="864" r:id="rId6"/>
    <p:sldId id="257" r:id="rId7"/>
    <p:sldId id="259" r:id="rId8"/>
    <p:sldId id="260" r:id="rId9"/>
    <p:sldId id="863" r:id="rId10"/>
    <p:sldId id="679" r:id="rId11"/>
    <p:sldId id="875" r:id="rId12"/>
    <p:sldId id="876" r:id="rId13"/>
    <p:sldId id="877" r:id="rId14"/>
    <p:sldId id="957" r:id="rId15"/>
    <p:sldId id="958" r:id="rId16"/>
    <p:sldId id="871" r:id="rId17"/>
    <p:sldId id="860" r:id="rId18"/>
    <p:sldId id="806" r:id="rId19"/>
    <p:sldId id="872" r:id="rId20"/>
    <p:sldId id="873" r:id="rId21"/>
    <p:sldId id="882" r:id="rId22"/>
    <p:sldId id="283" r:id="rId23"/>
    <p:sldId id="850" r:id="rId24"/>
    <p:sldId id="881" r:id="rId25"/>
    <p:sldId id="865" r:id="rId26"/>
    <p:sldId id="866" r:id="rId27"/>
    <p:sldId id="867" r:id="rId28"/>
    <p:sldId id="868" r:id="rId29"/>
    <p:sldId id="852" r:id="rId30"/>
    <p:sldId id="874" r:id="rId31"/>
    <p:sldId id="943" r:id="rId32"/>
    <p:sldId id="944" r:id="rId33"/>
    <p:sldId id="963" r:id="rId34"/>
    <p:sldId id="822" r:id="rId35"/>
    <p:sldId id="961" r:id="rId36"/>
    <p:sldId id="699" r:id="rId37"/>
    <p:sldId id="926" r:id="rId38"/>
    <p:sldId id="256" r:id="rId39"/>
    <p:sldId id="931" r:id="rId40"/>
    <p:sldId id="959" r:id="rId41"/>
    <p:sldId id="929" r:id="rId42"/>
    <p:sldId id="930" r:id="rId43"/>
    <p:sldId id="263" r:id="rId44"/>
    <p:sldId id="264" r:id="rId45"/>
    <p:sldId id="932" r:id="rId46"/>
    <p:sldId id="933" r:id="rId47"/>
    <p:sldId id="934" r:id="rId48"/>
    <p:sldId id="808" r:id="rId49"/>
    <p:sldId id="809" r:id="rId50"/>
    <p:sldId id="810" r:id="rId51"/>
    <p:sldId id="811" r:id="rId52"/>
    <p:sldId id="812" r:id="rId53"/>
    <p:sldId id="813" r:id="rId54"/>
    <p:sldId id="814" r:id="rId55"/>
    <p:sldId id="815" r:id="rId56"/>
    <p:sldId id="816" r:id="rId57"/>
    <p:sldId id="803" r:id="rId58"/>
    <p:sldId id="804" r:id="rId59"/>
    <p:sldId id="805" r:id="rId60"/>
    <p:sldId id="817" r:id="rId61"/>
    <p:sldId id="755" r:id="rId62"/>
    <p:sldId id="823" r:id="rId63"/>
    <p:sldId id="757" r:id="rId64"/>
    <p:sldId id="951" r:id="rId65"/>
    <p:sldId id="759" r:id="rId66"/>
    <p:sldId id="760" r:id="rId67"/>
    <p:sldId id="761" r:id="rId68"/>
    <p:sldId id="762" r:id="rId69"/>
    <p:sldId id="764" r:id="rId70"/>
    <p:sldId id="893" r:id="rId71"/>
    <p:sldId id="895" r:id="rId72"/>
    <p:sldId id="894" r:id="rId73"/>
    <p:sldId id="896" r:id="rId74"/>
    <p:sldId id="879" r:id="rId75"/>
    <p:sldId id="897" r:id="rId76"/>
    <p:sldId id="899" r:id="rId77"/>
    <p:sldId id="898" r:id="rId78"/>
    <p:sldId id="900" r:id="rId79"/>
    <p:sldId id="262" r:id="rId80"/>
    <p:sldId id="925" r:id="rId81"/>
    <p:sldId id="258" r:id="rId82"/>
    <p:sldId id="751" r:id="rId83"/>
    <p:sldId id="753" r:id="rId84"/>
    <p:sldId id="752" r:id="rId85"/>
    <p:sldId id="950" r:id="rId86"/>
    <p:sldId id="802" r:id="rId87"/>
    <p:sldId id="826" r:id="rId88"/>
    <p:sldId id="734" r:id="rId89"/>
    <p:sldId id="745" r:id="rId90"/>
    <p:sldId id="746" r:id="rId91"/>
    <p:sldId id="747" r:id="rId92"/>
    <p:sldId id="962" r:id="rId93"/>
    <p:sldId id="953" r:id="rId94"/>
    <p:sldId id="830" r:id="rId95"/>
    <p:sldId id="836" r:id="rId96"/>
    <p:sldId id="837" r:id="rId97"/>
    <p:sldId id="838" r:id="rId98"/>
    <p:sldId id="839" r:id="rId99"/>
    <p:sldId id="840" r:id="rId100"/>
    <p:sldId id="719" r:id="rId101"/>
    <p:sldId id="841" r:id="rId102"/>
    <p:sldId id="842" r:id="rId103"/>
    <p:sldId id="843" r:id="rId104"/>
    <p:sldId id="844" r:id="rId105"/>
    <p:sldId id="845" r:id="rId106"/>
    <p:sldId id="736" r:id="rId107"/>
    <p:sldId id="892" r:id="rId108"/>
    <p:sldId id="800" r:id="rId109"/>
    <p:sldId id="832" r:id="rId110"/>
    <p:sldId id="901" r:id="rId111"/>
    <p:sldId id="903" r:id="rId112"/>
    <p:sldId id="902" r:id="rId113"/>
    <p:sldId id="904" r:id="rId114"/>
    <p:sldId id="878" r:id="rId115"/>
    <p:sldId id="905" r:id="rId116"/>
    <p:sldId id="907" r:id="rId117"/>
    <p:sldId id="906" r:id="rId118"/>
    <p:sldId id="908" r:id="rId119"/>
    <p:sldId id="909" r:id="rId120"/>
    <p:sldId id="910" r:id="rId121"/>
    <p:sldId id="954" r:id="rId122"/>
    <p:sldId id="911" r:id="rId123"/>
    <p:sldId id="912" r:id="rId124"/>
    <p:sldId id="798" r:id="rId125"/>
    <p:sldId id="590" r:id="rId126"/>
    <p:sldId id="889" r:id="rId127"/>
    <p:sldId id="890" r:id="rId128"/>
    <p:sldId id="891" r:id="rId129"/>
    <p:sldId id="765" r:id="rId130"/>
    <p:sldId id="766" r:id="rId131"/>
    <p:sldId id="767" r:id="rId132"/>
    <p:sldId id="769" r:id="rId133"/>
    <p:sldId id="913" r:id="rId134"/>
    <p:sldId id="914" r:id="rId135"/>
    <p:sldId id="915" r:id="rId136"/>
    <p:sldId id="955" r:id="rId137"/>
    <p:sldId id="916" r:id="rId138"/>
    <p:sldId id="725" r:id="rId139"/>
    <p:sldId id="846" r:id="rId140"/>
    <p:sldId id="847" r:id="rId141"/>
    <p:sldId id="848" r:id="rId142"/>
    <p:sldId id="749" r:id="rId143"/>
    <p:sldId id="742" r:id="rId144"/>
    <p:sldId id="750" r:id="rId145"/>
    <p:sldId id="949" r:id="rId146"/>
    <p:sldId id="835" r:id="rId147"/>
    <p:sldId id="883" r:id="rId148"/>
    <p:sldId id="964" r:id="rId149"/>
    <p:sldId id="770" r:id="rId150"/>
    <p:sldId id="771" r:id="rId151"/>
    <p:sldId id="772" r:id="rId152"/>
    <p:sldId id="773" r:id="rId153"/>
    <p:sldId id="730" r:id="rId154"/>
    <p:sldId id="731" r:id="rId155"/>
    <p:sldId id="732" r:id="rId156"/>
    <p:sldId id="733" r:id="rId157"/>
    <p:sldId id="924" r:id="rId158"/>
    <p:sldId id="261" r:id="rId159"/>
    <p:sldId id="965" r:id="rId160"/>
    <p:sldId id="935" r:id="rId161"/>
    <p:sldId id="936" r:id="rId162"/>
    <p:sldId id="966" r:id="rId163"/>
    <p:sldId id="938" r:id="rId164"/>
    <p:sldId id="939" r:id="rId165"/>
    <p:sldId id="940" r:id="rId166"/>
    <p:sldId id="941" r:id="rId167"/>
    <p:sldId id="942" r:id="rId168"/>
    <p:sldId id="956" r:id="rId169"/>
    <p:sldId id="922" r:id="rId170"/>
    <p:sldId id="923" r:id="rId171"/>
    <p:sldId id="885" r:id="rId172"/>
    <p:sldId id="928" r:id="rId173"/>
    <p:sldId id="713" r:id="rId17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арисова Р.В." initials="ХР" lastIdx="1" clrIdx="0">
    <p:extLst>
      <p:ext uri="{19B8F6BF-5375-455C-9EA6-DF929625EA0E}">
        <p15:presenceInfo xmlns:p15="http://schemas.microsoft.com/office/powerpoint/2012/main" userId="S-1-5-21-4287158441-4168555929-1067942446-1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8E"/>
    <a:srgbClr val="F19A14"/>
    <a:srgbClr val="FFFFFF"/>
    <a:srgbClr val="0E7DC2"/>
    <a:srgbClr val="FF5050"/>
    <a:srgbClr val="91CE55"/>
    <a:srgbClr val="33D1AD"/>
    <a:srgbClr val="CAC9D0"/>
    <a:srgbClr val="C0C0C0"/>
    <a:srgbClr val="0D7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877" autoAdjust="0"/>
  </p:normalViewPr>
  <p:slideViewPr>
    <p:cSldViewPr>
      <p:cViewPr varScale="1">
        <p:scale>
          <a:sx n="104" d="100"/>
          <a:sy n="104" d="100"/>
        </p:scale>
        <p:origin x="798" y="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54" Type="http://schemas.openxmlformats.org/officeDocument/2006/relationships/slide" Target="slides/slide149.xml"/><Relationship Id="rId159" Type="http://schemas.openxmlformats.org/officeDocument/2006/relationships/slide" Target="slides/slide154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5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slide" Target="slides/slide139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165" Type="http://schemas.openxmlformats.org/officeDocument/2006/relationships/slide" Target="slides/slide16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55" Type="http://schemas.openxmlformats.org/officeDocument/2006/relationships/slide" Target="slides/slide150.xml"/><Relationship Id="rId171" Type="http://schemas.openxmlformats.org/officeDocument/2006/relationships/slide" Target="slides/slide166.xml"/><Relationship Id="rId176" Type="http://schemas.openxmlformats.org/officeDocument/2006/relationships/commentAuthors" Target="commentAuthor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45" Type="http://schemas.openxmlformats.org/officeDocument/2006/relationships/slide" Target="slides/slide140.xml"/><Relationship Id="rId161" Type="http://schemas.openxmlformats.org/officeDocument/2006/relationships/slide" Target="slides/slide156.xml"/><Relationship Id="rId166" Type="http://schemas.openxmlformats.org/officeDocument/2006/relationships/slide" Target="slides/slide1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177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72" Type="http://schemas.openxmlformats.org/officeDocument/2006/relationships/slide" Target="slides/slide167.xml"/><Relationship Id="rId180" Type="http://schemas.openxmlformats.org/officeDocument/2006/relationships/tableStyles" Target="tableStyle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178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slide" Target="slides/slide168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slide" Target="slides/slide169.xml"/><Relationship Id="rId179" Type="http://schemas.openxmlformats.org/officeDocument/2006/relationships/theme" Target="theme/theme1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7.jp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26.jpeg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44272347628257E-4"/>
          <c:y val="0.13561840355306598"/>
          <c:w val="0.99611452985484705"/>
          <c:h val="0.5638335681033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01.01.2025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cmpd="tri"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0-4EBC-9317-29880A592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Среднемесячный доход от трудовой деятельности работников "Культуры" ("указные" категории работников)</c:v>
                </c:pt>
                <c:pt idx="1">
                  <c:v>Среднемесячный доход от трудовой деятельности работников "Дополнительного образования" , в том числе отрасли "Спорт"  ("указные" категории работников)</c:v>
                </c:pt>
                <c:pt idx="2">
                  <c:v>Минимальный размерт оплаты труда в автономном округе</c:v>
                </c:pt>
                <c:pt idx="3">
                  <c:v>Индексация ФОТ с 1 октября 2026 года на 4% (иные категории работников)</c:v>
                </c:pt>
              </c:strCache>
            </c:strRef>
          </c:cat>
          <c:val>
            <c:numRef>
              <c:f>Лист1!$B$2:$B$5</c:f>
              <c:numCache>
                <c:formatCode>_-* #\ ##0.0\ _₽_-;\-* #\ ##0.0\ _₽_-;_-* "-"??\ _₽_-;_-@_-</c:formatCode>
                <c:ptCount val="4"/>
                <c:pt idx="0">
                  <c:v>90111.8</c:v>
                </c:pt>
                <c:pt idx="1">
                  <c:v>109363.6</c:v>
                </c:pt>
                <c:pt idx="2">
                  <c:v>49368</c:v>
                </c:pt>
                <c:pt idx="3">
                  <c:v>92000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A0-4EBC-9317-29880A592F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01.01.2026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A0-4EBC-9317-29880A592F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Среднемесячный доход от трудовой деятельности работников "Культуры" ("указные" категории работников)</c:v>
                </c:pt>
                <c:pt idx="1">
                  <c:v>Среднемесячный доход от трудовой деятельности работников "Дополнительного образования" , в том числе отрасли "Спорт"  ("указные" категории работников)</c:v>
                </c:pt>
                <c:pt idx="2">
                  <c:v>Минимальный размерт оплаты труда в автономном округе</c:v>
                </c:pt>
                <c:pt idx="3">
                  <c:v>Индексация ФОТ с 1 октября 2026 года на 4% (иные категории работников)</c:v>
                </c:pt>
              </c:strCache>
            </c:strRef>
          </c:cat>
          <c:val>
            <c:numRef>
              <c:f>Лист1!$C$2:$C$5</c:f>
              <c:numCache>
                <c:formatCode>_-* #\ ##0.0\ _₽_-;\-* #\ ##0.0\ _₽_-;_-* "-"??\ _₽_-;_-@_-</c:formatCode>
                <c:ptCount val="4"/>
                <c:pt idx="0">
                  <c:v>108000</c:v>
                </c:pt>
                <c:pt idx="1">
                  <c:v>122317.9</c:v>
                </c:pt>
                <c:pt idx="2">
                  <c:v>59604.6</c:v>
                </c:pt>
                <c:pt idx="3">
                  <c:v>95700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0-4EBC-9317-29880A592F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12"/>
        <c:axId val="234466128"/>
        <c:axId val="234469656"/>
      </c:barChart>
      <c:catAx>
        <c:axId val="23446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469656"/>
        <c:crosses val="autoZero"/>
        <c:auto val="1"/>
        <c:lblAlgn val="ctr"/>
        <c:lblOffset val="100"/>
        <c:noMultiLvlLbl val="0"/>
      </c:catAx>
      <c:valAx>
        <c:axId val="234469656"/>
        <c:scaling>
          <c:orientation val="minMax"/>
        </c:scaling>
        <c:delete val="1"/>
        <c:axPos val="l"/>
        <c:numFmt formatCode="_-* #\ ##0.0\ _₽_-;\-* #\ ##0.0\ _₽_-;_-* &quot;-&quot;??\ _₽_-;_-@_-" sourceLinked="1"/>
        <c:majorTickMark val="none"/>
        <c:minorTickMark val="none"/>
        <c:tickLblPos val="nextTo"/>
        <c:crossAx val="23446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762712698846093"/>
          <c:y val="0.86602107639310721"/>
          <c:w val="0.39732042720244393"/>
          <c:h val="0.10054498396033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  <c:userShapes r:id="rId6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0"/>
      <c:rotY val="2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439222440944882E-2"/>
          <c:y val="7.8879330867998795E-2"/>
          <c:w val="0.6859158771593401"/>
          <c:h val="0.7414711914074463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расходов бюджета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7013628.5</c:v>
                </c:pt>
                <c:pt idx="1">
                  <c:v>6453267.0999999996</c:v>
                </c:pt>
                <c:pt idx="2">
                  <c:v>6765661.0999999996</c:v>
                </c:pt>
                <c:pt idx="3">
                  <c:v>6766894.5999999996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40-4FBE-A250-ADAB8D0EB0A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 на поддержку семьи и детей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3"/>
              <c:layout>
                <c:manualLayout>
                  <c:x val="1.8884981458269189E-2"/>
                  <c:y val="-1.511736791150192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600" b="1" dirty="0"/>
                      <a:t>34,</a:t>
                    </a:r>
                    <a:r>
                      <a:rPr lang="en-US" sz="1600" b="1"/>
                      <a:t>5%</a:t>
                    </a:r>
                    <a:endParaRPr lang="en-US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DC4-4050-9055-6BB2A4A4933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2297272.7000000002</c:v>
                </c:pt>
                <c:pt idx="1">
                  <c:v>2328494.6</c:v>
                </c:pt>
                <c:pt idx="2">
                  <c:v>2340144.4</c:v>
                </c:pt>
                <c:pt idx="3">
                  <c:v>2337821.1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40-4FBE-A250-ADAB8D0EB0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gapDepth val="284"/>
        <c:shape val="cylinder"/>
        <c:axId val="324745520"/>
        <c:axId val="326806176"/>
        <c:axId val="0"/>
      </c:bar3DChart>
      <c:catAx>
        <c:axId val="32474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806176"/>
        <c:crosses val="autoZero"/>
        <c:auto val="1"/>
        <c:lblAlgn val="ctr"/>
        <c:lblOffset val="100"/>
        <c:noMultiLvlLbl val="0"/>
      </c:catAx>
      <c:valAx>
        <c:axId val="326806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745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85901502182142"/>
          <c:y val="7.0699287380767209E-2"/>
          <c:w val="0.16501094007695527"/>
          <c:h val="0.826836279461279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2363803.7999999998</c:v>
                </c:pt>
                <c:pt idx="1">
                  <c:v>2787768.7</c:v>
                </c:pt>
                <c:pt idx="2">
                  <c:v>2709690.8</c:v>
                </c:pt>
                <c:pt idx="3">
                  <c:v>2715905.3</c:v>
                </c:pt>
                <c:pt idx="4">
                  <c:v>2713574.2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</c:v>
                </c:pt>
                <c:pt idx="1">
                  <c:v>2025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0">
                  <c:v>0</c:v>
                </c:pt>
                <c:pt idx="1">
                  <c:v>71522.600000000006</c:v>
                </c:pt>
                <c:pt idx="2">
                  <c:v>77702.100000000006</c:v>
                </c:pt>
                <c:pt idx="3">
                  <c:v>84711.4</c:v>
                </c:pt>
                <c:pt idx="4">
                  <c:v>84585.600000000006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483104"/>
        <c:axId val="330480752"/>
        <c:axId val="0"/>
      </c:bar3DChart>
      <c:catAx>
        <c:axId val="33048310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480752"/>
        <c:crossesAt val="2580000"/>
        <c:auto val="1"/>
        <c:lblAlgn val="ctr"/>
        <c:lblOffset val="100"/>
        <c:noMultiLvlLbl val="0"/>
      </c:catAx>
      <c:valAx>
        <c:axId val="330480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048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190075.7</c:v>
                </c:pt>
                <c:pt idx="1">
                  <c:v>274699.8</c:v>
                </c:pt>
                <c:pt idx="2" formatCode="#,##0.00">
                  <c:v>78947.199999999997</c:v>
                </c:pt>
                <c:pt idx="3" formatCode="#,##0.00">
                  <c:v>76840.7</c:v>
                </c:pt>
                <c:pt idx="4" formatCode="#,##0.00">
                  <c:v>76942.8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1">
                  <c:v>85358.9</c:v>
                </c:pt>
                <c:pt idx="2" formatCode="#,##0.00">
                  <c:v>317160.59999999998</c:v>
                </c:pt>
                <c:pt idx="3" formatCode="#,##0.00">
                  <c:v>1116.8</c:v>
                </c:pt>
                <c:pt idx="4" formatCode="#,##0.00">
                  <c:v>1118.3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66320"/>
        <c:axId val="580874160"/>
        <c:axId val="0"/>
      </c:bar3DChart>
      <c:catAx>
        <c:axId val="580866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4160"/>
        <c:crosses val="autoZero"/>
        <c:auto val="1"/>
        <c:lblAlgn val="ctr"/>
        <c:lblOffset val="100"/>
        <c:noMultiLvlLbl val="0"/>
      </c:catAx>
      <c:valAx>
        <c:axId val="5808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144753.9</c:v>
                </c:pt>
                <c:pt idx="1">
                  <c:v>203114.6</c:v>
                </c:pt>
                <c:pt idx="2" formatCode="#,##0.00">
                  <c:v>183253.5</c:v>
                </c:pt>
                <c:pt idx="3" formatCode="#,##0.00">
                  <c:v>189302.39999999999</c:v>
                </c:pt>
                <c:pt idx="4" formatCode="#,##0.00">
                  <c:v>189492.4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71808"/>
        <c:axId val="580867104"/>
        <c:axId val="0"/>
      </c:bar3DChart>
      <c:catAx>
        <c:axId val="58087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7104"/>
        <c:crosses val="autoZero"/>
        <c:auto val="1"/>
        <c:lblAlgn val="ctr"/>
        <c:lblOffset val="100"/>
        <c:noMultiLvlLbl val="0"/>
      </c:catAx>
      <c:valAx>
        <c:axId val="5808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64615.3</c:v>
                </c:pt>
                <c:pt idx="1">
                  <c:v>77412.600000000006</c:v>
                </c:pt>
                <c:pt idx="2">
                  <c:v>58534.2</c:v>
                </c:pt>
                <c:pt idx="3">
                  <c:v>58584.2</c:v>
                </c:pt>
                <c:pt idx="4">
                  <c:v>58511.3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gapDepth val="71"/>
        <c:shape val="box"/>
        <c:axId val="580871416"/>
        <c:axId val="580867888"/>
        <c:axId val="0"/>
      </c:bar3DChart>
      <c:catAx>
        <c:axId val="58087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7888"/>
        <c:crossesAt val="2580000"/>
        <c:auto val="1"/>
        <c:lblAlgn val="ctr"/>
        <c:lblOffset val="100"/>
        <c:noMultiLvlLbl val="0"/>
      </c:catAx>
      <c:valAx>
        <c:axId val="580867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168567.8</c:v>
                </c:pt>
                <c:pt idx="1">
                  <c:v>148638.5</c:v>
                </c:pt>
                <c:pt idx="2">
                  <c:v>150224.4</c:v>
                </c:pt>
                <c:pt idx="3">
                  <c:v>150224.4</c:v>
                </c:pt>
                <c:pt idx="4">
                  <c:v>150224.4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73376"/>
        <c:axId val="580872592"/>
        <c:axId val="0"/>
      </c:bar3DChart>
      <c:catAx>
        <c:axId val="58087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2592"/>
        <c:crossesAt val="2580000"/>
        <c:auto val="1"/>
        <c:lblAlgn val="ctr"/>
        <c:lblOffset val="100"/>
        <c:noMultiLvlLbl val="0"/>
      </c:catAx>
      <c:valAx>
        <c:axId val="580872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272832.3</c:v>
                </c:pt>
                <c:pt idx="1">
                  <c:v>141288</c:v>
                </c:pt>
                <c:pt idx="2">
                  <c:v>62390.799999999996</c:v>
                </c:pt>
                <c:pt idx="3">
                  <c:v>60222.299999999996</c:v>
                </c:pt>
                <c:pt idx="4">
                  <c:v>60222.299999999996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1">
                  <c:v>114014.39999999999</c:v>
                </c:pt>
                <c:pt idx="2">
                  <c:v>117382</c:v>
                </c:pt>
                <c:pt idx="3">
                  <c:v>790046</c:v>
                </c:pt>
                <c:pt idx="4">
                  <c:v>677497.4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65536"/>
        <c:axId val="580876512"/>
        <c:axId val="0"/>
      </c:bar3DChart>
      <c:catAx>
        <c:axId val="58086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6512"/>
        <c:crossesAt val="2580000"/>
        <c:auto val="1"/>
        <c:lblAlgn val="ctr"/>
        <c:lblOffset val="100"/>
        <c:noMultiLvlLbl val="0"/>
      </c:catAx>
      <c:valAx>
        <c:axId val="580876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6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 formatCode="General">
                  <c:v>998684.7</c:v>
                </c:pt>
                <c:pt idx="1">
                  <c:v>1097634.5</c:v>
                </c:pt>
                <c:pt idx="2">
                  <c:v>1226538.7</c:v>
                </c:pt>
                <c:pt idx="3">
                  <c:v>1208810.8</c:v>
                </c:pt>
                <c:pt idx="4">
                  <c:v>1333476.7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1">
                  <c:v>9473.1</c:v>
                </c:pt>
                <c:pt idx="2">
                  <c:v>38506.6</c:v>
                </c:pt>
                <c:pt idx="3">
                  <c:v>113271.3</c:v>
                </c:pt>
                <c:pt idx="4">
                  <c:v>6801.7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0876120"/>
        <c:axId val="580876904"/>
        <c:axId val="0"/>
      </c:bar3DChart>
      <c:catAx>
        <c:axId val="58087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6904"/>
        <c:crossesAt val="2580000"/>
        <c:auto val="1"/>
        <c:lblAlgn val="ctr"/>
        <c:lblOffset val="100"/>
        <c:noMultiLvlLbl val="0"/>
      </c:catAx>
      <c:valAx>
        <c:axId val="5808769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0876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4226.3999999999996</c:v>
                </c:pt>
                <c:pt idx="1">
                  <c:v>4348.5</c:v>
                </c:pt>
                <c:pt idx="2">
                  <c:v>4430.6000000000004</c:v>
                </c:pt>
                <c:pt idx="3">
                  <c:v>4410.7</c:v>
                </c:pt>
                <c:pt idx="4">
                  <c:v>4411.5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86910552"/>
        <c:axId val="586914080"/>
        <c:axId val="0"/>
      </c:bar3DChart>
      <c:catAx>
        <c:axId val="58691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4080"/>
        <c:crossesAt val="443000"/>
        <c:auto val="1"/>
        <c:lblAlgn val="ctr"/>
        <c:lblOffset val="100"/>
        <c:noMultiLvlLbl val="0"/>
      </c:catAx>
      <c:valAx>
        <c:axId val="58691408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50049.5</c:v>
                </c:pt>
                <c:pt idx="1">
                  <c:v>117293.7</c:v>
                </c:pt>
                <c:pt idx="2">
                  <c:v>118405.3</c:v>
                </c:pt>
                <c:pt idx="3">
                  <c:v>80301.5</c:v>
                </c:pt>
                <c:pt idx="4">
                  <c:v>84441.3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586912120"/>
        <c:axId val="586910944"/>
        <c:axId val="0"/>
      </c:bar3DChart>
      <c:catAx>
        <c:axId val="58691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0944"/>
        <c:crossesAt val="443000"/>
        <c:auto val="1"/>
        <c:lblAlgn val="ctr"/>
        <c:lblOffset val="100"/>
        <c:noMultiLvlLbl val="0"/>
      </c:catAx>
      <c:valAx>
        <c:axId val="586910944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988033458129817E-2"/>
          <c:y val="0.10699863993606445"/>
          <c:w val="0.67397698783133864"/>
          <c:h val="0.7148235769502312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0E7DC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3 249 097,0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670 053,5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3 734 127,4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  <a:r>
                      <a:rPr lang="en-US" baseline="0" dirty="0"/>
                      <a:t> 954 160,7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3 903 847,6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5E-4B73-8ADE-FEC4071B619C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(отчет)</c:v>
                </c:pt>
                <c:pt idx="1">
                  <c:v>2025 год (прогноз)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3249097</c:v>
                </c:pt>
                <c:pt idx="1">
                  <c:v>3670053.5</c:v>
                </c:pt>
                <c:pt idx="2">
                  <c:v>3734127.4</c:v>
                </c:pt>
                <c:pt idx="3">
                  <c:v>3954160.7</c:v>
                </c:pt>
                <c:pt idx="4">
                  <c:v>3903847.6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A-4353-9061-B96F71AD1F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1 943 038,5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1 916 455,7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55E-4B73-8ADE-FEC4071B61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175 348,1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295 740,6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  <a:r>
                      <a:rPr lang="en-US" baseline="0" dirty="0"/>
                      <a:t> 403 590,2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E61-4909-B8B6-308CF983E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(отчет)</c:v>
                </c:pt>
                <c:pt idx="1">
                  <c:v>2025 год (прогноз)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1943038.5</c:v>
                </c:pt>
                <c:pt idx="1">
                  <c:v>1916455.7</c:v>
                </c:pt>
                <c:pt idx="2">
                  <c:v>2175348.1</c:v>
                </c:pt>
                <c:pt idx="3">
                  <c:v>2295740.6</c:v>
                </c:pt>
                <c:pt idx="4">
                  <c:v>2403590.2000000002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A-4353-9061-B96F71AD1F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884</a:t>
                    </a:r>
                    <a:r>
                      <a:rPr lang="en-US" baseline="0" dirty="0"/>
                      <a:t> 354,5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55E-4B73-8ADE-FEC4071B61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474 246,1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2E5-49CB-9F3A-48643531ED5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413</a:t>
                    </a:r>
                    <a:r>
                      <a:rPr lang="en-US" baseline="0" dirty="0"/>
                      <a:t> 765,4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455E-4B73-8ADE-FEC4071B61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427</a:t>
                    </a:r>
                    <a:r>
                      <a:rPr lang="en-US" baseline="0" dirty="0"/>
                      <a:t> 542,3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455E-4B73-8ADE-FEC4071B61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441 737,6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55E-4B73-8ADE-FEC4071B61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(отчет)</c:v>
                </c:pt>
                <c:pt idx="1">
                  <c:v>2025 год (прогноз)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884354.5</c:v>
                </c:pt>
                <c:pt idx="1">
                  <c:v>474246.1</c:v>
                </c:pt>
                <c:pt idx="2">
                  <c:v>413765.4</c:v>
                </c:pt>
                <c:pt idx="3">
                  <c:v>427542.3</c:v>
                </c:pt>
                <c:pt idx="4">
                  <c:v>441737.6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A-4353-9061-B96F71AD1F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axId val="234465736"/>
        <c:axId val="234466912"/>
      </c:barChart>
      <c:catAx>
        <c:axId val="234465736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234466912"/>
        <c:crosses val="max"/>
        <c:auto val="1"/>
        <c:lblAlgn val="ctr"/>
        <c:lblOffset val="100"/>
        <c:tickLblSkip val="1"/>
        <c:noMultiLvlLbl val="0"/>
      </c:catAx>
      <c:valAx>
        <c:axId val="234466912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23446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85303440180022"/>
          <c:y val="0"/>
          <c:w val="0.171811649441896"/>
          <c:h val="0.79186967577079248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177035.3</c:v>
                </c:pt>
                <c:pt idx="1">
                  <c:v>481069.1</c:v>
                </c:pt>
                <c:pt idx="2" formatCode="#,##0.00">
                  <c:v>24089.7</c:v>
                </c:pt>
                <c:pt idx="3" formatCode="#,##0.00">
                  <c:v>24089.7</c:v>
                </c:pt>
                <c:pt idx="4" formatCode="#,##0.00">
                  <c:v>24089.7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22704"/>
        <c:axId val="586911728"/>
        <c:axId val="0"/>
      </c:bar3DChart>
      <c:catAx>
        <c:axId val="58692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1728"/>
        <c:crossesAt val="2580000"/>
        <c:auto val="1"/>
        <c:lblAlgn val="ctr"/>
        <c:lblOffset val="100"/>
        <c:noMultiLvlLbl val="0"/>
      </c:catAx>
      <c:valAx>
        <c:axId val="586911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3500</c:v>
                </c:pt>
                <c:pt idx="1">
                  <c:v>5850</c:v>
                </c:pt>
                <c:pt idx="2">
                  <c:v>6447.3</c:v>
                </c:pt>
                <c:pt idx="3">
                  <c:v>6447.3</c:v>
                </c:pt>
                <c:pt idx="4">
                  <c:v>5447.3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0">
                  <c:v>2964.8</c:v>
                </c:pt>
                <c:pt idx="1">
                  <c:v>2973.4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15648"/>
        <c:axId val="586916040"/>
        <c:axId val="0"/>
      </c:bar3DChart>
      <c:catAx>
        <c:axId val="58691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6040"/>
        <c:crossesAt val="2580000"/>
        <c:auto val="1"/>
        <c:lblAlgn val="ctr"/>
        <c:lblOffset val="100"/>
        <c:noMultiLvlLbl val="0"/>
      </c:catAx>
      <c:valAx>
        <c:axId val="586916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4660.8999999999996</c:v>
                </c:pt>
                <c:pt idx="1">
                  <c:v>7411.7</c:v>
                </c:pt>
                <c:pt idx="2">
                  <c:v>7411.7</c:v>
                </c:pt>
                <c:pt idx="3">
                  <c:v>7411.7</c:v>
                </c:pt>
                <c:pt idx="4">
                  <c:v>7411.7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12904"/>
        <c:axId val="586917608"/>
        <c:axId val="0"/>
      </c:bar3DChart>
      <c:catAx>
        <c:axId val="58691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7608"/>
        <c:crossesAt val="2580000"/>
        <c:auto val="1"/>
        <c:lblAlgn val="ctr"/>
        <c:lblOffset val="100"/>
        <c:noMultiLvlLbl val="0"/>
      </c:catAx>
      <c:valAx>
        <c:axId val="5869176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254633.4</c:v>
                </c:pt>
                <c:pt idx="1">
                  <c:v>212787.1</c:v>
                </c:pt>
                <c:pt idx="2">
                  <c:v>111148.6</c:v>
                </c:pt>
                <c:pt idx="3">
                  <c:v>119452.7</c:v>
                </c:pt>
                <c:pt idx="4">
                  <c:v>137233.1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#,##0.00</c:formatCode>
                <c:ptCount val="5"/>
                <c:pt idx="1">
                  <c:v>45203.9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18392"/>
        <c:axId val="586922312"/>
        <c:axId val="0"/>
      </c:bar3DChart>
      <c:catAx>
        <c:axId val="58691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2312"/>
        <c:crossesAt val="2580000"/>
        <c:auto val="1"/>
        <c:lblAlgn val="ctr"/>
        <c:lblOffset val="100"/>
        <c:noMultiLvlLbl val="0"/>
      </c:catAx>
      <c:valAx>
        <c:axId val="586922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411174.3</c:v>
                </c:pt>
                <c:pt idx="1">
                  <c:v>450049</c:v>
                </c:pt>
                <c:pt idx="2">
                  <c:v>484567.1</c:v>
                </c:pt>
                <c:pt idx="3">
                  <c:v>483162.7</c:v>
                </c:pt>
                <c:pt idx="4">
                  <c:v>482162.7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6921136"/>
        <c:axId val="586919960"/>
        <c:axId val="0"/>
      </c:bar3DChart>
      <c:catAx>
        <c:axId val="58692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19960"/>
        <c:crossesAt val="451000"/>
        <c:auto val="1"/>
        <c:lblAlgn val="ctr"/>
        <c:lblOffset val="100"/>
        <c:noMultiLvlLbl val="0"/>
      </c:catAx>
      <c:valAx>
        <c:axId val="586919960"/>
        <c:scaling>
          <c:orientation val="minMax"/>
          <c:max val="452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1136"/>
        <c:crosses val="autoZero"/>
        <c:crossBetween val="between"/>
        <c:minorUnit val="3000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8.046616698150072E-2"/>
          <c:w val="0.89049600585772881"/>
          <c:h val="0.742207604203996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29700.7</c:v>
                </c:pt>
                <c:pt idx="1">
                  <c:v>48941.1</c:v>
                </c:pt>
                <c:pt idx="2" formatCode="#,##0.00">
                  <c:v>61222.6</c:v>
                </c:pt>
                <c:pt idx="3" formatCode="#,##0.00">
                  <c:v>63582.6</c:v>
                </c:pt>
                <c:pt idx="4" formatCode="#,##0.00">
                  <c:v>64232.6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29760"/>
        <c:axId val="586926624"/>
        <c:axId val="0"/>
      </c:bar3DChart>
      <c:catAx>
        <c:axId val="5869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6624"/>
        <c:crosses val="autoZero"/>
        <c:auto val="1"/>
        <c:lblAlgn val="ctr"/>
        <c:lblOffset val="100"/>
        <c:noMultiLvlLbl val="0"/>
      </c:catAx>
      <c:valAx>
        <c:axId val="586926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#,##0.00</c:formatCode>
                <c:ptCount val="5"/>
                <c:pt idx="0">
                  <c:v>64426.5</c:v>
                </c:pt>
                <c:pt idx="1">
                  <c:v>58963.1</c:v>
                </c:pt>
                <c:pt idx="2">
                  <c:v>113603</c:v>
                </c:pt>
                <c:pt idx="3">
                  <c:v>55110.3</c:v>
                </c:pt>
                <c:pt idx="4">
                  <c:v>55110.3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3" formatCode="#,##0.00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30152"/>
        <c:axId val="586923096"/>
        <c:axId val="0"/>
      </c:bar3DChart>
      <c:catAx>
        <c:axId val="586930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3096"/>
        <c:crossesAt val="2580000"/>
        <c:auto val="1"/>
        <c:lblAlgn val="ctr"/>
        <c:lblOffset val="100"/>
        <c:noMultiLvlLbl val="0"/>
      </c:catAx>
      <c:valAx>
        <c:axId val="586923096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3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2077606087396615"/>
          <c:y val="0.91169355975889799"/>
          <c:w val="0.56426700044631017"/>
          <c:h val="6.9407886303231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380021.6</c:v>
                </c:pt>
                <c:pt idx="1">
                  <c:v>432447.3</c:v>
                </c:pt>
                <c:pt idx="2">
                  <c:v>484567.1</c:v>
                </c:pt>
                <c:pt idx="3">
                  <c:v>483162.7</c:v>
                </c:pt>
                <c:pt idx="4">
                  <c:v>483162.7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6924664"/>
        <c:axId val="586925448"/>
        <c:axId val="0"/>
      </c:bar3DChart>
      <c:catAx>
        <c:axId val="58692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5448"/>
        <c:crosses val="autoZero"/>
        <c:auto val="1"/>
        <c:lblAlgn val="ctr"/>
        <c:lblOffset val="100"/>
        <c:noMultiLvlLbl val="0"/>
      </c:catAx>
      <c:valAx>
        <c:axId val="5869254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24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821126142416774"/>
          <c:y val="0.14796314518202672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69687.3</c:v>
                </c:pt>
                <c:pt idx="1">
                  <c:v>80006.899999999994</c:v>
                </c:pt>
                <c:pt idx="2" formatCode="#,##0.00">
                  <c:v>55365.4</c:v>
                </c:pt>
                <c:pt idx="3" formatCode="#,##0.00">
                  <c:v>5365.4</c:v>
                </c:pt>
                <c:pt idx="4" formatCode="#,##0.00">
                  <c:v>5365.4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Проектная часть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3128.7</c:v>
                </c:pt>
                <c:pt idx="1">
                  <c:v>3322.9</c:v>
                </c:pt>
                <c:pt idx="2" formatCode="#,##0.00">
                  <c:v>2531</c:v>
                </c:pt>
                <c:pt idx="3" formatCode="#,##0.00">
                  <c:v>3037.8</c:v>
                </c:pt>
                <c:pt idx="4" formatCode="#,##0.00">
                  <c:v>3071.8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08984"/>
        <c:axId val="586908592"/>
        <c:axId val="0"/>
      </c:bar3DChart>
      <c:catAx>
        <c:axId val="58690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8592"/>
        <c:crossesAt val="2580000"/>
        <c:auto val="1"/>
        <c:lblAlgn val="ctr"/>
        <c:lblOffset val="100"/>
        <c:noMultiLvlLbl val="0"/>
      </c:catAx>
      <c:valAx>
        <c:axId val="586908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8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29962271124635E-4"/>
          <c:y val="0.24578703703703703"/>
          <c:w val="0.99839889482802646"/>
          <c:h val="0.618071230679498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DC2-4A60-A94C-E93E9AE1F40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C2-4A60-A94C-E93E9AE1F403}"/>
              </c:ext>
            </c:extLst>
          </c:dPt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C2-4A60-A94C-E93E9AE1F403}"/>
                </c:ext>
              </c:extLst>
            </c:dLbl>
            <c:dLbl>
              <c:idx val="1"/>
              <c:layout>
                <c:manualLayout>
                  <c:x val="0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C2-4A60-A94C-E93E9AE1F403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Лист1!$G$2:$G$3</c:f>
              <c:numCache>
                <c:formatCode>#\ ##0.0</c:formatCode>
                <c:ptCount val="2"/>
                <c:pt idx="0">
                  <c:v>22824</c:v>
                </c:pt>
                <c:pt idx="1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C2-4A60-A94C-E93E9AE1F4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903888"/>
        <c:axId val="586904672"/>
        <c:axId val="0"/>
      </c:bar3DChart>
      <c:catAx>
        <c:axId val="5869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4672"/>
        <c:crosses val="autoZero"/>
        <c:auto val="1"/>
        <c:lblAlgn val="ctr"/>
        <c:lblOffset val="100"/>
        <c:noMultiLvlLbl val="0"/>
      </c:catAx>
      <c:valAx>
        <c:axId val="586904672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58690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1716431295453499"/>
          <c:y val="2.0394368574431901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Налоги на доходы физических лиц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2 320 262,3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8194-49AD-9276-B3B6023EF73E}"/>
                </c:ext>
              </c:extLst>
            </c:dLbl>
            <c:dLbl>
              <c:idx val="1"/>
              <c:layout>
                <c:manualLayout>
                  <c:x val="1.5728449889193523E-2"/>
                  <c:y val="-8.5831209753948444E-3"/>
                </c:manualLayout>
              </c:layout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2 216 234,5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0216098508805217"/>
                      <c:h val="6.582006761153523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194-49AD-9276-B3B6023EF73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2 100 036,7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8194-49AD-9276-B3B6023EF73E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1 841 500,4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8194-49AD-9276-B3B6023EF73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508000"/>
              </a:effectLst>
              <a:scene3d>
                <a:camera prst="orthographicFront"/>
                <a:lightRig rig="threePt" dir="t"/>
              </a:scene3d>
            </c:spPr>
            <c:txPr>
              <a:bodyPr rot="0" spcFirstLastPara="1" vertOverflow="ellipsis" vert="horz" wrap="square" lIns="38100" tIns="19050" rIns="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2320262.2999999998</c:v>
                </c:pt>
                <c:pt idx="1">
                  <c:v>2216234.5</c:v>
                </c:pt>
                <c:pt idx="2">
                  <c:v>2100036.7000000002</c:v>
                </c:pt>
                <c:pt idx="3">
                  <c:v>1841500.4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2.0375291333249165E-2"/>
                  <c:y val="-5.4278157127841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1.2500000000000001E-2"/>
                  <c:y val="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4.1666666666666666E-3"/>
                  <c:y val="4.0722670278478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1.3541666666666514E-2"/>
                  <c:y val="-4.0722670278478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64784.6</c:v>
                </c:pt>
                <c:pt idx="1">
                  <c:v>61251.8</c:v>
                </c:pt>
                <c:pt idx="2">
                  <c:v>57917.8</c:v>
                </c:pt>
                <c:pt idx="3">
                  <c:v>57551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9430200131233599E-2"/>
                  <c:y val="-9.937854639947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1666666666666664E-2"/>
                  <c:y val="-0.1218843950727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1.9049294619422574E-2"/>
                  <c:y val="-0.110014698639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6.8787713001427307E-3"/>
                  <c:y val="-0.10358411031252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18543.3</c:v>
                </c:pt>
                <c:pt idx="1">
                  <c:v>18254.300000000003</c:v>
                </c:pt>
                <c:pt idx="2">
                  <c:v>17393.599999999999</c:v>
                </c:pt>
                <c:pt idx="3">
                  <c:v>17404.2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gapDepth val="96"/>
        <c:shape val="box"/>
        <c:axId val="234468480"/>
        <c:axId val="234463776"/>
        <c:axId val="0"/>
      </c:bar3DChart>
      <c:catAx>
        <c:axId val="2344684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cap="small" spc="120" normalizeH="0" baseline="0">
                <a:solidFill>
                  <a:schemeClr val="tx1"/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4463776"/>
        <c:crosses val="autoZero"/>
        <c:auto val="1"/>
        <c:lblAlgn val="ctr"/>
        <c:lblOffset val="100"/>
        <c:noMultiLvlLbl val="0"/>
      </c:catAx>
      <c:valAx>
        <c:axId val="234463776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23446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29962271124635E-4"/>
          <c:y val="0.24578703703703703"/>
          <c:w val="0.99839889482802646"/>
          <c:h val="0.618071230679498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6EA-4CF5-A7FB-FABC83977E00}"/>
              </c:ext>
            </c:extLst>
          </c:dPt>
          <c:dPt>
            <c:idx val="1"/>
            <c:invertIfNegative val="0"/>
            <c:bubble3D val="0"/>
            <c:spPr>
              <a:solidFill>
                <a:srgbClr val="F7FC8E"/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6EA-4CF5-A7FB-FABC83977E00}"/>
              </c:ext>
            </c:extLst>
          </c:dPt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EA-4CF5-A7FB-FABC83977E00}"/>
                </c:ext>
              </c:extLst>
            </c:dLbl>
            <c:dLbl>
              <c:idx val="1"/>
              <c:layout>
                <c:manualLayout>
                  <c:x val="0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EA-4CF5-A7FB-FABC83977E00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94</c:v>
                </c:pt>
                <c:pt idx="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EA-4CF5-A7FB-FABC83977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907024"/>
        <c:axId val="586902712"/>
        <c:axId val="0"/>
      </c:bar3DChart>
      <c:catAx>
        <c:axId val="5869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2712"/>
        <c:crosses val="autoZero"/>
        <c:auto val="1"/>
        <c:lblAlgn val="ctr"/>
        <c:lblOffset val="100"/>
        <c:noMultiLvlLbl val="0"/>
      </c:catAx>
      <c:valAx>
        <c:axId val="5869027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8690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129962271124635E-4"/>
          <c:y val="0.24578703703703703"/>
          <c:w val="0.99839889482802646"/>
          <c:h val="0.6180712306794984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bg1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EDEA-4607-A30C-3AB5CABDCD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EA-4607-A30C-3AB5CABDCD69}"/>
              </c:ext>
            </c:extLst>
          </c:dPt>
          <c:dLbls>
            <c:dLbl>
              <c:idx val="0"/>
              <c:layout>
                <c:manualLayout>
                  <c:x val="0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EA-4607-A30C-3AB5CABDCD69}"/>
                </c:ext>
              </c:extLst>
            </c:dLbl>
            <c:dLbl>
              <c:idx val="1"/>
              <c:layout>
                <c:manualLayout>
                  <c:x val="0"/>
                  <c:y val="0.217592592592592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EA-4607-A30C-3AB5CABDCD69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Лист1!$E$2:$E$3</c:f>
              <c:strCache>
                <c:ptCount val="2"/>
                <c:pt idx="0">
                  <c:v>2025 год</c:v>
                </c:pt>
                <c:pt idx="1">
                  <c:v>2026 год</c:v>
                </c:pt>
              </c:strCache>
            </c:strRef>
          </c:cat>
          <c:val>
            <c:numRef>
              <c:f>Лист1!$G$2:$G$3</c:f>
              <c:numCache>
                <c:formatCode>#,##0</c:formatCode>
                <c:ptCount val="2"/>
                <c:pt idx="0">
                  <c:v>7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EA-4607-A30C-3AB5CABDCD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586898400"/>
        <c:axId val="586905064"/>
        <c:axId val="0"/>
      </c:bar3DChart>
      <c:catAx>
        <c:axId val="58689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5064"/>
        <c:crosses val="autoZero"/>
        <c:auto val="1"/>
        <c:lblAlgn val="ctr"/>
        <c:lblOffset val="100"/>
        <c:noMultiLvlLbl val="0"/>
      </c:catAx>
      <c:valAx>
        <c:axId val="5869050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8689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568246476117214E-2"/>
          <c:y val="0.1415348615438814"/>
          <c:w val="0.89049600585772881"/>
          <c:h val="0.681138909641615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1192.2</c:v>
                </c:pt>
                <c:pt idx="1">
                  <c:v>1652.9</c:v>
                </c:pt>
                <c:pt idx="2" formatCode="#,##0.00">
                  <c:v>1652.9</c:v>
                </c:pt>
                <c:pt idx="3" formatCode="#,##0.00">
                  <c:v>1163.9000000000001</c:v>
                </c:pt>
                <c:pt idx="4" formatCode="#,##0.00">
                  <c:v>1163.9000000000001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C-4DE4-8AE2-1A71B6F0F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6907808"/>
        <c:axId val="586906240"/>
        <c:axId val="0"/>
      </c:bar3DChart>
      <c:catAx>
        <c:axId val="5869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6240"/>
        <c:crosses val="autoZero"/>
        <c:auto val="1"/>
        <c:lblAlgn val="ctr"/>
        <c:lblOffset val="100"/>
        <c:noMultiLvlLbl val="0"/>
      </c:catAx>
      <c:valAx>
        <c:axId val="58690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Процессная часть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Лист1!$B$1:$F$1</c:f>
              <c:strCache>
                <c:ptCount val="5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4736.7</c:v>
                </c:pt>
                <c:pt idx="1">
                  <c:v>7689.7</c:v>
                </c:pt>
                <c:pt idx="2">
                  <c:v>8746.2000000000007</c:v>
                </c:pt>
                <c:pt idx="3">
                  <c:v>8746.2000000000007</c:v>
                </c:pt>
                <c:pt idx="4">
                  <c:v>8746.2000000000007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4-45DD-83A3-9A0E7C671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586900752"/>
        <c:axId val="586899576"/>
        <c:axId val="0"/>
      </c:bar3DChart>
      <c:catAx>
        <c:axId val="58690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899576"/>
        <c:crossesAt val="443000"/>
        <c:auto val="1"/>
        <c:lblAlgn val="ctr"/>
        <c:lblOffset val="100"/>
        <c:noMultiLvlLbl val="0"/>
      </c:catAx>
      <c:valAx>
        <c:axId val="5868995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8690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746169619422576"/>
          <c:y val="8.1445340556957874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 w="0" h="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387 074,5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194-49AD-9276-B3B6023EF73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287 951,0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94-49AD-9276-B3B6023EF73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293 207,3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194-49AD-9276-B3B6023EF7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287 365,1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94-49AD-9276-B3B6023EF73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387074.5</c:v>
                </c:pt>
                <c:pt idx="1">
                  <c:v>287951</c:v>
                </c:pt>
                <c:pt idx="2">
                  <c:v>293207.3</c:v>
                </c:pt>
                <c:pt idx="3">
                  <c:v>287365.09999999998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3.8824639107611622E-2"/>
                  <c:y val="8.6148497979906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5.2083333333333336E-2"/>
                  <c:y val="7.0561903114643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4.1666666666666664E-2"/>
                  <c:y val="7.794965008062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5.3124999999999999E-2"/>
                  <c:y val="7.4730453883007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5481.2</c:v>
                </c:pt>
                <c:pt idx="1">
                  <c:v>7366.4</c:v>
                </c:pt>
                <c:pt idx="2">
                  <c:v>8217</c:v>
                </c:pt>
                <c:pt idx="3">
                  <c:v>10462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4.1513533464567008E-2"/>
                  <c:y val="-0.11661665233068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9999999999999926E-2"/>
                  <c:y val="-0.12188444555443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4.0924294619422569E-2"/>
                  <c:y val="-0.1100146048583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3.8692503280839896E-2"/>
                  <c:y val="-0.1205426311847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32705.1</c:v>
                </c:pt>
                <c:pt idx="1">
                  <c:v>8881.7999999999993</c:v>
                </c:pt>
                <c:pt idx="2">
                  <c:v>2320.9</c:v>
                </c:pt>
                <c:pt idx="3">
                  <c:v>2604.6999999999998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44450"/>
              <a:bevelB w="203200" h="107950"/>
            </a:sp3d>
          </c:spPr>
          <c:invertIfNegative val="0"/>
          <c:dLbls>
            <c:dLbl>
              <c:idx val="0"/>
              <c:layout>
                <c:manualLayout>
                  <c:x val="2.7083333333333334E-2"/>
                  <c:y val="2.036133513923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15-4B46-8833-E5BA67F76C6F}"/>
                </c:ext>
              </c:extLst>
            </c:dLbl>
            <c:dLbl>
              <c:idx val="1"/>
              <c:layout>
                <c:manualLayout>
                  <c:x val="1.5625E-2"/>
                  <c:y val="-6.1084005417719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15-4B46-8833-E5BA67F76C6F}"/>
                </c:ext>
              </c:extLst>
            </c:dLbl>
            <c:dLbl>
              <c:idx val="2"/>
              <c:layout>
                <c:manualLayout>
                  <c:x val="5.3551837270341206E-2"/>
                  <c:y val="1.6683629101766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28-4E9B-A029-D75D5779A016}"/>
                </c:ext>
              </c:extLst>
            </c:dLbl>
            <c:dLbl>
              <c:idx val="3"/>
              <c:layout>
                <c:manualLayout>
                  <c:x val="6.8877542650918638E-2"/>
                  <c:y val="4.2204077653963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28-4E9B-A029-D75D5779A016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>
                  <c:v>194425.8</c:v>
                </c:pt>
                <c:pt idx="1">
                  <c:v>60851.3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F0-4373-880A-E4B91548D2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86901536"/>
        <c:axId val="586902320"/>
        <c:axId val="0"/>
      </c:bar3DChart>
      <c:catAx>
        <c:axId val="5869015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6902320"/>
        <c:crosses val="autoZero"/>
        <c:auto val="1"/>
        <c:lblAlgn val="ctr"/>
        <c:lblOffset val="100"/>
        <c:noMultiLvlLbl val="0"/>
      </c:catAx>
      <c:valAx>
        <c:axId val="586902320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58690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929368761331486"/>
          <c:y val="1.0589442117755013E-2"/>
          <c:w val="0.65070631238668519"/>
          <c:h val="0.508911286531751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Бюджетные кредиты из других бюджетов бюджетной системы Российской Федерации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(оценка)</c:v>
                </c:pt>
                <c:pt idx="2">
                  <c:v>2026 год (проект)</c:v>
                </c:pt>
                <c:pt idx="3">
                  <c:v>2027  год (проект)</c:v>
                </c:pt>
                <c:pt idx="4">
                  <c:v>2028 год (проект)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259152.2</c:v>
                </c:pt>
                <c:pt idx="1">
                  <c:v>81375.199999999997</c:v>
                </c:pt>
                <c:pt idx="2">
                  <c:v>73345.100000000006</c:v>
                </c:pt>
                <c:pt idx="3">
                  <c:v>75885.8</c:v>
                </c:pt>
                <c:pt idx="4">
                  <c:v>78191.8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8-4039-941F-82DEB1A179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Погашение бюджетами муниципальных районов кредитов из других бюджетов бюджетной системы Российской Федерации в валюте Российской Федерации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2024 год (факт)</c:v>
                </c:pt>
                <c:pt idx="1">
                  <c:v>2025 год (оценка)</c:v>
                </c:pt>
                <c:pt idx="2">
                  <c:v>2026 год (проект)</c:v>
                </c:pt>
                <c:pt idx="3">
                  <c:v>2027  год (проект)</c:v>
                </c:pt>
                <c:pt idx="4">
                  <c:v>2028 год (проект)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-89908.4</c:v>
                </c:pt>
                <c:pt idx="1">
                  <c:v>-142025.5</c:v>
                </c:pt>
                <c:pt idx="2">
                  <c:v>-136033</c:v>
                </c:pt>
                <c:pt idx="3">
                  <c:v>-117549.6</c:v>
                </c:pt>
                <c:pt idx="4">
                  <c:v>-76750.600000000006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A8-4039-941F-82DEB1A17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583779648"/>
        <c:axId val="583787880"/>
        <c:axId val="0"/>
      </c:bar3DChart>
      <c:catAx>
        <c:axId val="58377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3787880"/>
        <c:crosses val="autoZero"/>
        <c:auto val="1"/>
        <c:lblAlgn val="ctr"/>
        <c:lblOffset val="100"/>
        <c:noMultiLvlLbl val="0"/>
      </c:catAx>
      <c:valAx>
        <c:axId val="58378788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583779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налоговых доходов</a:t>
            </a:r>
          </a:p>
        </c:rich>
      </c:tx>
      <c:layout>
        <c:manualLayout>
          <c:xMode val="edge"/>
          <c:yMode val="edge"/>
          <c:x val="2.6273098743684803E-2"/>
          <c:y val="0.437882380884882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09977854330708"/>
          <c:y val="0.68680083127455505"/>
          <c:w val="0.86371272145669287"/>
          <c:h val="0.18389301280185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41275" cap="sq">
              <a:solidFill>
                <a:srgbClr val="FF0000"/>
              </a:solidFill>
              <a:round/>
              <a:headEnd type="oval" w="sm" len="sm"/>
              <a:tailEnd type="none" w="lg" len="lg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948948781499174E-2"/>
                  <c:y val="-6.38578472123786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1F2A148-3B0B-4316-9661-22958526A103}" type="VALUE">
                      <a:rPr lang="en-US" sz="1400" b="1" i="0" u="none" strike="noStrike" kern="1200" baseline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13314789541998E-2"/>
                      <c:h val="0.10642974535396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F8-4700-AD7A-0127A11FDE96}"/>
                </c:ext>
              </c:extLst>
            </c:dLbl>
            <c:dLbl>
              <c:idx val="1"/>
              <c:layout>
                <c:manualLayout>
                  <c:x val="-5.8789764100285156E-2"/>
                  <c:y val="-8.514379628317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8-4700-AD7A-0127A11FDE96}"/>
                </c:ext>
              </c:extLst>
            </c:dLbl>
            <c:dLbl>
              <c:idx val="2"/>
              <c:layout>
                <c:manualLayout>
                  <c:x val="-6.1141354664296647E-2"/>
                  <c:y val="-8.514379628317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8-4700-AD7A-0127A11FDE96}"/>
                </c:ext>
              </c:extLst>
            </c:dLbl>
            <c:dLbl>
              <c:idx val="3"/>
              <c:layout>
                <c:manualLayout>
                  <c:x val="-6.3492945228307965E-2"/>
                  <c:y val="-7.906209654865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F8-4700-AD7A-0127A11FDE9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(план)</c:v>
                </c:pt>
                <c:pt idx="1">
                  <c:v>2026 (решение от 19.12.2025 №696)</c:v>
                </c:pt>
                <c:pt idx="2">
                  <c:v>2027 (решение от 19.12.2025 №696)</c:v>
                </c:pt>
                <c:pt idx="3">
                  <c:v>2028 (решение от 19.12.2025 №696)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 formatCode="#\ ##0.0_ ;\-#\ ##0.0\ ">
                  <c:v>1916455.6</c:v>
                </c:pt>
                <c:pt idx="1">
                  <c:v>2175348.1</c:v>
                </c:pt>
                <c:pt idx="2">
                  <c:v>2295740.6</c:v>
                </c:pt>
                <c:pt idx="3">
                  <c:v>2403590.2000000002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8-4700-AD7A-0127A11FD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462600"/>
        <c:axId val="234470048"/>
      </c:lineChart>
      <c:catAx>
        <c:axId val="23446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34470048"/>
        <c:crosses val="autoZero"/>
        <c:auto val="1"/>
        <c:lblAlgn val="ctr"/>
        <c:lblOffset val="100"/>
        <c:noMultiLvlLbl val="0"/>
      </c:catAx>
      <c:valAx>
        <c:axId val="2344700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crossAx val="234462600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  <a:alpha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1716431295453499"/>
          <c:y val="2.0394368574431901E-2"/>
          <c:w val="0.83107997047244098"/>
          <c:h val="0.81878411726076872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33D1AD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396 496,4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0-8194-49AD-9276-B3B6023EF73E}"/>
                </c:ext>
              </c:extLst>
            </c:dLbl>
            <c:dLbl>
              <c:idx val="1"/>
              <c:layout>
                <c:manualLayout>
                  <c:x val="-2.1209127339600546E-3"/>
                  <c:y val="-6.783434319263671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378 325,1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194-49AD-9276-B3B6023EF73E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363 859,1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>
                  <a:softEdge rad="508000"/>
                </a:effectLst>
                <a:scene3d>
                  <a:camera prst="orthographicFront"/>
                  <a:lightRig rig="threePt" dir="t"/>
                </a:scene3d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2-8194-49AD-9276-B3B6023EF73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358 944,6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194-49AD-9276-B3B6023EF73E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softEdge rad="508000"/>
              </a:effectLst>
              <a:scene3d>
                <a:camera prst="orthographicFront"/>
                <a:lightRig rig="threePt" dir="t"/>
              </a:scene3d>
            </c:spPr>
            <c:txPr>
              <a:bodyPr rot="0" spcFirstLastPara="1" vertOverflow="ellipsis" vert="horz" wrap="square" lIns="38100" tIns="19050" rIns="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393496.4</c:v>
                </c:pt>
                <c:pt idx="1">
                  <c:v>378325.1</c:v>
                </c:pt>
                <c:pt idx="2">
                  <c:v>363859.1</c:v>
                </c:pt>
                <c:pt idx="3">
                  <c:v>358944.57139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0-4373-880A-E4B91548D26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9.9586614173228349E-3"/>
                  <c:y val="-0.12021478022304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28-4E9B-A029-D75D5779A016}"/>
                </c:ext>
              </c:extLst>
            </c:dLbl>
            <c:dLbl>
              <c:idx val="1"/>
              <c:layout>
                <c:manualLayout>
                  <c:x val="-3.5416666666666742E-2"/>
                  <c:y val="-0.10140746464116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44-4BAF-9E46-B4FC290AB506}"/>
                </c:ext>
              </c:extLst>
            </c:dLbl>
            <c:dLbl>
              <c:idx val="2"/>
              <c:layout>
                <c:manualLayout>
                  <c:x val="-3.5416666666666818E-2"/>
                  <c:y val="-0.101407464641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44-4BAF-9E46-B4FC290AB506}"/>
                </c:ext>
              </c:extLst>
            </c:dLbl>
            <c:dLbl>
              <c:idx val="3"/>
              <c:layout>
                <c:manualLayout>
                  <c:x val="-3.0208333333333334E-2"/>
                  <c:y val="-9.4040486379835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44-4BAF-9E46-B4FC290AB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Лист1!$B$3:$E$3</c:f>
              <c:numCache>
                <c:formatCode>#\ ##0.0</c:formatCode>
                <c:ptCount val="4"/>
                <c:pt idx="0">
                  <c:v>26777.7</c:v>
                </c:pt>
                <c:pt idx="1">
                  <c:v>26777.7</c:v>
                </c:pt>
                <c:pt idx="2">
                  <c:v>26777.7</c:v>
                </c:pt>
                <c:pt idx="3">
                  <c:v>34298.21744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0-4373-880A-E4B91548D26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spPr>
            <a:solidFill>
              <a:srgbClr val="F19A1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3.9430200131233599E-2"/>
                  <c:y val="-9.9378546399474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28-4E9B-A029-D75D5779A016}"/>
                </c:ext>
              </c:extLst>
            </c:dLbl>
            <c:dLbl>
              <c:idx val="1"/>
              <c:layout>
                <c:manualLayout>
                  <c:x val="4.1666666666666664E-2"/>
                  <c:y val="-0.121884395072749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28-4E9B-A029-D75D5779A016}"/>
                </c:ext>
              </c:extLst>
            </c:dLbl>
            <c:dLbl>
              <c:idx val="2"/>
              <c:layout>
                <c:manualLayout>
                  <c:x val="1.9049294619422574E-2"/>
                  <c:y val="-0.110014698639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28-4E9B-A029-D75D5779A016}"/>
                </c:ext>
              </c:extLst>
            </c:dLbl>
            <c:dLbl>
              <c:idx val="3"/>
              <c:layout>
                <c:manualLayout>
                  <c:x val="6.8787713001427307E-3"/>
                  <c:y val="-0.10358411031252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28-4E9B-A029-D75D5779A0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Лист1!$B$4:$E$4</c:f>
              <c:numCache>
                <c:formatCode>#\ ##0.0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47699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0-4373-880A-E4B91548D26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Остальные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0312541010498691E-2"/>
                  <c:y val="-6.6700369081751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151000656167974E-2"/>
                      <c:h val="9.16123491055587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A23-41CA-A39F-3F4EED527726}"/>
                </c:ext>
              </c:extLst>
            </c:dLbl>
            <c:dLbl>
              <c:idx val="1"/>
              <c:layout>
                <c:manualLayout>
                  <c:x val="6.7708333333333176E-2"/>
                  <c:y val="-9.6172801296048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23-41CA-A39F-3F4EED527726}"/>
                </c:ext>
              </c:extLst>
            </c:dLbl>
            <c:dLbl>
              <c:idx val="2"/>
              <c:layout>
                <c:manualLayout>
                  <c:x val="6.562499999999985E-2"/>
                  <c:y val="-6.51493170070008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84333989501308E-2"/>
                      <c:h val="8.230530381884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A23-41CA-A39F-3F4EED527726}"/>
                </c:ext>
              </c:extLst>
            </c:dLbl>
            <c:dLbl>
              <c:idx val="3"/>
              <c:layout>
                <c:manualLayout>
                  <c:x val="6.6666666666666666E-2"/>
                  <c:y val="-6.204696857809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984333989501308E-2"/>
                      <c:h val="8.2305303818844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EA23-41CA-A39F-3F4EED527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Лист1!$B$1:$E$1</c:f>
              <c:strCache>
                <c:ptCount val="4"/>
                <c:pt idx="0">
                  <c:v>2028 (проект)</c:v>
                </c:pt>
                <c:pt idx="1">
                  <c:v>2027 (проект)</c:v>
                </c:pt>
                <c:pt idx="2">
                  <c:v>2026 (проект)</c:v>
                </c:pt>
                <c:pt idx="3">
                  <c:v>2025 (план)</c:v>
                </c:pt>
              </c:strCache>
            </c:strRef>
          </c:cat>
          <c:val>
            <c:numRef>
              <c:f>Лист1!$B$5:$E$5</c:f>
              <c:numCache>
                <c:formatCode>#\ ##0.0</c:formatCode>
                <c:ptCount val="4"/>
                <c:pt idx="0">
                  <c:v>21463.499999999953</c:v>
                </c:pt>
                <c:pt idx="1">
                  <c:v>22439.500000000011</c:v>
                </c:pt>
                <c:pt idx="2">
                  <c:v>23128.600000000046</c:v>
                </c:pt>
                <c:pt idx="3">
                  <c:v>33304.400000000001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3-41CA-A39F-3F4EED527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gapDepth val="96"/>
        <c:shape val="box"/>
        <c:axId val="234464168"/>
        <c:axId val="154885496"/>
        <c:axId val="0"/>
      </c:bar3DChart>
      <c:catAx>
        <c:axId val="2344641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000" b="1" i="0" u="none" strike="noStrike" kern="1200" cap="small" spc="120" normalizeH="0" baseline="0">
                <a:solidFill>
                  <a:schemeClr val="tx1"/>
                </a:solidFill>
                <a:effectLst>
                  <a:glow rad="254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4885496"/>
        <c:crosses val="autoZero"/>
        <c:auto val="1"/>
        <c:lblAlgn val="ctr"/>
        <c:lblOffset val="100"/>
        <c:noMultiLvlLbl val="0"/>
      </c:catAx>
      <c:valAx>
        <c:axId val="154885496"/>
        <c:scaling>
          <c:orientation val="minMax"/>
          <c:min val="0"/>
        </c:scaling>
        <c:delete val="1"/>
        <c:axPos val="b"/>
        <c:numFmt formatCode="#\ ##0.0" sourceLinked="1"/>
        <c:majorTickMark val="none"/>
        <c:minorTickMark val="none"/>
        <c:tickLblPos val="nextTo"/>
        <c:crossAx val="2344641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неналоговых доходов</a:t>
            </a:r>
          </a:p>
        </c:rich>
      </c:tx>
      <c:layout>
        <c:manualLayout>
          <c:xMode val="edge"/>
          <c:yMode val="edge"/>
          <c:x val="2.2180449561595376E-2"/>
          <c:y val="0.681378469302958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09977854330708"/>
          <c:y val="0.68680083127455505"/>
          <c:w val="0.86371272145669287"/>
          <c:h val="0.18389301280185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41275" cap="sq">
              <a:solidFill>
                <a:srgbClr val="FF0000"/>
              </a:solidFill>
              <a:round/>
              <a:headEnd type="oval" w="sm" len="sm"/>
              <a:tailEnd type="none" w="lg" len="lg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368416448929583E-2"/>
                  <c:y val="-7.2980396814147086E-2"/>
                </c:manualLayout>
              </c:layout>
              <c:tx>
                <c:rich>
                  <a:bodyPr/>
                  <a:lstStyle/>
                  <a:p>
                    <a:fld id="{75A2FEB7-5E59-40A4-9F73-065C3C503358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8F8-4700-AD7A-0127A11FDE96}"/>
                </c:ext>
              </c:extLst>
            </c:dLbl>
            <c:dLbl>
              <c:idx val="1"/>
              <c:layout>
                <c:manualLayout>
                  <c:x val="-4.6103660302316045E-2"/>
                  <c:y val="-9.1225496017683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F8-4700-AD7A-0127A11FDE96}"/>
                </c:ext>
              </c:extLst>
            </c:dLbl>
            <c:dLbl>
              <c:idx val="2"/>
              <c:layout>
                <c:manualLayout>
                  <c:x val="-4.3504425434211014E-2"/>
                  <c:y val="-9.7307195752196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F8-4700-AD7A-0127A11FDE96}"/>
                </c:ext>
              </c:extLst>
            </c:dLbl>
            <c:dLbl>
              <c:idx val="3"/>
              <c:layout>
                <c:manualLayout>
                  <c:x val="-4.7961162507297476E-2"/>
                  <c:y val="-9.730719575219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F8-4700-AD7A-0127A11FDE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(план)</c:v>
                </c:pt>
                <c:pt idx="1">
                  <c:v>2026 (решение от 19.12.2025 №696)</c:v>
                </c:pt>
                <c:pt idx="2">
                  <c:v>2027 (решение от 19.12.2025 №696)</c:v>
                </c:pt>
                <c:pt idx="3">
                  <c:v>2028  (решение от 19.12.2025 №696)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>
                  <c:v>474246.2</c:v>
                </c:pt>
                <c:pt idx="1">
                  <c:v>413765.4</c:v>
                </c:pt>
                <c:pt idx="2">
                  <c:v>427542.3</c:v>
                </c:pt>
                <c:pt idx="3">
                  <c:v>441737.6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F8-4700-AD7A-0127A11FD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45912"/>
        <c:axId val="324744344"/>
      </c:lineChart>
      <c:catAx>
        <c:axId val="32474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4744344"/>
        <c:crosses val="autoZero"/>
        <c:auto val="1"/>
        <c:lblAlgn val="ctr"/>
        <c:lblOffset val="100"/>
        <c:noMultiLvlLbl val="0"/>
      </c:catAx>
      <c:valAx>
        <c:axId val="32474434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crossAx val="324745912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  <a:alpha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безвозмездных доходов</a:t>
            </a:r>
          </a:p>
        </c:rich>
      </c:tx>
      <c:layout>
        <c:manualLayout>
          <c:xMode val="edge"/>
          <c:yMode val="edge"/>
          <c:x val="1.9049482367769037E-2"/>
          <c:y val="0.57946584366442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909977854330708"/>
          <c:y val="0.68680083127455505"/>
          <c:w val="0.86371272145669287"/>
          <c:h val="0.1838930128018570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41275" cap="sq">
              <a:solidFill>
                <a:srgbClr val="FF0000"/>
              </a:solidFill>
              <a:round/>
              <a:headEnd type="oval" w="sm" len="sm"/>
              <a:tailEnd type="none" w="lg" len="lg"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368416448929583E-2"/>
                  <c:y val="-7.298039681414708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5A2FEB7-5E59-40A4-9F73-065C3C503358}" type="VALUE">
                      <a:rPr lang="en-US" smtClean="0"/>
                      <a:pPr>
                        <a:defRPr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1AB-4267-9E5D-EA9A9E13CA31}"/>
                </c:ext>
              </c:extLst>
            </c:dLbl>
            <c:dLbl>
              <c:idx val="1"/>
              <c:layout>
                <c:manualLayout>
                  <c:x val="-4.6103660302316045E-2"/>
                  <c:y val="-9.122549601768396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AB-4267-9E5D-EA9A9E13CA31}"/>
                </c:ext>
              </c:extLst>
            </c:dLbl>
            <c:dLbl>
              <c:idx val="2"/>
              <c:layout>
                <c:manualLayout>
                  <c:x val="-4.3504425434211014E-2"/>
                  <c:y val="-9.730719575219622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AB-4267-9E5D-EA9A9E13CA31}"/>
                </c:ext>
              </c:extLst>
            </c:dLbl>
            <c:dLbl>
              <c:idx val="3"/>
              <c:layout>
                <c:manualLayout>
                  <c:x val="-4.7961162507297476E-2"/>
                  <c:y val="-9.730719575219611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AB-4267-9E5D-EA9A9E13CA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(план)</c:v>
                </c:pt>
                <c:pt idx="1">
                  <c:v>2026 (решение от 19.12.2025 №696)</c:v>
                </c:pt>
                <c:pt idx="2">
                  <c:v>2027 (решение от 19.12.2025 №696)</c:v>
                </c:pt>
                <c:pt idx="3">
                  <c:v>2028 (решение от 19.12.2025 №696)</c:v>
                </c:pt>
              </c:strCache>
            </c:strRef>
          </c:cat>
          <c:val>
            <c:numRef>
              <c:f>Лист1!$B$2:$B$5</c:f>
              <c:numCache>
                <c:formatCode>_-* #\ ##0.0_-;\-* #\ ##0.0_-;_-* "-"??_-;_-@_-</c:formatCode>
                <c:ptCount val="4"/>
                <c:pt idx="0">
                  <c:v>3670053.5</c:v>
                </c:pt>
                <c:pt idx="1">
                  <c:v>3734127.4</c:v>
                </c:pt>
                <c:pt idx="2">
                  <c:v>3954160.7</c:v>
                </c:pt>
                <c:pt idx="3">
                  <c:v>3903847.6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AB-4267-9E5D-EA9A9E13C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4745128"/>
        <c:axId val="324746304"/>
      </c:lineChart>
      <c:catAx>
        <c:axId val="32474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4746304"/>
        <c:crosses val="autoZero"/>
        <c:auto val="1"/>
        <c:lblAlgn val="ctr"/>
        <c:lblOffset val="100"/>
        <c:noMultiLvlLbl val="0"/>
      </c:catAx>
      <c:valAx>
        <c:axId val="324746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ysDot"/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crossAx val="324745128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  <a:alpha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ru-RU" sz="2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  <a:p>
            <a:pPr algn="ctr">
              <a:defRPr/>
            </a:pPr>
            <a:r>
              <a:rPr lang="ru-RU" sz="2400" b="1" i="0" u="none" strike="noStrike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на 2025-2028 годы</a:t>
            </a:r>
            <a:endParaRPr lang="ru-RU" sz="2400" i="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3464824249909952"/>
          <c:y val="1.0632642211589579E-2"/>
        </c:manualLayout>
      </c:layout>
      <c:overlay val="0"/>
    </c:title>
    <c:autoTitleDeleted val="0"/>
    <c:view3D>
      <c:rotX val="10"/>
      <c:rotY val="1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603346456692936E-2"/>
          <c:y val="0.11798818897637796"/>
          <c:w val="0.76984317585301842"/>
          <c:h val="0.763900714563790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расходы!$B$9</c:f>
              <c:strCache>
                <c:ptCount val="1"/>
                <c:pt idx="0">
                  <c:v>Межбюджетные трансферты имеющие целевое назначение от других бюджетов бюджетной системы РФ</c:v>
                </c:pt>
              </c:strCache>
            </c:strRef>
          </c:tx>
          <c:spPr>
            <a:solidFill>
              <a:srgbClr val="FF5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-9.3732559327763185E-3"/>
                  <c:y val="-1.4911843996280259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3 398 650,5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589-4A61-AE09-13CD6D52C6A6}"/>
                </c:ext>
              </c:extLst>
            </c:dLbl>
            <c:dLbl>
              <c:idx val="1"/>
              <c:layout>
                <c:manualLayout>
                  <c:x val="-2.7430528215223095E-2"/>
                  <c:y val="-1.111111111111111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3 734 127,4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89-4A61-AE09-13CD6D52C6A6}"/>
                </c:ext>
              </c:extLst>
            </c:dLbl>
            <c:dLbl>
              <c:idx val="2"/>
              <c:layout>
                <c:manualLayout>
                  <c:x val="-4.3732199050965412E-2"/>
                  <c:y val="-3.703743929587984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3 954 160,7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589-4A61-AE09-13CD6D52C6A6}"/>
                </c:ext>
              </c:extLst>
            </c:dLbl>
            <c:dLbl>
              <c:idx val="3"/>
              <c:layout>
                <c:manualLayout>
                  <c:x val="-4.1666666666666706E-2"/>
                  <c:y val="-1.8518518518518519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tx1"/>
                        </a:solidFill>
                      </a:rPr>
                      <a:t>3 903 847,6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589-4A61-AE09-13CD6D52C6A6}"/>
                </c:ext>
              </c:extLst>
            </c:dLbl>
            <c:spPr>
              <a:solidFill>
                <a:srgbClr val="FF5050"/>
              </a:solidFill>
              <a:ln>
                <a:noFill/>
              </a:ln>
              <a:effectLst>
                <a:softEdge rad="12700"/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расходы!$C$9:$H$9</c:f>
              <c:numCache>
                <c:formatCode>#\ ##0.0_ ;[Red]\-#\ ##0.0\ </c:formatCode>
                <c:ptCount val="4"/>
                <c:pt idx="0">
                  <c:v>3398650.5</c:v>
                </c:pt>
                <c:pt idx="1">
                  <c:v>3734127.4</c:v>
                </c:pt>
                <c:pt idx="2">
                  <c:v>3954160.7</c:v>
                </c:pt>
                <c:pt idx="3">
                  <c:v>3903847.6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89-4A61-AE09-13CD6D52C6A6}"/>
            </c:ext>
          </c:extLst>
        </c:ser>
        <c:ser>
          <c:idx val="1"/>
          <c:order val="1"/>
          <c:tx>
            <c:strRef>
              <c:f>расходы!$B$10</c:f>
              <c:strCache>
                <c:ptCount val="1"/>
                <c:pt idx="0">
                  <c:v>Расходы местного бюджета</c:v>
                </c:pt>
              </c:strCache>
            </c:strRef>
          </c:tx>
          <c:spPr>
            <a:solidFill>
              <a:srgbClr val="33D1AD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3.1623295890748355E-3"/>
                  <c:y val="-1.4839046017715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3 614 978,0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589-4A61-AE09-13CD6D52C6A6}"/>
                </c:ext>
              </c:extLst>
            </c:dLbl>
            <c:dLbl>
              <c:idx val="1"/>
              <c:layout>
                <c:manualLayout>
                  <c:x val="-3.9223662456013553E-2"/>
                  <c:y val="-7.40734108905775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2 719 139,7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89-4A61-AE09-13CD6D52C6A6}"/>
                </c:ext>
              </c:extLst>
            </c:dLbl>
            <c:dLbl>
              <c:idx val="2"/>
              <c:layout>
                <c:manualLayout>
                  <c:x val="-1.6634716665225559E-2"/>
                  <c:y val="-3.7157790792700222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2 811 500,4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89-4A61-AE09-13CD6D52C6A6}"/>
                </c:ext>
              </c:extLst>
            </c:dLbl>
            <c:dLbl>
              <c:idx val="3"/>
              <c:layout>
                <c:manualLayout>
                  <c:x val="-1.363230084553689E-2"/>
                  <c:y val="1.218191980011084E-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2 863 047,0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89-4A61-AE09-13CD6D52C6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расходы!$C$8:$H$8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расходы!$C$10:$H$10</c:f>
              <c:numCache>
                <c:formatCode>#\ ##0.0_ ;[Red]\-#\ ##0.0\ </c:formatCode>
                <c:ptCount val="4"/>
                <c:pt idx="0">
                  <c:v>3614978</c:v>
                </c:pt>
                <c:pt idx="1">
                  <c:v>2719139.6999999997</c:v>
                </c:pt>
                <c:pt idx="2">
                  <c:v>2811500.3999999994</c:v>
                </c:pt>
                <c:pt idx="3">
                  <c:v>2863046.9999999995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89-4A61-AE09-13CD6D52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gapDepth val="52"/>
        <c:shape val="cylinder"/>
        <c:axId val="329156568"/>
        <c:axId val="329156960"/>
        <c:axId val="0"/>
      </c:bar3DChart>
      <c:catAx>
        <c:axId val="329156568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 sz="1400" b="1" i="1"/>
            </a:pPr>
            <a:endParaRPr lang="ru-RU"/>
          </a:p>
        </c:txPr>
        <c:crossAx val="329156960"/>
        <c:crosses val="autoZero"/>
        <c:auto val="1"/>
        <c:lblAlgn val="ctr"/>
        <c:lblOffset val="100"/>
        <c:noMultiLvlLbl val="0"/>
      </c:catAx>
      <c:valAx>
        <c:axId val="3291569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91565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727426365973096"/>
          <c:y val="0.26361718478475277"/>
          <c:w val="0.21024697629509684"/>
          <c:h val="0.40086632529894139"/>
        </c:manualLayout>
      </c:layout>
      <c:overlay val="0"/>
      <c:txPr>
        <a:bodyPr anchor="ctr" anchorCtr="0"/>
        <a:lstStyle/>
        <a:p>
          <a:pPr>
            <a:defRPr sz="1600" b="1" i="1"/>
          </a:pPr>
          <a:endParaRPr lang="ru-RU"/>
        </a:p>
      </c:txPr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</a:blip>
      <a:srcRect/>
      <a:stretch>
        <a:fillRect/>
      </a:stretch>
    </a:blipFill>
    <a:ln>
      <a:noFill/>
    </a:ln>
    <a:scene3d>
      <a:camera prst="orthographicFront"/>
      <a:lightRig rig="threePt" dir="t"/>
    </a:scene3d>
    <a:sp3d>
      <a:bevelT prst="relaxedInset"/>
      <a:bevelB w="114300" prst="artDeco"/>
    </a:sp3d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708770778652671E-2"/>
          <c:y val="0.1069987128841777"/>
          <c:w val="0.60482014038600707"/>
          <c:h val="0.644846241292348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Социальный блок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5.2083333333333426E-3"/>
                  <c:y val="-1.308381885845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29166666666668E-2"/>
                      <c:h val="3.24076128647778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140-428B-996F-175CD7D4B263}"/>
                </c:ext>
              </c:extLst>
            </c:dLbl>
            <c:dLbl>
              <c:idx val="2"/>
              <c:layout>
                <c:manualLayout>
                  <c:x val="0"/>
                  <c:y val="-2.061038466041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40-428B-996F-175CD7D4B263}"/>
                </c:ext>
              </c:extLst>
            </c:dLbl>
            <c:dLbl>
              <c:idx val="3"/>
              <c:layout>
                <c:manualLayout>
                  <c:x val="-7.638800644811996E-17"/>
                  <c:y val="-2.818053292589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40-428B-996F-175CD7D4B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3604440</c:v>
                </c:pt>
                <c:pt idx="1">
                  <c:v>3533644.5</c:v>
                </c:pt>
                <c:pt idx="2">
                  <c:v>3175262.1</c:v>
                </c:pt>
                <c:pt idx="3">
                  <c:v>3173733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64-4AD8-911C-423D88A6E5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Экономический блок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1897872.5</c:v>
                </c:pt>
                <c:pt idx="1">
                  <c:v>1846461.9</c:v>
                </c:pt>
                <c:pt idx="2">
                  <c:v>2536145.2999999998</c:v>
                </c:pt>
                <c:pt idx="3">
                  <c:v>2457430.2999999998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64-4AD8-911C-423D88A6E5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муниципальных образований  общего характера</c:v>
                </c:pt>
              </c:strCache>
            </c:strRef>
          </c:tx>
          <c:spPr>
            <a:solidFill>
              <a:srgbClr val="FFFF99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387402.4</c:v>
                </c:pt>
                <c:pt idx="1">
                  <c:v>287951</c:v>
                </c:pt>
                <c:pt idx="2">
                  <c:v>293207.3</c:v>
                </c:pt>
                <c:pt idx="3">
                  <c:v>287365.09999999998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64-4AD8-911C-423D88A6E5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Общегосударственные расходы, включая расходы на обслуживаие госдолга</c:v>
                </c:pt>
              </c:strCache>
            </c:strRef>
          </c:tx>
          <c:spPr>
            <a:solidFill>
              <a:srgbClr val="6699FF"/>
            </a:solidFill>
            <a:ln w="2857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Лист1!$E$2:$E$5</c:f>
              <c:numCache>
                <c:formatCode>#\ ##0.0</c:formatCode>
                <c:ptCount val="4"/>
                <c:pt idx="0">
                  <c:v>507678</c:v>
                </c:pt>
                <c:pt idx="1">
                  <c:v>615663.19999999995</c:v>
                </c:pt>
                <c:pt idx="2">
                  <c:v>628753.1</c:v>
                </c:pt>
                <c:pt idx="3">
                  <c:v>709688.1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64-4AD8-911C-423D88A6E59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направления   расходов                                                                                                                                                                   </c:v>
                </c:pt>
              </c:strCache>
            </c:strRef>
          </c:tx>
          <c:spPr>
            <a:solidFill>
              <a:srgbClr val="FF0000"/>
            </a:solidFill>
            <a:ln w="28575">
              <a:noFill/>
            </a:ln>
          </c:spPr>
          <c:invertIfNegative val="0"/>
          <c:dLbls>
            <c:dLbl>
              <c:idx val="0"/>
              <c:layout>
                <c:manualLayout>
                  <c:x val="1.3888615485564304E-3"/>
                  <c:y val="-4.8333204623265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4-4AD8-911C-423D88A6E593}"/>
                </c:ext>
              </c:extLst>
            </c:dLbl>
            <c:dLbl>
              <c:idx val="1"/>
              <c:layout>
                <c:manualLayout>
                  <c:x val="-6.9444444444444441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4-4AD8-911C-423D88A6E593}"/>
                </c:ext>
              </c:extLst>
            </c:dLbl>
            <c:dLbl>
              <c:idx val="2"/>
              <c:layout>
                <c:manualLayout>
                  <c:x val="0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4-4AD8-911C-423D88A6E593}"/>
                </c:ext>
              </c:extLst>
            </c:dLbl>
            <c:dLbl>
              <c:idx val="3"/>
              <c:layout>
                <c:manualLayout>
                  <c:x val="-2.7777777777777779E-3"/>
                  <c:y val="-2.5116062908815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4-4AD8-911C-423D88A6E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  <c:pt idx="3">
                  <c:v>2028 год</c:v>
                </c:pt>
              </c:strCache>
            </c:strRef>
          </c:cat>
          <c:val>
            <c:numRef>
              <c:f>Лист1!$F$2:$F$5</c:f>
              <c:numCache>
                <c:formatCode>#\ ##0.0</c:formatCode>
                <c:ptCount val="4"/>
                <c:pt idx="0">
                  <c:v>616235.6</c:v>
                </c:pt>
                <c:pt idx="1">
                  <c:v>169546.5</c:v>
                </c:pt>
                <c:pt idx="2">
                  <c:v>132293.29999999999</c:v>
                </c:pt>
                <c:pt idx="3">
                  <c:v>138678.1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64-4AD8-911C-423D88A6E5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serLines/>
        <c:axId val="329155000"/>
        <c:axId val="329158136"/>
      </c:barChart>
      <c:catAx>
        <c:axId val="329155000"/>
        <c:scaling>
          <c:orientation val="minMax"/>
        </c:scaling>
        <c:delete val="1"/>
        <c:axPos val="t"/>
        <c:numFmt formatCode="General" sourceLinked="0"/>
        <c:majorTickMark val="out"/>
        <c:minorTickMark val="none"/>
        <c:tickLblPos val="nextTo"/>
        <c:crossAx val="329158136"/>
        <c:crosses val="max"/>
        <c:auto val="1"/>
        <c:lblAlgn val="ctr"/>
        <c:lblOffset val="100"/>
        <c:tickLblSkip val="1"/>
        <c:noMultiLvlLbl val="0"/>
      </c:catAx>
      <c:valAx>
        <c:axId val="329158136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one"/>
        <c:crossAx val="32915500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kern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8022265966754158"/>
          <c:y val="9.5616554847449561E-2"/>
          <c:w val="0.29643536348840194"/>
          <c:h val="0.66308070595253976"/>
        </c:manualLayout>
      </c:layout>
      <c:overlay val="1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8CE98-D13C-4081-8506-C26FEE8006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C36FF-7C66-46C1-A27F-4A337A774FF3}">
      <dgm:prSet phldrT="[Текст]" phldr="0" custT="1"/>
      <dgm:spPr/>
      <dgm:t>
        <a:bodyPr/>
        <a:lstStyle/>
        <a:p>
          <a:r>
            <a:rPr lang="ru-RU" sz="2000" dirty="0">
              <a:latin typeface="+mn-lt"/>
            </a:rPr>
            <a:t>2026</a:t>
          </a:r>
        </a:p>
      </dgm:t>
    </dgm:pt>
    <dgm:pt modelId="{4679DD6C-BA54-4267-813A-FEC585FDC6DF}" type="par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FFAFA8-35AC-47A8-BB0B-3757A4136AD1}" type="sib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33A0A9-7170-402E-8583-1BE6F35AD4F8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+mn-lt"/>
            </a:rPr>
            <a:t>3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719 593,6                    тыс. рублей</a:t>
          </a:r>
          <a:endParaRPr lang="ru-RU" sz="2000" b="1" dirty="0">
            <a:solidFill>
              <a:schemeClr val="tx1"/>
            </a:solidFill>
            <a:latin typeface="+mn-lt"/>
          </a:endParaRPr>
        </a:p>
      </dgm:t>
    </dgm:pt>
    <dgm:pt modelId="{A1094981-DFF4-4C3A-B398-2672E4CBDAD7}" type="par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0E4465-5B04-4292-9434-6CB6198BD7AC}" type="sib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6AE853-C51D-4633-AF96-E844488277A5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>
              <a:latin typeface="+mn-lt"/>
            </a:rPr>
            <a:t>ДОТАЦИИ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8CE4EBD4-3306-483A-B9E9-7294F4EF57E7}" type="par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884AF7-58F8-4B7E-AC4B-79B4DEE395EE}" type="sib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B5670-6A2D-45A6-9A32-D4995817C509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СУБСИДИИ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AD2608EE-D38F-44DE-AB3D-F97A82B59B31}" type="par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BAD68-B41C-4483-A15D-C764E3DDCEBC}" type="sib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A8CF9A9-FEC8-4645-A6A3-4816A8DEFE76}">
      <dgm:prSet phldrT="[Текст]"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1 019 182,2 тыс. рублей, </a:t>
          </a:r>
          <a:r>
            <a:rPr lang="ru-RU" sz="1200" b="1" dirty="0">
              <a:latin typeface="+mn-lt"/>
            </a:rPr>
            <a:t>в том числе </a:t>
          </a:r>
          <a:r>
            <a:rPr lang="ru-RU" sz="1200" dirty="0">
              <a:latin typeface="+mn-lt"/>
            </a:rPr>
            <a:t>федеральный бюджет 13 387,3</a:t>
          </a:r>
        </a:p>
        <a:p>
          <a:r>
            <a:rPr lang="ru-RU" sz="1200" dirty="0">
              <a:latin typeface="+mn-lt"/>
            </a:rPr>
            <a:t>окружной бюджет 1 002 974,9</a:t>
          </a:r>
        </a:p>
        <a:p>
          <a:endParaRPr lang="ru-RU" sz="1100" dirty="0">
            <a:latin typeface="+mn-lt"/>
          </a:endParaRPr>
        </a:p>
      </dgm:t>
    </dgm:pt>
    <dgm:pt modelId="{53B7D343-0694-4904-BB47-57A839FFE86C}" type="par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9255844-422B-49F0-B704-84D31B55EF73}" type="sib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5F8E218-41A6-4375-83E4-B3D0899276C4}">
      <dgm:prSet phldrT="[Текст]"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156 739,4 тыс. рублей, </a:t>
          </a:r>
          <a:r>
            <a:rPr lang="ru-RU" sz="1200" b="1" dirty="0">
              <a:latin typeface="+mn-lt"/>
            </a:rPr>
            <a:t>в том числе</a:t>
          </a:r>
        </a:p>
      </dgm:t>
    </dgm:pt>
    <dgm:pt modelId="{D27A15D5-087B-442E-8B98-C7895524B9ED}" type="parTrans" cxnId="{7DF56054-ACC3-47D7-9251-7251E6E7C3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AF36BD-E1D2-46E2-8648-8DB85CB3E885}" type="sibTrans" cxnId="{7DF56054-ACC3-47D7-9251-7251E6E7C3C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C48474A-78D2-475A-96A7-2609605AD63F}">
      <dgm:prSet phldrT="[Текст]"/>
      <dgm:spPr/>
      <dgm:t>
        <a:bodyPr/>
        <a:lstStyle/>
        <a:p>
          <a:pPr>
            <a:buNone/>
          </a:pPr>
          <a:endParaRPr lang="ru-RU" sz="800" dirty="0">
            <a:latin typeface="+mn-lt"/>
          </a:endParaRPr>
        </a:p>
      </dgm:t>
    </dgm:pt>
    <dgm:pt modelId="{AA9221F6-E0EA-487E-A3DC-50BA8CCB4A71}" type="parTrans" cxnId="{8A261CA6-BE1B-4F8F-8D6B-A77CB38EB36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88B48ED-7456-4F5C-85FC-1DBA466DA40C}" type="sibTrans" cxnId="{8A261CA6-BE1B-4F8F-8D6B-A77CB38EB36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19BE8B-2594-4441-923D-9B893EA092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СУБВЕНЦИИ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D4C82C0-13AA-4050-A3FE-29EB23AF12F7}" type="par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69BAC41-7095-4EAD-8925-4C672695593C}" type="sib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5C9B6B-7292-4154-92C3-D04AA2C171A7}">
      <dgm:prSet custT="1"/>
      <dgm:spPr/>
      <dgm:t>
        <a:bodyPr/>
        <a:lstStyle/>
        <a:p>
          <a:pPr>
            <a:buNone/>
          </a:pPr>
          <a:endParaRPr lang="ru-RU" sz="1200" dirty="0">
            <a:latin typeface="+mn-lt"/>
          </a:endParaRPr>
        </a:p>
      </dgm:t>
    </dgm:pt>
    <dgm:pt modelId="{3634D842-1B34-4928-92C5-C4E11F22EC00}" type="par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F0DC42B-09BC-4EAB-AC19-A55977AC06FE}" type="sib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EA21BD-F803-4F75-90C7-AEBC16581892}">
      <dgm:prSet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2 456 999,3 тыс. рублей </a:t>
          </a:r>
          <a:r>
            <a:rPr lang="ru-RU" sz="1200" b="1" dirty="0">
              <a:latin typeface="+mn-lt"/>
            </a:rPr>
            <a:t>в том числе </a:t>
          </a:r>
        </a:p>
        <a:p>
          <a:r>
            <a:rPr lang="ru-RU" sz="1200" dirty="0">
              <a:latin typeface="+mn-lt"/>
            </a:rPr>
            <a:t>федеральный бюджет 11 370,0</a:t>
          </a:r>
        </a:p>
        <a:p>
          <a:r>
            <a:rPr lang="ru-RU" sz="1200" dirty="0">
              <a:latin typeface="+mn-lt"/>
            </a:rPr>
            <a:t>окружной бюджет 2 445 629,3</a:t>
          </a:r>
        </a:p>
      </dgm:t>
    </dgm:pt>
    <dgm:pt modelId="{B19F8C5E-222A-441B-ABDD-4BD640207EAD}" type="par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9F75EA-AD50-421F-B63A-A8EC135A5446}" type="sib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B1C6F-380B-4AE7-BBC9-0030A86B6D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Иные трансферты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6E438BD-0271-4C48-BB06-115DA6D5296F}" type="par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E9344-8259-4737-978A-E4B605B38F13}" type="sib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D8F174-2308-43AF-B17F-E18A76FADEE4}">
      <dgm:prSet custT="1"/>
      <dgm:spPr/>
      <dgm:t>
        <a:bodyPr/>
        <a:lstStyle/>
        <a:p>
          <a:pPr>
            <a:buNone/>
          </a:pPr>
          <a:r>
            <a:rPr lang="ru-RU" sz="1200" b="1" i="0" u="none" strike="noStrike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86 672,7 </a:t>
          </a: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тыс. рублей </a:t>
          </a:r>
          <a:r>
            <a:rPr lang="ru-RU" sz="1200" b="1" dirty="0">
              <a:latin typeface="+mn-lt"/>
            </a:rPr>
            <a:t>в том числе </a:t>
          </a:r>
        </a:p>
        <a:p>
          <a:r>
            <a:rPr lang="ru-RU" sz="1200" dirty="0">
              <a:latin typeface="+mn-lt"/>
            </a:rPr>
            <a:t>федеральный бюджет 75 953,4</a:t>
          </a:r>
        </a:p>
        <a:p>
          <a:r>
            <a:rPr lang="ru-RU" sz="1200" dirty="0">
              <a:latin typeface="+mn-lt"/>
            </a:rPr>
            <a:t>окружной бюджет 8 574,6</a:t>
          </a:r>
        </a:p>
        <a:p>
          <a:r>
            <a:rPr lang="ru-RU" sz="1200" dirty="0">
              <a:latin typeface="+mn-lt"/>
            </a:rPr>
            <a:t>бюджеты сельских поселений 2 344,7</a:t>
          </a:r>
        </a:p>
      </dgm:t>
    </dgm:pt>
    <dgm:pt modelId="{0756BC7B-4BEC-4CAF-BCDC-85C5D9D71DF4}" type="par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E2B66C-225F-4D19-B3B8-5CB4130CB31A}" type="sib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A6D751E-D922-49D6-ABE5-7C846C4F4F3A}">
      <dgm:prSet phldrT="[Текст]"/>
      <dgm:spPr/>
      <dgm:t>
        <a:bodyPr/>
        <a:lstStyle/>
        <a:p>
          <a:pPr>
            <a:buNone/>
          </a:pPr>
          <a:endParaRPr lang="ru-RU" sz="800" dirty="0">
            <a:latin typeface="+mn-lt"/>
          </a:endParaRPr>
        </a:p>
      </dgm:t>
    </dgm:pt>
    <dgm:pt modelId="{B83AEE04-DC93-4BDE-8EB2-7BA4C732DAB5}" type="parTrans" cxnId="{56562497-2C1E-4F25-8C84-01354792F8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175EA2-42CC-4EDD-B609-0B03719A31C6}" type="sibTrans" cxnId="{56562497-2C1E-4F25-8C84-01354792F8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D5F31-790C-49C9-A990-168E82F5438A}">
      <dgm:prSet phldrT="[Текст]"/>
      <dgm:spPr/>
      <dgm:t>
        <a:bodyPr/>
        <a:lstStyle/>
        <a:p>
          <a:endParaRPr lang="ru-RU" sz="800" b="1" dirty="0">
            <a:latin typeface="+mn-lt"/>
          </a:endParaRPr>
        </a:p>
      </dgm:t>
    </dgm:pt>
    <dgm:pt modelId="{61798922-515E-480B-AD16-0AD937E1D54B}" type="parTrans" cxnId="{1202D6DC-A5CE-4FD4-AF84-E3905C383F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E05659-13B7-4BA0-8C19-C94D889F9D55}" type="sibTrans" cxnId="{1202D6DC-A5CE-4FD4-AF84-E3905C383F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BA2786-EE82-4DAC-AF1E-70EFE1104E8B}">
      <dgm:prSet phldrT="[Текст]"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окружной бюджет 156 739,4</a:t>
          </a:r>
        </a:p>
        <a:p>
          <a:pPr>
            <a:buNone/>
          </a:pPr>
          <a:endParaRPr lang="ru-RU" sz="1200" dirty="0">
            <a:latin typeface="+mn-lt"/>
          </a:endParaRPr>
        </a:p>
      </dgm:t>
    </dgm:pt>
    <dgm:pt modelId="{093AA64E-C51F-4F5D-B6B5-BAEDEE559E16}" type="parTrans" cxnId="{2C66A69B-9C97-4292-85A0-206EE1482A0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596434-153B-4085-BA2F-2F3C99E172C2}" type="sibTrans" cxnId="{2C66A69B-9C97-4292-85A0-206EE1482A0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6124DE-15AB-4FD6-98F6-3A26257C332E}" type="pres">
      <dgm:prSet presAssocID="{9648CE98-D13C-4081-8506-C26FEE80060D}" presName="linearFlow" presStyleCnt="0">
        <dgm:presLayoutVars>
          <dgm:dir/>
          <dgm:animLvl val="lvl"/>
          <dgm:resizeHandles val="exact"/>
        </dgm:presLayoutVars>
      </dgm:prSet>
      <dgm:spPr/>
    </dgm:pt>
    <dgm:pt modelId="{62603149-E2E5-4314-8C2E-28949D693657}" type="pres">
      <dgm:prSet presAssocID="{791C36FF-7C66-46C1-A27F-4A337A774FF3}" presName="composite" presStyleCnt="0"/>
      <dgm:spPr/>
    </dgm:pt>
    <dgm:pt modelId="{FDBC3C70-770C-457D-AA12-572E5C0C6748}" type="pres">
      <dgm:prSet presAssocID="{791C36FF-7C66-46C1-A27F-4A337A774FF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47CFE9D-5C97-49FC-940E-095939D240E2}" type="pres">
      <dgm:prSet presAssocID="{791C36FF-7C66-46C1-A27F-4A337A774FF3}" presName="descendantText" presStyleLbl="alignAcc1" presStyleIdx="0" presStyleCnt="5">
        <dgm:presLayoutVars>
          <dgm:bulletEnabled val="1"/>
        </dgm:presLayoutVars>
      </dgm:prSet>
      <dgm:spPr/>
    </dgm:pt>
    <dgm:pt modelId="{0216BF63-9BD4-4370-97ED-227AAB043288}" type="pres">
      <dgm:prSet presAssocID="{D6FFAFA8-35AC-47A8-BB0B-3757A4136AD1}" presName="sp" presStyleCnt="0"/>
      <dgm:spPr/>
    </dgm:pt>
    <dgm:pt modelId="{E31321F6-C70C-48E2-B598-B9707F3CE832}" type="pres">
      <dgm:prSet presAssocID="{5F6AE853-C51D-4633-AF96-E844488277A5}" presName="composite" presStyleCnt="0"/>
      <dgm:spPr/>
    </dgm:pt>
    <dgm:pt modelId="{A945B4EC-D875-4EB4-9A2E-82938D88A883}" type="pres">
      <dgm:prSet presAssocID="{5F6AE853-C51D-4633-AF96-E844488277A5}" presName="parentText" presStyleLbl="alignNode1" presStyleIdx="1" presStyleCnt="5" custLinFactNeighborX="-255" custLinFactNeighborY="-3367">
        <dgm:presLayoutVars>
          <dgm:chMax val="1"/>
          <dgm:bulletEnabled val="1"/>
        </dgm:presLayoutVars>
      </dgm:prSet>
      <dgm:spPr/>
    </dgm:pt>
    <dgm:pt modelId="{9E4ACBB3-38FD-47BA-8477-274B855910B5}" type="pres">
      <dgm:prSet presAssocID="{5F6AE853-C51D-4633-AF96-E844488277A5}" presName="descendantText" presStyleLbl="alignAcc1" presStyleIdx="1" presStyleCnt="5" custLinFactNeighborX="-256" custLinFactNeighborY="-1195">
        <dgm:presLayoutVars>
          <dgm:bulletEnabled val="1"/>
        </dgm:presLayoutVars>
      </dgm:prSet>
      <dgm:spPr/>
    </dgm:pt>
    <dgm:pt modelId="{CBB5AB62-5EFE-4B1A-B0DF-D62B2EF7A892}" type="pres">
      <dgm:prSet presAssocID="{93884AF7-58F8-4B7E-AC4B-79B4DEE395EE}" presName="sp" presStyleCnt="0"/>
      <dgm:spPr/>
    </dgm:pt>
    <dgm:pt modelId="{DA533E8D-1C1F-4F69-B1E3-1391EEBEDB33}" type="pres">
      <dgm:prSet presAssocID="{A99B5670-6A2D-45A6-9A32-D4995817C509}" presName="composite" presStyleCnt="0"/>
      <dgm:spPr/>
    </dgm:pt>
    <dgm:pt modelId="{66D82B71-9988-42E9-9B02-259CBDF5452C}" type="pres">
      <dgm:prSet presAssocID="{A99B5670-6A2D-45A6-9A32-D4995817C5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617B09-609F-43BD-BF28-7360D9907991}" type="pres">
      <dgm:prSet presAssocID="{A99B5670-6A2D-45A6-9A32-D4995817C509}" presName="descendantText" presStyleLbl="alignAcc1" presStyleIdx="2" presStyleCnt="5">
        <dgm:presLayoutVars>
          <dgm:bulletEnabled val="1"/>
        </dgm:presLayoutVars>
      </dgm:prSet>
      <dgm:spPr/>
    </dgm:pt>
    <dgm:pt modelId="{6AF381A7-61E8-4AD4-88E9-EED7432D6977}" type="pres">
      <dgm:prSet presAssocID="{01BBAD68-B41C-4483-A15D-C764E3DDCEBC}" presName="sp" presStyleCnt="0"/>
      <dgm:spPr/>
    </dgm:pt>
    <dgm:pt modelId="{8636F6E9-2046-47D8-BB6F-4E21BFE17C91}" type="pres">
      <dgm:prSet presAssocID="{BE19BE8B-2594-4441-923D-9B893EA0923F}" presName="composite" presStyleCnt="0"/>
      <dgm:spPr/>
    </dgm:pt>
    <dgm:pt modelId="{53A43C69-4362-4FC0-B93A-DF4A86E6908D}" type="pres">
      <dgm:prSet presAssocID="{BE19BE8B-2594-4441-923D-9B893EA092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E29343C-948F-473C-A7E2-6D63E56D71E4}" type="pres">
      <dgm:prSet presAssocID="{BE19BE8B-2594-4441-923D-9B893EA0923F}" presName="descendantText" presStyleLbl="alignAcc1" presStyleIdx="3" presStyleCnt="5">
        <dgm:presLayoutVars>
          <dgm:bulletEnabled val="1"/>
        </dgm:presLayoutVars>
      </dgm:prSet>
      <dgm:spPr/>
    </dgm:pt>
    <dgm:pt modelId="{A8628F95-F30B-44FB-9B1B-9FDC5E96C26A}" type="pres">
      <dgm:prSet presAssocID="{469BAC41-7095-4EAD-8925-4C672695593C}" presName="sp" presStyleCnt="0"/>
      <dgm:spPr/>
    </dgm:pt>
    <dgm:pt modelId="{73E79A16-6608-4E99-A7C4-FE69889D4C57}" type="pres">
      <dgm:prSet presAssocID="{948B1C6F-380B-4AE7-BBC9-0030A86B6DE5}" presName="composite" presStyleCnt="0"/>
      <dgm:spPr/>
    </dgm:pt>
    <dgm:pt modelId="{4603D216-E423-4EB3-B069-66A3C3390ADF}" type="pres">
      <dgm:prSet presAssocID="{948B1C6F-380B-4AE7-BBC9-0030A86B6DE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F804AD7-35F7-422E-B002-00728702532F}" type="pres">
      <dgm:prSet presAssocID="{948B1C6F-380B-4AE7-BBC9-0030A86B6DE5}" presName="descendantText" presStyleLbl="alignAcc1" presStyleIdx="4" presStyleCnt="5" custScaleX="96885" custScaleY="139561">
        <dgm:presLayoutVars>
          <dgm:bulletEnabled val="1"/>
        </dgm:presLayoutVars>
      </dgm:prSet>
      <dgm:spPr/>
    </dgm:pt>
  </dgm:ptLst>
  <dgm:cxnLst>
    <dgm:cxn modelId="{F1056000-88A2-4F84-A33E-40FD8F3DB879}" type="presOf" srcId="{53ED5F31-790C-49C9-A990-168E82F5438A}" destId="{9E4ACBB3-38FD-47BA-8477-274B855910B5}" srcOrd="0" destOrd="1" presId="urn:microsoft.com/office/officeart/2005/8/layout/chevron2"/>
    <dgm:cxn modelId="{EF40F402-7D08-4518-9EC6-FD750F7443F7}" type="presOf" srcId="{791C36FF-7C66-46C1-A27F-4A337A774FF3}" destId="{FDBC3C70-770C-457D-AA12-572E5C0C6748}" srcOrd="0" destOrd="0" presId="urn:microsoft.com/office/officeart/2005/8/layout/chevron2"/>
    <dgm:cxn modelId="{B95EB204-50E8-480C-ACD3-3CE9826F754C}" srcId="{BE19BE8B-2594-4441-923D-9B893EA0923F}" destId="{415C9B6B-7292-4154-92C3-D04AA2C171A7}" srcOrd="0" destOrd="0" parTransId="{3634D842-1B34-4928-92C5-C4E11F22EC00}" sibTransId="{DF0DC42B-09BC-4EAB-AC19-A55977AC06FE}"/>
    <dgm:cxn modelId="{4845A20E-A92D-48FD-97A4-8526D0DCCFE0}" srcId="{BE19BE8B-2594-4441-923D-9B893EA0923F}" destId="{A7EA21BD-F803-4F75-90C7-AEBC16581892}" srcOrd="1" destOrd="0" parTransId="{B19F8C5E-222A-441B-ABDD-4BD640207EAD}" sibTransId="{9A9F75EA-AD50-421F-B63A-A8EC135A5446}"/>
    <dgm:cxn modelId="{C441F516-1F3A-46E6-835A-7192E85AD6B9}" type="presOf" srcId="{A99B5670-6A2D-45A6-9A32-D4995817C509}" destId="{66D82B71-9988-42E9-9B02-259CBDF5452C}" srcOrd="0" destOrd="0" presId="urn:microsoft.com/office/officeart/2005/8/layout/chevron2"/>
    <dgm:cxn modelId="{88320D19-437D-4B65-BBBB-C5C3736EB2BF}" srcId="{791C36FF-7C66-46C1-A27F-4A337A774FF3}" destId="{9833A0A9-7170-402E-8583-1BE6F35AD4F8}" srcOrd="0" destOrd="0" parTransId="{A1094981-DFF4-4C3A-B398-2672E4CBDAD7}" sibTransId="{570E4465-5B04-4292-9434-6CB6198BD7AC}"/>
    <dgm:cxn modelId="{71692022-D76B-4D91-AE24-E538E1F1BF4B}" type="presOf" srcId="{BE19BE8B-2594-4441-923D-9B893EA0923F}" destId="{53A43C69-4362-4FC0-B93A-DF4A86E6908D}" srcOrd="0" destOrd="0" presId="urn:microsoft.com/office/officeart/2005/8/layout/chevron2"/>
    <dgm:cxn modelId="{FC5D8824-10E3-4174-84A0-5A564ACC5B81}" srcId="{9648CE98-D13C-4081-8506-C26FEE80060D}" destId="{5F6AE853-C51D-4633-AF96-E844488277A5}" srcOrd="1" destOrd="0" parTransId="{8CE4EBD4-3306-483A-B9E9-7294F4EF57E7}" sibTransId="{93884AF7-58F8-4B7E-AC4B-79B4DEE395EE}"/>
    <dgm:cxn modelId="{6DE27744-1A34-4BB3-B7CB-2931E83CC6A1}" type="presOf" srcId="{EFBA2786-EE82-4DAC-AF1E-70EFE1104E8B}" destId="{9E4ACBB3-38FD-47BA-8477-274B855910B5}" srcOrd="0" destOrd="3" presId="urn:microsoft.com/office/officeart/2005/8/layout/chevron2"/>
    <dgm:cxn modelId="{0EA72945-6501-4A30-9E73-3434EAFAA2B5}" type="presOf" srcId="{5F6AE853-C51D-4633-AF96-E844488277A5}" destId="{A945B4EC-D875-4EB4-9A2E-82938D88A883}" srcOrd="0" destOrd="0" presId="urn:microsoft.com/office/officeart/2005/8/layout/chevron2"/>
    <dgm:cxn modelId="{7654454A-D10F-4108-8958-44FD327E186D}" type="presOf" srcId="{948B1C6F-380B-4AE7-BBC9-0030A86B6DE5}" destId="{4603D216-E423-4EB3-B069-66A3C3390ADF}" srcOrd="0" destOrd="0" presId="urn:microsoft.com/office/officeart/2005/8/layout/chevron2"/>
    <dgm:cxn modelId="{E04D316E-29D5-4E76-A1FF-4B33A93A0FF8}" type="presOf" srcId="{95F8E218-41A6-4375-83E4-B3D0899276C4}" destId="{9E4ACBB3-38FD-47BA-8477-274B855910B5}" srcOrd="0" destOrd="2" presId="urn:microsoft.com/office/officeart/2005/8/layout/chevron2"/>
    <dgm:cxn modelId="{71A4D170-5AD1-47D6-9B94-FF6611C81CB3}" type="presOf" srcId="{9648CE98-D13C-4081-8506-C26FEE80060D}" destId="{5D6124DE-15AB-4FD6-98F6-3A26257C332E}" srcOrd="0" destOrd="0" presId="urn:microsoft.com/office/officeart/2005/8/layout/chevron2"/>
    <dgm:cxn modelId="{7DF56054-ACC3-47D7-9251-7251E6E7C3C3}" srcId="{5F6AE853-C51D-4633-AF96-E844488277A5}" destId="{95F8E218-41A6-4375-83E4-B3D0899276C4}" srcOrd="2" destOrd="0" parTransId="{D27A15D5-087B-442E-8B98-C7895524B9ED}" sibTransId="{41AF36BD-E1D2-46E2-8648-8DB85CB3E885}"/>
    <dgm:cxn modelId="{67AF7490-68CF-4011-A715-BFBC0C46BDFA}" type="presOf" srcId="{3C48474A-78D2-475A-96A7-2609605AD63F}" destId="{447CFE9D-5C97-49FC-940E-095939D240E2}" srcOrd="0" destOrd="1" presId="urn:microsoft.com/office/officeart/2005/8/layout/chevron2"/>
    <dgm:cxn modelId="{56562497-2C1E-4F25-8C84-01354792F85F}" srcId="{5F6AE853-C51D-4633-AF96-E844488277A5}" destId="{4A6D751E-D922-49D6-ABE5-7C846C4F4F3A}" srcOrd="0" destOrd="0" parTransId="{B83AEE04-DC93-4BDE-8EB2-7BA4C732DAB5}" sibTransId="{9A175EA2-42CC-4EDD-B609-0B03719A31C6}"/>
    <dgm:cxn modelId="{A769F498-009C-46C9-A24E-FC7EF28B9781}" srcId="{9648CE98-D13C-4081-8506-C26FEE80060D}" destId="{A99B5670-6A2D-45A6-9A32-D4995817C509}" srcOrd="2" destOrd="0" parTransId="{AD2608EE-D38F-44DE-AB3D-F97A82B59B31}" sibTransId="{01BBAD68-B41C-4483-A15D-C764E3DDCEBC}"/>
    <dgm:cxn modelId="{2C66A69B-9C97-4292-85A0-206EE1482A03}" srcId="{5F6AE853-C51D-4633-AF96-E844488277A5}" destId="{EFBA2786-EE82-4DAC-AF1E-70EFE1104E8B}" srcOrd="3" destOrd="0" parTransId="{093AA64E-C51F-4F5D-B6B5-BAEDEE559E16}" sibTransId="{5F596434-153B-4085-BA2F-2F3C99E172C2}"/>
    <dgm:cxn modelId="{FEB71E9E-7E85-4CC1-AFD6-634A83CD51FF}" srcId="{9648CE98-D13C-4081-8506-C26FEE80060D}" destId="{948B1C6F-380B-4AE7-BBC9-0030A86B6DE5}" srcOrd="4" destOrd="0" parTransId="{46E438BD-0271-4C48-BB06-115DA6D5296F}" sibTransId="{7A9E9344-8259-4737-978A-E4B605B38F13}"/>
    <dgm:cxn modelId="{8A261CA6-BE1B-4F8F-8D6B-A77CB38EB36F}" srcId="{791C36FF-7C66-46C1-A27F-4A337A774FF3}" destId="{3C48474A-78D2-475A-96A7-2609605AD63F}" srcOrd="1" destOrd="0" parTransId="{AA9221F6-E0EA-487E-A3DC-50BA8CCB4A71}" sibTransId="{088B48ED-7456-4F5C-85FC-1DBA466DA40C}"/>
    <dgm:cxn modelId="{3388EFA6-60B3-4536-82A1-F754D250B5DF}" srcId="{948B1C6F-380B-4AE7-BBC9-0030A86B6DE5}" destId="{F1D8F174-2308-43AF-B17F-E18A76FADEE4}" srcOrd="0" destOrd="0" parTransId="{0756BC7B-4BEC-4CAF-BCDC-85C5D9D71DF4}" sibTransId="{9DE2B66C-225F-4D19-B3B8-5CB4130CB31A}"/>
    <dgm:cxn modelId="{8FE589AF-A70D-40CE-BEA1-F1ACCE9322B4}" type="presOf" srcId="{415C9B6B-7292-4154-92C3-D04AA2C171A7}" destId="{6E29343C-948F-473C-A7E2-6D63E56D71E4}" srcOrd="0" destOrd="0" presId="urn:microsoft.com/office/officeart/2005/8/layout/chevron2"/>
    <dgm:cxn modelId="{6F2A69B9-629C-4AC3-ACF2-BCC59A8D7E93}" type="presOf" srcId="{1A8CF9A9-FEC8-4645-A6A3-4816A8DEFE76}" destId="{33617B09-609F-43BD-BF28-7360D9907991}" srcOrd="0" destOrd="0" presId="urn:microsoft.com/office/officeart/2005/8/layout/chevron2"/>
    <dgm:cxn modelId="{4AF893C7-A0AE-4A60-850D-BDDBD587FCA3}" type="presOf" srcId="{A7EA21BD-F803-4F75-90C7-AEBC16581892}" destId="{6E29343C-948F-473C-A7E2-6D63E56D71E4}" srcOrd="0" destOrd="1" presId="urn:microsoft.com/office/officeart/2005/8/layout/chevron2"/>
    <dgm:cxn modelId="{DCBF4ECB-8FD6-4116-920C-50EDB62B455F}" srcId="{9648CE98-D13C-4081-8506-C26FEE80060D}" destId="{BE19BE8B-2594-4441-923D-9B893EA0923F}" srcOrd="3" destOrd="0" parTransId="{4D4C82C0-13AA-4050-A3FE-29EB23AF12F7}" sibTransId="{469BAC41-7095-4EAD-8925-4C672695593C}"/>
    <dgm:cxn modelId="{596990CD-B1ED-4184-9AB3-0DF9801FF412}" type="presOf" srcId="{4A6D751E-D922-49D6-ABE5-7C846C4F4F3A}" destId="{9E4ACBB3-38FD-47BA-8477-274B855910B5}" srcOrd="0" destOrd="0" presId="urn:microsoft.com/office/officeart/2005/8/layout/chevron2"/>
    <dgm:cxn modelId="{1202D6DC-A5CE-4FD4-AF84-E3905C383F25}" srcId="{5F6AE853-C51D-4633-AF96-E844488277A5}" destId="{53ED5F31-790C-49C9-A990-168E82F5438A}" srcOrd="1" destOrd="0" parTransId="{61798922-515E-480B-AD16-0AD937E1D54B}" sibTransId="{9EE05659-13B7-4BA0-8C19-C94D889F9D55}"/>
    <dgm:cxn modelId="{7C2973E1-0787-49E4-BC56-E62761B02413}" type="presOf" srcId="{F1D8F174-2308-43AF-B17F-E18A76FADEE4}" destId="{2F804AD7-35F7-422E-B002-00728702532F}" srcOrd="0" destOrd="0" presId="urn:microsoft.com/office/officeart/2005/8/layout/chevron2"/>
    <dgm:cxn modelId="{6E901CE9-64FE-401A-901F-F2FD37C4C351}" type="presOf" srcId="{9833A0A9-7170-402E-8583-1BE6F35AD4F8}" destId="{447CFE9D-5C97-49FC-940E-095939D240E2}" srcOrd="0" destOrd="0" presId="urn:microsoft.com/office/officeart/2005/8/layout/chevron2"/>
    <dgm:cxn modelId="{665DCBEB-B5F3-4AFC-B28E-B40D1B5915A0}" srcId="{A99B5670-6A2D-45A6-9A32-D4995817C509}" destId="{1A8CF9A9-FEC8-4645-A6A3-4816A8DEFE76}" srcOrd="0" destOrd="0" parTransId="{53B7D343-0694-4904-BB47-57A839FFE86C}" sibTransId="{49255844-422B-49F0-B704-84D31B55EF73}"/>
    <dgm:cxn modelId="{C45928ED-141C-4D04-AB52-0392380760B0}" srcId="{9648CE98-D13C-4081-8506-C26FEE80060D}" destId="{791C36FF-7C66-46C1-A27F-4A337A774FF3}" srcOrd="0" destOrd="0" parTransId="{4679DD6C-BA54-4267-813A-FEC585FDC6DF}" sibTransId="{D6FFAFA8-35AC-47A8-BB0B-3757A4136AD1}"/>
    <dgm:cxn modelId="{C0DAAB4E-A820-419A-A12E-6179C94037BD}" type="presParOf" srcId="{5D6124DE-15AB-4FD6-98F6-3A26257C332E}" destId="{62603149-E2E5-4314-8C2E-28949D693657}" srcOrd="0" destOrd="0" presId="urn:microsoft.com/office/officeart/2005/8/layout/chevron2"/>
    <dgm:cxn modelId="{C85AFC31-340C-49EA-908E-6979260A59D6}" type="presParOf" srcId="{62603149-E2E5-4314-8C2E-28949D693657}" destId="{FDBC3C70-770C-457D-AA12-572E5C0C6748}" srcOrd="0" destOrd="0" presId="urn:microsoft.com/office/officeart/2005/8/layout/chevron2"/>
    <dgm:cxn modelId="{5AFF3DB9-F367-4A24-BC42-2BD98974CF0A}" type="presParOf" srcId="{62603149-E2E5-4314-8C2E-28949D693657}" destId="{447CFE9D-5C97-49FC-940E-095939D240E2}" srcOrd="1" destOrd="0" presId="urn:microsoft.com/office/officeart/2005/8/layout/chevron2"/>
    <dgm:cxn modelId="{01A00B7A-ABA8-4CC6-ACDA-FC6AEE781ABA}" type="presParOf" srcId="{5D6124DE-15AB-4FD6-98F6-3A26257C332E}" destId="{0216BF63-9BD4-4370-97ED-227AAB043288}" srcOrd="1" destOrd="0" presId="urn:microsoft.com/office/officeart/2005/8/layout/chevron2"/>
    <dgm:cxn modelId="{5456C3C5-364B-4E25-A84C-41716D6152E0}" type="presParOf" srcId="{5D6124DE-15AB-4FD6-98F6-3A26257C332E}" destId="{E31321F6-C70C-48E2-B598-B9707F3CE832}" srcOrd="2" destOrd="0" presId="urn:microsoft.com/office/officeart/2005/8/layout/chevron2"/>
    <dgm:cxn modelId="{333420D7-AE73-4134-AAA1-8DEEEDC1F2FC}" type="presParOf" srcId="{E31321F6-C70C-48E2-B598-B9707F3CE832}" destId="{A945B4EC-D875-4EB4-9A2E-82938D88A883}" srcOrd="0" destOrd="0" presId="urn:microsoft.com/office/officeart/2005/8/layout/chevron2"/>
    <dgm:cxn modelId="{4DE8BA9A-FFDD-4EDD-9BA9-FF5E1A5DB0E8}" type="presParOf" srcId="{E31321F6-C70C-48E2-B598-B9707F3CE832}" destId="{9E4ACBB3-38FD-47BA-8477-274B855910B5}" srcOrd="1" destOrd="0" presId="urn:microsoft.com/office/officeart/2005/8/layout/chevron2"/>
    <dgm:cxn modelId="{345107EF-A5F1-47EB-B4A6-09AD402FEEE4}" type="presParOf" srcId="{5D6124DE-15AB-4FD6-98F6-3A26257C332E}" destId="{CBB5AB62-5EFE-4B1A-B0DF-D62B2EF7A892}" srcOrd="3" destOrd="0" presId="urn:microsoft.com/office/officeart/2005/8/layout/chevron2"/>
    <dgm:cxn modelId="{7CC81E1A-ADC2-478B-AAA3-7D5CD3E3FF0B}" type="presParOf" srcId="{5D6124DE-15AB-4FD6-98F6-3A26257C332E}" destId="{DA533E8D-1C1F-4F69-B1E3-1391EEBEDB33}" srcOrd="4" destOrd="0" presId="urn:microsoft.com/office/officeart/2005/8/layout/chevron2"/>
    <dgm:cxn modelId="{906CC7CE-EEE2-48CC-A519-6EE8D0324185}" type="presParOf" srcId="{DA533E8D-1C1F-4F69-B1E3-1391EEBEDB33}" destId="{66D82B71-9988-42E9-9B02-259CBDF5452C}" srcOrd="0" destOrd="0" presId="urn:microsoft.com/office/officeart/2005/8/layout/chevron2"/>
    <dgm:cxn modelId="{65989280-E7B4-4760-B869-8B807AD04857}" type="presParOf" srcId="{DA533E8D-1C1F-4F69-B1E3-1391EEBEDB33}" destId="{33617B09-609F-43BD-BF28-7360D9907991}" srcOrd="1" destOrd="0" presId="urn:microsoft.com/office/officeart/2005/8/layout/chevron2"/>
    <dgm:cxn modelId="{80DB119D-CCEF-4AA0-9EC4-D5FA0AFA02F1}" type="presParOf" srcId="{5D6124DE-15AB-4FD6-98F6-3A26257C332E}" destId="{6AF381A7-61E8-4AD4-88E9-EED7432D6977}" srcOrd="5" destOrd="0" presId="urn:microsoft.com/office/officeart/2005/8/layout/chevron2"/>
    <dgm:cxn modelId="{F698216B-8274-43C2-ACC5-154871E0E467}" type="presParOf" srcId="{5D6124DE-15AB-4FD6-98F6-3A26257C332E}" destId="{8636F6E9-2046-47D8-BB6F-4E21BFE17C91}" srcOrd="6" destOrd="0" presId="urn:microsoft.com/office/officeart/2005/8/layout/chevron2"/>
    <dgm:cxn modelId="{6DB7F8B0-E6D5-4A57-A41B-E4F3201A4FE7}" type="presParOf" srcId="{8636F6E9-2046-47D8-BB6F-4E21BFE17C91}" destId="{53A43C69-4362-4FC0-B93A-DF4A86E6908D}" srcOrd="0" destOrd="0" presId="urn:microsoft.com/office/officeart/2005/8/layout/chevron2"/>
    <dgm:cxn modelId="{30A5BED0-9D62-489C-A8F5-9D8B184E51A4}" type="presParOf" srcId="{8636F6E9-2046-47D8-BB6F-4E21BFE17C91}" destId="{6E29343C-948F-473C-A7E2-6D63E56D71E4}" srcOrd="1" destOrd="0" presId="urn:microsoft.com/office/officeart/2005/8/layout/chevron2"/>
    <dgm:cxn modelId="{12F44DAA-208F-42C3-B5ED-F067BE0398D6}" type="presParOf" srcId="{5D6124DE-15AB-4FD6-98F6-3A26257C332E}" destId="{A8628F95-F30B-44FB-9B1B-9FDC5E96C26A}" srcOrd="7" destOrd="0" presId="urn:microsoft.com/office/officeart/2005/8/layout/chevron2"/>
    <dgm:cxn modelId="{3901D05D-6722-48CB-B6D0-A9CBD55D01DD}" type="presParOf" srcId="{5D6124DE-15AB-4FD6-98F6-3A26257C332E}" destId="{73E79A16-6608-4E99-A7C4-FE69889D4C57}" srcOrd="8" destOrd="0" presId="urn:microsoft.com/office/officeart/2005/8/layout/chevron2"/>
    <dgm:cxn modelId="{D5C1FCFA-70E8-42E5-BED0-A1D9FE5A0ED3}" type="presParOf" srcId="{73E79A16-6608-4E99-A7C4-FE69889D4C57}" destId="{4603D216-E423-4EB3-B069-66A3C3390ADF}" srcOrd="0" destOrd="0" presId="urn:microsoft.com/office/officeart/2005/8/layout/chevron2"/>
    <dgm:cxn modelId="{A7D8C017-5452-4C1E-B745-F824E425CF4D}" type="presParOf" srcId="{73E79A16-6608-4E99-A7C4-FE69889D4C57}" destId="{2F804AD7-35F7-422E-B002-007287025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48CE98-D13C-4081-8506-C26FEE8006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C36FF-7C66-46C1-A27F-4A337A774FF3}">
      <dgm:prSet phldrT="[Текст]" phldr="0" custT="1"/>
      <dgm:spPr/>
      <dgm:t>
        <a:bodyPr/>
        <a:lstStyle/>
        <a:p>
          <a:r>
            <a:rPr lang="ru-RU" sz="2000">
              <a:latin typeface="+mn-lt"/>
            </a:rPr>
            <a:t>2027</a:t>
          </a:r>
          <a:endParaRPr lang="ru-RU" sz="2000" dirty="0">
            <a:latin typeface="+mn-lt"/>
          </a:endParaRPr>
        </a:p>
      </dgm:t>
    </dgm:pt>
    <dgm:pt modelId="{4679DD6C-BA54-4267-813A-FEC585FDC6DF}" type="par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FFAFA8-35AC-47A8-BB0B-3757A4136AD1}" type="sib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33A0A9-7170-402E-8583-1BE6F35AD4F8}">
      <dgm:prSet phldrT="[Текст]" custT="1"/>
      <dgm:spPr/>
      <dgm:t>
        <a:bodyPr/>
        <a:lstStyle/>
        <a:p>
          <a:r>
            <a:rPr lang="ru-RU" sz="20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3 950 028,2                  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A1094981-DFF4-4C3A-B398-2672E4CBDAD7}" type="par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0E4465-5B04-4292-9434-6CB6198BD7AC}" type="sib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6AE853-C51D-4633-AF96-E844488277A5}">
      <dgm:prSet phldrT="[Текст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+mn-lt"/>
            </a:rPr>
            <a:t>ДОТАЦИИ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>
            <a:latin typeface="+mn-lt"/>
          </a:endParaRPr>
        </a:p>
      </dgm:t>
    </dgm:pt>
    <dgm:pt modelId="{8CE4EBD4-3306-483A-B9E9-7294F4EF57E7}" type="par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884AF7-58F8-4B7E-AC4B-79B4DEE395EE}" type="sib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D5F31-790C-49C9-A990-168E82F5438A}">
      <dgm:prSet phldrT="[Текст]" custT="1"/>
      <dgm:spPr/>
      <dgm:t>
        <a:bodyPr/>
        <a:lstStyle/>
        <a:p>
          <a:pPr algn="l">
            <a:buNone/>
          </a:pPr>
          <a:r>
            <a:rPr lang="ru-RU" sz="14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dirty="0">
            <a:latin typeface="+mn-lt"/>
          </a:endParaRPr>
        </a:p>
      </dgm:t>
    </dgm:pt>
    <dgm:pt modelId="{61798922-515E-480B-AD16-0AD937E1D54B}" type="par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E05659-13B7-4BA0-8C19-C94D889F9D55}" type="sib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B5670-6A2D-45A6-9A32-D4995817C509}">
      <dgm:prSet phldrT="[Текст]" phldr="0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>
              <a:latin typeface="+mn-lt"/>
            </a:rPr>
            <a:t>СУБСИДИИ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dirty="0">
            <a:latin typeface="+mn-lt"/>
          </a:endParaRPr>
        </a:p>
      </dgm:t>
    </dgm:pt>
    <dgm:pt modelId="{AD2608EE-D38F-44DE-AB3D-F97A82B59B31}" type="par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BAD68-B41C-4483-A15D-C764E3DDCEBC}" type="sib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A8CF9A9-FEC8-4645-A6A3-4816A8DEFE76}">
      <dgm:prSet phldrT="[Текст]" custT="1"/>
      <dgm:spPr/>
      <dgm:t>
        <a:bodyPr/>
        <a:lstStyle/>
        <a:p>
          <a:pPr marL="57150" lvl="1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1 340 909,0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</dgm:t>
    </dgm:pt>
    <dgm:pt modelId="{53B7D343-0694-4904-BB47-57A839FFE86C}" type="par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9255844-422B-49F0-B704-84D31B55EF73}" type="sib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19BE8B-2594-4441-923D-9B893EA092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СУБВЕНЦИИ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dirty="0">
            <a:latin typeface="+mn-lt"/>
          </a:endParaRPr>
        </a:p>
      </dgm:t>
    </dgm:pt>
    <dgm:pt modelId="{4D4C82C0-13AA-4050-A3FE-29EB23AF12F7}" type="par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69BAC41-7095-4EAD-8925-4C672695593C}" type="sib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5C9B6B-7292-4154-92C3-D04AA2C171A7}">
      <dgm:prSet/>
      <dgm:spPr/>
      <dgm:t>
        <a:bodyPr/>
        <a:lstStyle/>
        <a:p>
          <a:pPr>
            <a:buNone/>
          </a:pPr>
          <a:endParaRPr lang="ru-RU" sz="1100" kern="1200" dirty="0">
            <a:latin typeface="+mn-lt"/>
          </a:endParaRPr>
        </a:p>
      </dgm:t>
    </dgm:pt>
    <dgm:pt modelId="{3634D842-1B34-4928-92C5-C4E11F22EC00}" type="par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F0DC42B-09BC-4EAB-AC19-A55977AC06FE}" type="sib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EA21BD-F803-4F75-90C7-AEBC16581892}">
      <dgm:prSet custT="1"/>
      <dgm:spPr/>
      <dgm:t>
        <a:bodyPr/>
        <a:lstStyle/>
        <a:p>
          <a:pPr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2 522 461,4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</dgm:t>
    </dgm:pt>
    <dgm:pt modelId="{B19F8C5E-222A-441B-ABDD-4BD640207EAD}" type="par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9F75EA-AD50-421F-B63A-A8EC135A5446}" type="sib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B1C6F-380B-4AE7-BBC9-0030A86B6D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Иные трансферты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6E438BD-0271-4C48-BB06-115DA6D5296F}" type="par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E9344-8259-4737-978A-E4B605B38F13}" type="sib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D8F174-2308-43AF-B17F-E18A76FADEE4}">
      <dgm:prSet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86 675,8 тыс. рублей, </a:t>
          </a:r>
          <a:r>
            <a:rPr lang="ru-RU" sz="1200" b="1" dirty="0">
              <a:latin typeface="+mn-lt"/>
            </a:rPr>
            <a:t>в том числе </a:t>
          </a:r>
        </a:p>
      </dgm:t>
    </dgm:pt>
    <dgm:pt modelId="{0756BC7B-4BEC-4CAF-BCDC-85C5D9D71DF4}" type="par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E2B66C-225F-4D19-B3B8-5CB4130CB31A}" type="sib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5514E23-184B-40C7-9D4F-B18974EF43BC}">
      <dgm:prSet custT="1"/>
      <dgm:spPr/>
      <dgm:t>
        <a:bodyPr/>
        <a:lstStyle/>
        <a:p>
          <a:pPr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10 114,6</a:t>
          </a:r>
        </a:p>
      </dgm:t>
    </dgm:pt>
    <dgm:pt modelId="{20156D52-09D6-449C-81FF-F5C16FBE2DC5}" type="par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DFEDDE-1BD4-4EE9-992B-B56F148B1CC5}" type="sib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FE019EA-BC6E-470E-B8E0-5570A8FEA554}">
      <dgm:prSet custT="1"/>
      <dgm:spPr/>
      <dgm:t>
        <a:bodyPr/>
        <a:lstStyle/>
        <a:p>
          <a:pPr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2 512 346,8</a:t>
          </a:r>
        </a:p>
      </dgm:t>
    </dgm:pt>
    <dgm:pt modelId="{471FB69C-4218-4A0D-97F7-6A0298F0D501}" type="parTrans" cxnId="{35A7C368-D909-4D7F-9477-DD87914D48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A81C8D-384D-4EA6-A1AE-8D5E4699D505}" type="sibTrans" cxnId="{35A7C368-D909-4D7F-9477-DD87914D48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B307762-836D-4B5E-AAB8-E50A2D4E52D5}">
      <dgm:prSet phldrT="[Текст]" custT="1"/>
      <dgm:spPr/>
      <dgm:t>
        <a:bodyPr/>
        <a:lstStyle/>
        <a:p>
          <a:pPr marL="114300" lvl="1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104 244,5</a:t>
          </a:r>
        </a:p>
      </dgm:t>
    </dgm:pt>
    <dgm:pt modelId="{0FCB5520-F0D6-47B5-A1B1-CE9C3BC0B1EF}" type="parTrans" cxnId="{7F364BEB-0C20-4CB7-9AF5-3AE324CE90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43DAFB5-A075-4BCA-B2FB-E06DF51AF2C8}" type="sibTrans" cxnId="{7F364BEB-0C20-4CB7-9AF5-3AE324CE902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03CF5D4-ACD5-4C12-9FD3-5CB65232D830}">
      <dgm:prSet phldrT="[Текст]" custT="1"/>
      <dgm:spPr/>
      <dgm:t>
        <a:bodyPr/>
        <a:lstStyle/>
        <a:p>
          <a:pPr marL="114300" lvl="1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1 236 664,5</a:t>
          </a:r>
        </a:p>
        <a:p>
          <a:pPr marL="57150" lvl="1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</dgm:t>
    </dgm:pt>
    <dgm:pt modelId="{E9BB877B-FF7B-434F-AB69-25086C62FA33}" type="parTrans" cxnId="{F45ABB80-2615-4592-AC14-0BA301DA07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1C59AC8-C2CA-4DC1-964C-C7BF01259438}" type="sibTrans" cxnId="{F45ABB80-2615-4592-AC14-0BA301DA07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4AE8991-8E32-4ABD-8A6D-3FDB93B1AD61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федеральный бюджет 79 984,2</a:t>
          </a:r>
        </a:p>
      </dgm:t>
    </dgm:pt>
    <dgm:pt modelId="{BE496DDB-A55B-4C58-A424-AA5FE268DCC7}" type="parTrans" cxnId="{A8C1D438-B24E-4FC8-9B22-62D005CA5D0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A336B69-265D-457D-A2AD-194EBEBC7B73}" type="sibTrans" cxnId="{A8C1D438-B24E-4FC8-9B22-62D005CA5D04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22DFA1-BFC8-4E2A-B858-E9D193CA5E01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окружной бюджет 6 691,6</a:t>
          </a:r>
        </a:p>
      </dgm:t>
    </dgm:pt>
    <dgm:pt modelId="{0DD30DB0-7570-46DE-BC73-AC30B48A054A}" type="parTrans" cxnId="{F3C549FA-3211-4A8A-8C68-0308A16E603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257960D-4BC2-42AD-9D16-0B592E772B8F}" type="sibTrans" cxnId="{F3C549FA-3211-4A8A-8C68-0308A16E603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B953C49-1E90-46AC-A09E-EF35D9D98F2C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бюджеты сельских поселений  0</a:t>
          </a:r>
        </a:p>
      </dgm:t>
    </dgm:pt>
    <dgm:pt modelId="{9932C864-F218-4328-A62A-A1AD1B0906C2}" type="parTrans" cxnId="{876B4CED-68EA-4926-A2E0-D15AEFD64D4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9C80AB8-8C7D-4F04-B49A-62293861EB4A}" type="sibTrans" cxnId="{876B4CED-68EA-4926-A2E0-D15AEFD64D4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6124DE-15AB-4FD6-98F6-3A26257C332E}" type="pres">
      <dgm:prSet presAssocID="{9648CE98-D13C-4081-8506-C26FEE80060D}" presName="linearFlow" presStyleCnt="0">
        <dgm:presLayoutVars>
          <dgm:dir/>
          <dgm:animLvl val="lvl"/>
          <dgm:resizeHandles val="exact"/>
        </dgm:presLayoutVars>
      </dgm:prSet>
      <dgm:spPr/>
    </dgm:pt>
    <dgm:pt modelId="{62603149-E2E5-4314-8C2E-28949D693657}" type="pres">
      <dgm:prSet presAssocID="{791C36FF-7C66-46C1-A27F-4A337A774FF3}" presName="composite" presStyleCnt="0"/>
      <dgm:spPr/>
    </dgm:pt>
    <dgm:pt modelId="{FDBC3C70-770C-457D-AA12-572E5C0C6748}" type="pres">
      <dgm:prSet presAssocID="{791C36FF-7C66-46C1-A27F-4A337A774FF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47CFE9D-5C97-49FC-940E-095939D240E2}" type="pres">
      <dgm:prSet presAssocID="{791C36FF-7C66-46C1-A27F-4A337A774FF3}" presName="descendantText" presStyleLbl="alignAcc1" presStyleIdx="0" presStyleCnt="5" custLinFactNeighborX="-1919" custLinFactNeighborY="-3765">
        <dgm:presLayoutVars>
          <dgm:bulletEnabled val="1"/>
        </dgm:presLayoutVars>
      </dgm:prSet>
      <dgm:spPr/>
    </dgm:pt>
    <dgm:pt modelId="{0216BF63-9BD4-4370-97ED-227AAB043288}" type="pres">
      <dgm:prSet presAssocID="{D6FFAFA8-35AC-47A8-BB0B-3757A4136AD1}" presName="sp" presStyleCnt="0"/>
      <dgm:spPr/>
    </dgm:pt>
    <dgm:pt modelId="{E31321F6-C70C-48E2-B598-B9707F3CE832}" type="pres">
      <dgm:prSet presAssocID="{5F6AE853-C51D-4633-AF96-E844488277A5}" presName="composite" presStyleCnt="0"/>
      <dgm:spPr/>
    </dgm:pt>
    <dgm:pt modelId="{A945B4EC-D875-4EB4-9A2E-82938D88A883}" type="pres">
      <dgm:prSet presAssocID="{5F6AE853-C51D-4633-AF96-E844488277A5}" presName="parentText" presStyleLbl="alignNode1" presStyleIdx="1" presStyleCnt="5" custLinFactNeighborX="-255" custLinFactNeighborY="-3367">
        <dgm:presLayoutVars>
          <dgm:chMax val="1"/>
          <dgm:bulletEnabled val="1"/>
        </dgm:presLayoutVars>
      </dgm:prSet>
      <dgm:spPr/>
    </dgm:pt>
    <dgm:pt modelId="{9E4ACBB3-38FD-47BA-8477-274B855910B5}" type="pres">
      <dgm:prSet presAssocID="{5F6AE853-C51D-4633-AF96-E844488277A5}" presName="descendantText" presStyleLbl="alignAcc1" presStyleIdx="1" presStyleCnt="5" custLinFactNeighborX="230" custLinFactNeighborY="-628">
        <dgm:presLayoutVars>
          <dgm:bulletEnabled val="1"/>
        </dgm:presLayoutVars>
      </dgm:prSet>
      <dgm:spPr/>
    </dgm:pt>
    <dgm:pt modelId="{CBB5AB62-5EFE-4B1A-B0DF-D62B2EF7A892}" type="pres">
      <dgm:prSet presAssocID="{93884AF7-58F8-4B7E-AC4B-79B4DEE395EE}" presName="sp" presStyleCnt="0"/>
      <dgm:spPr/>
    </dgm:pt>
    <dgm:pt modelId="{DA533E8D-1C1F-4F69-B1E3-1391EEBEDB33}" type="pres">
      <dgm:prSet presAssocID="{A99B5670-6A2D-45A6-9A32-D4995817C509}" presName="composite" presStyleCnt="0"/>
      <dgm:spPr/>
    </dgm:pt>
    <dgm:pt modelId="{66D82B71-9988-42E9-9B02-259CBDF5452C}" type="pres">
      <dgm:prSet presAssocID="{A99B5670-6A2D-45A6-9A32-D4995817C5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617B09-609F-43BD-BF28-7360D9907991}" type="pres">
      <dgm:prSet presAssocID="{A99B5670-6A2D-45A6-9A32-D4995817C509}" presName="descendantText" presStyleLbl="alignAcc1" presStyleIdx="2" presStyleCnt="5" custLinFactNeighborX="-779" custLinFactNeighborY="2354">
        <dgm:presLayoutVars>
          <dgm:bulletEnabled val="1"/>
        </dgm:presLayoutVars>
      </dgm:prSet>
      <dgm:spPr/>
    </dgm:pt>
    <dgm:pt modelId="{6AF381A7-61E8-4AD4-88E9-EED7432D6977}" type="pres">
      <dgm:prSet presAssocID="{01BBAD68-B41C-4483-A15D-C764E3DDCEBC}" presName="sp" presStyleCnt="0"/>
      <dgm:spPr/>
    </dgm:pt>
    <dgm:pt modelId="{8636F6E9-2046-47D8-BB6F-4E21BFE17C91}" type="pres">
      <dgm:prSet presAssocID="{BE19BE8B-2594-4441-923D-9B893EA0923F}" presName="composite" presStyleCnt="0"/>
      <dgm:spPr/>
    </dgm:pt>
    <dgm:pt modelId="{53A43C69-4362-4FC0-B93A-DF4A86E6908D}" type="pres">
      <dgm:prSet presAssocID="{BE19BE8B-2594-4441-923D-9B893EA092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E29343C-948F-473C-A7E2-6D63E56D71E4}" type="pres">
      <dgm:prSet presAssocID="{BE19BE8B-2594-4441-923D-9B893EA0923F}" presName="descendantText" presStyleLbl="alignAcc1" presStyleIdx="3" presStyleCnt="5">
        <dgm:presLayoutVars>
          <dgm:bulletEnabled val="1"/>
        </dgm:presLayoutVars>
      </dgm:prSet>
      <dgm:spPr/>
    </dgm:pt>
    <dgm:pt modelId="{A8628F95-F30B-44FB-9B1B-9FDC5E96C26A}" type="pres">
      <dgm:prSet presAssocID="{469BAC41-7095-4EAD-8925-4C672695593C}" presName="sp" presStyleCnt="0"/>
      <dgm:spPr/>
    </dgm:pt>
    <dgm:pt modelId="{73E79A16-6608-4E99-A7C4-FE69889D4C57}" type="pres">
      <dgm:prSet presAssocID="{948B1C6F-380B-4AE7-BBC9-0030A86B6DE5}" presName="composite" presStyleCnt="0"/>
      <dgm:spPr/>
    </dgm:pt>
    <dgm:pt modelId="{4603D216-E423-4EB3-B069-66A3C3390ADF}" type="pres">
      <dgm:prSet presAssocID="{948B1C6F-380B-4AE7-BBC9-0030A86B6DE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F804AD7-35F7-422E-B002-00728702532F}" type="pres">
      <dgm:prSet presAssocID="{948B1C6F-380B-4AE7-BBC9-0030A86B6DE5}" presName="descendantText" presStyleLbl="alignAcc1" presStyleIdx="4" presStyleCnt="5" custScaleX="98465" custScaleY="149371">
        <dgm:presLayoutVars>
          <dgm:bulletEnabled val="1"/>
        </dgm:presLayoutVars>
      </dgm:prSet>
      <dgm:spPr/>
    </dgm:pt>
  </dgm:ptLst>
  <dgm:cxnLst>
    <dgm:cxn modelId="{AB526801-8D89-4E5C-B9DC-AC9A13666092}" srcId="{BE19BE8B-2594-4441-923D-9B893EA0923F}" destId="{85514E23-184B-40C7-9D4F-B18974EF43BC}" srcOrd="2" destOrd="0" parTransId="{20156D52-09D6-449C-81FF-F5C16FBE2DC5}" sibTransId="{A1DFEDDE-1BD4-4EE9-992B-B56F148B1CC5}"/>
    <dgm:cxn modelId="{B95EB204-50E8-480C-ACD3-3CE9826F754C}" srcId="{BE19BE8B-2594-4441-923D-9B893EA0923F}" destId="{415C9B6B-7292-4154-92C3-D04AA2C171A7}" srcOrd="0" destOrd="0" parTransId="{3634D842-1B34-4928-92C5-C4E11F22EC00}" sibTransId="{DF0DC42B-09BC-4EAB-AC19-A55977AC06FE}"/>
    <dgm:cxn modelId="{89781C08-D6B3-41AE-BB28-64B83D8B68BF}" type="presOf" srcId="{9833A0A9-7170-402E-8583-1BE6F35AD4F8}" destId="{447CFE9D-5C97-49FC-940E-095939D240E2}" srcOrd="0" destOrd="0" presId="urn:microsoft.com/office/officeart/2005/8/layout/chevron2"/>
    <dgm:cxn modelId="{4845A20E-A92D-48FD-97A4-8526D0DCCFE0}" srcId="{BE19BE8B-2594-4441-923D-9B893EA0923F}" destId="{A7EA21BD-F803-4F75-90C7-AEBC16581892}" srcOrd="1" destOrd="0" parTransId="{B19F8C5E-222A-441B-ABDD-4BD640207EAD}" sibTransId="{9A9F75EA-AD50-421F-B63A-A8EC135A5446}"/>
    <dgm:cxn modelId="{888B1417-ECC2-4F47-9821-2567864AFF72}" type="presOf" srcId="{948B1C6F-380B-4AE7-BBC9-0030A86B6DE5}" destId="{4603D216-E423-4EB3-B069-66A3C3390ADF}" srcOrd="0" destOrd="0" presId="urn:microsoft.com/office/officeart/2005/8/layout/chevron2"/>
    <dgm:cxn modelId="{88320D19-437D-4B65-BBBB-C5C3736EB2BF}" srcId="{791C36FF-7C66-46C1-A27F-4A337A774FF3}" destId="{9833A0A9-7170-402E-8583-1BE6F35AD4F8}" srcOrd="0" destOrd="0" parTransId="{A1094981-DFF4-4C3A-B398-2672E4CBDAD7}" sibTransId="{570E4465-5B04-4292-9434-6CB6198BD7AC}"/>
    <dgm:cxn modelId="{FC5D8824-10E3-4174-84A0-5A564ACC5B81}" srcId="{9648CE98-D13C-4081-8506-C26FEE80060D}" destId="{5F6AE853-C51D-4633-AF96-E844488277A5}" srcOrd="1" destOrd="0" parTransId="{8CE4EBD4-3306-483A-B9E9-7294F4EF57E7}" sibTransId="{93884AF7-58F8-4B7E-AC4B-79B4DEE395EE}"/>
    <dgm:cxn modelId="{A6ECD32D-CF88-4564-94FE-0FBC27819DDF}" type="presOf" srcId="{53ED5F31-790C-49C9-A990-168E82F5438A}" destId="{9E4ACBB3-38FD-47BA-8477-274B855910B5}" srcOrd="0" destOrd="0" presId="urn:microsoft.com/office/officeart/2005/8/layout/chevron2"/>
    <dgm:cxn modelId="{D2CC0331-B9AB-4F72-B041-5F872B1BD4B7}" type="presOf" srcId="{5F6AE853-C51D-4633-AF96-E844488277A5}" destId="{A945B4EC-D875-4EB4-9A2E-82938D88A883}" srcOrd="0" destOrd="0" presId="urn:microsoft.com/office/officeart/2005/8/layout/chevron2"/>
    <dgm:cxn modelId="{B3649D33-122C-4982-A219-944769AAA7AA}" type="presOf" srcId="{F1D8F174-2308-43AF-B17F-E18A76FADEE4}" destId="{2F804AD7-35F7-422E-B002-00728702532F}" srcOrd="0" destOrd="0" presId="urn:microsoft.com/office/officeart/2005/8/layout/chevron2"/>
    <dgm:cxn modelId="{A8C1D438-B24E-4FC8-9B22-62D005CA5D04}" srcId="{948B1C6F-380B-4AE7-BBC9-0030A86B6DE5}" destId="{F4AE8991-8E32-4ABD-8A6D-3FDB93B1AD61}" srcOrd="1" destOrd="0" parTransId="{BE496DDB-A55B-4C58-A424-AA5FE268DCC7}" sibTransId="{FA336B69-265D-457D-A2AD-194EBEBC7B73}"/>
    <dgm:cxn modelId="{35A7C368-D909-4D7F-9477-DD87914D4841}" srcId="{BE19BE8B-2594-4441-923D-9B893EA0923F}" destId="{0FE019EA-BC6E-470E-B8E0-5570A8FEA554}" srcOrd="3" destOrd="0" parTransId="{471FB69C-4218-4A0D-97F7-6A0298F0D501}" sibTransId="{77A81C8D-384D-4EA6-A1AE-8D5E4699D505}"/>
    <dgm:cxn modelId="{94F0B66C-D9EA-49A9-9C86-0726CBD5C52C}" type="presOf" srcId="{791C36FF-7C66-46C1-A27F-4A337A774FF3}" destId="{FDBC3C70-770C-457D-AA12-572E5C0C6748}" srcOrd="0" destOrd="0" presId="urn:microsoft.com/office/officeart/2005/8/layout/chevron2"/>
    <dgm:cxn modelId="{71A4D170-5AD1-47D6-9B94-FF6611C81CB3}" type="presOf" srcId="{9648CE98-D13C-4081-8506-C26FEE80060D}" destId="{5D6124DE-15AB-4FD6-98F6-3A26257C332E}" srcOrd="0" destOrd="0" presId="urn:microsoft.com/office/officeart/2005/8/layout/chevron2"/>
    <dgm:cxn modelId="{B4702954-7324-407D-9C32-930F68025C42}" type="presOf" srcId="{F4AE8991-8E32-4ABD-8A6D-3FDB93B1AD61}" destId="{2F804AD7-35F7-422E-B002-00728702532F}" srcOrd="0" destOrd="1" presId="urn:microsoft.com/office/officeart/2005/8/layout/chevron2"/>
    <dgm:cxn modelId="{F9ACBF77-5AAC-4969-8C01-0C4D0CF6C459}" type="presOf" srcId="{1A8CF9A9-FEC8-4645-A6A3-4816A8DEFE76}" destId="{33617B09-609F-43BD-BF28-7360D9907991}" srcOrd="0" destOrd="0" presId="urn:microsoft.com/office/officeart/2005/8/layout/chevron2"/>
    <dgm:cxn modelId="{D78F667F-75C0-4886-B8C8-5DB72E469302}" type="presOf" srcId="{BE19BE8B-2594-4441-923D-9B893EA0923F}" destId="{53A43C69-4362-4FC0-B93A-DF4A86E6908D}" srcOrd="0" destOrd="0" presId="urn:microsoft.com/office/officeart/2005/8/layout/chevron2"/>
    <dgm:cxn modelId="{F45ABB80-2615-4592-AC14-0BA301DA0786}" srcId="{A99B5670-6A2D-45A6-9A32-D4995817C509}" destId="{803CF5D4-ACD5-4C12-9FD3-5CB65232D830}" srcOrd="2" destOrd="0" parTransId="{E9BB877B-FF7B-434F-AB69-25086C62FA33}" sibTransId="{C1C59AC8-C2CA-4DC1-964C-C7BF01259438}"/>
    <dgm:cxn modelId="{02F0358C-6AD5-4E79-B518-780F13F13617}" type="presOf" srcId="{A7EA21BD-F803-4F75-90C7-AEBC16581892}" destId="{6E29343C-948F-473C-A7E2-6D63E56D71E4}" srcOrd="0" destOrd="1" presId="urn:microsoft.com/office/officeart/2005/8/layout/chevron2"/>
    <dgm:cxn modelId="{79FDAE91-7CEC-452D-AF4D-4671B3183E4A}" type="presOf" srcId="{415C9B6B-7292-4154-92C3-D04AA2C171A7}" destId="{6E29343C-948F-473C-A7E2-6D63E56D71E4}" srcOrd="0" destOrd="0" presId="urn:microsoft.com/office/officeart/2005/8/layout/chevron2"/>
    <dgm:cxn modelId="{A769F498-009C-46C9-A24E-FC7EF28B9781}" srcId="{9648CE98-D13C-4081-8506-C26FEE80060D}" destId="{A99B5670-6A2D-45A6-9A32-D4995817C509}" srcOrd="2" destOrd="0" parTransId="{AD2608EE-D38F-44DE-AB3D-F97A82B59B31}" sibTransId="{01BBAD68-B41C-4483-A15D-C764E3DDCEBC}"/>
    <dgm:cxn modelId="{7BF4759A-9FA0-419D-9593-D517A705423D}" type="presOf" srcId="{0222DFA1-BFC8-4E2A-B858-E9D193CA5E01}" destId="{2F804AD7-35F7-422E-B002-00728702532F}" srcOrd="0" destOrd="2" presId="urn:microsoft.com/office/officeart/2005/8/layout/chevron2"/>
    <dgm:cxn modelId="{FEB71E9E-7E85-4CC1-AFD6-634A83CD51FF}" srcId="{9648CE98-D13C-4081-8506-C26FEE80060D}" destId="{948B1C6F-380B-4AE7-BBC9-0030A86B6DE5}" srcOrd="4" destOrd="0" parTransId="{46E438BD-0271-4C48-BB06-115DA6D5296F}" sibTransId="{7A9E9344-8259-4737-978A-E4B605B38F13}"/>
    <dgm:cxn modelId="{3388EFA6-60B3-4536-82A1-F754D250B5DF}" srcId="{948B1C6F-380B-4AE7-BBC9-0030A86B6DE5}" destId="{F1D8F174-2308-43AF-B17F-E18A76FADEE4}" srcOrd="0" destOrd="0" parTransId="{0756BC7B-4BEC-4CAF-BCDC-85C5D9D71DF4}" sibTransId="{9DE2B66C-225F-4D19-B3B8-5CB4130CB31A}"/>
    <dgm:cxn modelId="{1C603CAF-C49A-4B32-8D9F-E3968BF2597E}" type="presOf" srcId="{AB953C49-1E90-46AC-A09E-EF35D9D98F2C}" destId="{2F804AD7-35F7-422E-B002-00728702532F}" srcOrd="0" destOrd="3" presId="urn:microsoft.com/office/officeart/2005/8/layout/chevron2"/>
    <dgm:cxn modelId="{3B2505C2-1EBD-4092-AB30-54BD1623F5E1}" type="presOf" srcId="{0FE019EA-BC6E-470E-B8E0-5570A8FEA554}" destId="{6E29343C-948F-473C-A7E2-6D63E56D71E4}" srcOrd="0" destOrd="3" presId="urn:microsoft.com/office/officeart/2005/8/layout/chevron2"/>
    <dgm:cxn modelId="{77A292C9-CA60-44D2-B5DA-10317702B2AE}" srcId="{5F6AE853-C51D-4633-AF96-E844488277A5}" destId="{53ED5F31-790C-49C9-A990-168E82F5438A}" srcOrd="0" destOrd="0" parTransId="{61798922-515E-480B-AD16-0AD937E1D54B}" sibTransId="{9EE05659-13B7-4BA0-8C19-C94D889F9D55}"/>
    <dgm:cxn modelId="{57A40ECB-A20F-4D52-8C76-D4A178D60E17}" type="presOf" srcId="{A99B5670-6A2D-45A6-9A32-D4995817C509}" destId="{66D82B71-9988-42E9-9B02-259CBDF5452C}" srcOrd="0" destOrd="0" presId="urn:microsoft.com/office/officeart/2005/8/layout/chevron2"/>
    <dgm:cxn modelId="{DCBF4ECB-8FD6-4116-920C-50EDB62B455F}" srcId="{9648CE98-D13C-4081-8506-C26FEE80060D}" destId="{BE19BE8B-2594-4441-923D-9B893EA0923F}" srcOrd="3" destOrd="0" parTransId="{4D4C82C0-13AA-4050-A3FE-29EB23AF12F7}" sibTransId="{469BAC41-7095-4EAD-8925-4C672695593C}"/>
    <dgm:cxn modelId="{81BAA1D4-8B8B-44A2-B0EA-91DE5DE3A904}" type="presOf" srcId="{85514E23-184B-40C7-9D4F-B18974EF43BC}" destId="{6E29343C-948F-473C-A7E2-6D63E56D71E4}" srcOrd="0" destOrd="2" presId="urn:microsoft.com/office/officeart/2005/8/layout/chevron2"/>
    <dgm:cxn modelId="{5CF000E2-749B-4A11-BD4E-140DCC0DFD8C}" type="presOf" srcId="{1B307762-836D-4B5E-AAB8-E50A2D4E52D5}" destId="{33617B09-609F-43BD-BF28-7360D9907991}" srcOrd="0" destOrd="1" presId="urn:microsoft.com/office/officeart/2005/8/layout/chevron2"/>
    <dgm:cxn modelId="{7F364BEB-0C20-4CB7-9AF5-3AE324CE9025}" srcId="{A99B5670-6A2D-45A6-9A32-D4995817C509}" destId="{1B307762-836D-4B5E-AAB8-E50A2D4E52D5}" srcOrd="1" destOrd="0" parTransId="{0FCB5520-F0D6-47B5-A1B1-CE9C3BC0B1EF}" sibTransId="{A43DAFB5-A075-4BCA-B2FB-E06DF51AF2C8}"/>
    <dgm:cxn modelId="{665DCBEB-B5F3-4AFC-B28E-B40D1B5915A0}" srcId="{A99B5670-6A2D-45A6-9A32-D4995817C509}" destId="{1A8CF9A9-FEC8-4645-A6A3-4816A8DEFE76}" srcOrd="0" destOrd="0" parTransId="{53B7D343-0694-4904-BB47-57A839FFE86C}" sibTransId="{49255844-422B-49F0-B704-84D31B55EF73}"/>
    <dgm:cxn modelId="{C45928ED-141C-4D04-AB52-0392380760B0}" srcId="{9648CE98-D13C-4081-8506-C26FEE80060D}" destId="{791C36FF-7C66-46C1-A27F-4A337A774FF3}" srcOrd="0" destOrd="0" parTransId="{4679DD6C-BA54-4267-813A-FEC585FDC6DF}" sibTransId="{D6FFAFA8-35AC-47A8-BB0B-3757A4136AD1}"/>
    <dgm:cxn modelId="{876B4CED-68EA-4926-A2E0-D15AEFD64D4F}" srcId="{948B1C6F-380B-4AE7-BBC9-0030A86B6DE5}" destId="{AB953C49-1E90-46AC-A09E-EF35D9D98F2C}" srcOrd="3" destOrd="0" parTransId="{9932C864-F218-4328-A62A-A1AD1B0906C2}" sibTransId="{99C80AB8-8C7D-4F04-B49A-62293861EB4A}"/>
    <dgm:cxn modelId="{F3C549FA-3211-4A8A-8C68-0308A16E603D}" srcId="{948B1C6F-380B-4AE7-BBC9-0030A86B6DE5}" destId="{0222DFA1-BFC8-4E2A-B858-E9D193CA5E01}" srcOrd="2" destOrd="0" parTransId="{0DD30DB0-7570-46DE-BC73-AC30B48A054A}" sibTransId="{D257960D-4BC2-42AD-9D16-0B592E772B8F}"/>
    <dgm:cxn modelId="{246CC2FE-7F3D-47B4-84B9-86CF79DC88CC}" type="presOf" srcId="{803CF5D4-ACD5-4C12-9FD3-5CB65232D830}" destId="{33617B09-609F-43BD-BF28-7360D9907991}" srcOrd="0" destOrd="2" presId="urn:microsoft.com/office/officeart/2005/8/layout/chevron2"/>
    <dgm:cxn modelId="{BF1E920C-84EF-4F53-A923-6A5AFDE7DE5F}" type="presParOf" srcId="{5D6124DE-15AB-4FD6-98F6-3A26257C332E}" destId="{62603149-E2E5-4314-8C2E-28949D693657}" srcOrd="0" destOrd="0" presId="urn:microsoft.com/office/officeart/2005/8/layout/chevron2"/>
    <dgm:cxn modelId="{14F172B9-0464-454C-825E-A477223BD476}" type="presParOf" srcId="{62603149-E2E5-4314-8C2E-28949D693657}" destId="{FDBC3C70-770C-457D-AA12-572E5C0C6748}" srcOrd="0" destOrd="0" presId="urn:microsoft.com/office/officeart/2005/8/layout/chevron2"/>
    <dgm:cxn modelId="{1443B60F-0D67-4A2E-89D1-9CF502BB27B0}" type="presParOf" srcId="{62603149-E2E5-4314-8C2E-28949D693657}" destId="{447CFE9D-5C97-49FC-940E-095939D240E2}" srcOrd="1" destOrd="0" presId="urn:microsoft.com/office/officeart/2005/8/layout/chevron2"/>
    <dgm:cxn modelId="{2D9319DB-E422-4023-BC1B-41B654558D13}" type="presParOf" srcId="{5D6124DE-15AB-4FD6-98F6-3A26257C332E}" destId="{0216BF63-9BD4-4370-97ED-227AAB043288}" srcOrd="1" destOrd="0" presId="urn:microsoft.com/office/officeart/2005/8/layout/chevron2"/>
    <dgm:cxn modelId="{888486B3-ADC6-4FDB-9F9A-C7B87B146EC2}" type="presParOf" srcId="{5D6124DE-15AB-4FD6-98F6-3A26257C332E}" destId="{E31321F6-C70C-48E2-B598-B9707F3CE832}" srcOrd="2" destOrd="0" presId="urn:microsoft.com/office/officeart/2005/8/layout/chevron2"/>
    <dgm:cxn modelId="{D2AB6221-CA6B-410F-A113-D25D6A40A505}" type="presParOf" srcId="{E31321F6-C70C-48E2-B598-B9707F3CE832}" destId="{A945B4EC-D875-4EB4-9A2E-82938D88A883}" srcOrd="0" destOrd="0" presId="urn:microsoft.com/office/officeart/2005/8/layout/chevron2"/>
    <dgm:cxn modelId="{1E2589C5-BCCF-44CF-A967-5F2594BB5E73}" type="presParOf" srcId="{E31321F6-C70C-48E2-B598-B9707F3CE832}" destId="{9E4ACBB3-38FD-47BA-8477-274B855910B5}" srcOrd="1" destOrd="0" presId="urn:microsoft.com/office/officeart/2005/8/layout/chevron2"/>
    <dgm:cxn modelId="{7EA22FB8-93C0-4E00-B745-F9C2F2D3542F}" type="presParOf" srcId="{5D6124DE-15AB-4FD6-98F6-3A26257C332E}" destId="{CBB5AB62-5EFE-4B1A-B0DF-D62B2EF7A892}" srcOrd="3" destOrd="0" presId="urn:microsoft.com/office/officeart/2005/8/layout/chevron2"/>
    <dgm:cxn modelId="{B9D2E3BB-994E-4255-9301-6DC1E20EF7E5}" type="presParOf" srcId="{5D6124DE-15AB-4FD6-98F6-3A26257C332E}" destId="{DA533E8D-1C1F-4F69-B1E3-1391EEBEDB33}" srcOrd="4" destOrd="0" presId="urn:microsoft.com/office/officeart/2005/8/layout/chevron2"/>
    <dgm:cxn modelId="{65B87417-39CE-4CA1-8587-5F2043C1DDB1}" type="presParOf" srcId="{DA533E8D-1C1F-4F69-B1E3-1391EEBEDB33}" destId="{66D82B71-9988-42E9-9B02-259CBDF5452C}" srcOrd="0" destOrd="0" presId="urn:microsoft.com/office/officeart/2005/8/layout/chevron2"/>
    <dgm:cxn modelId="{D83ECA23-4CD9-447F-B026-9D2871CED47F}" type="presParOf" srcId="{DA533E8D-1C1F-4F69-B1E3-1391EEBEDB33}" destId="{33617B09-609F-43BD-BF28-7360D9907991}" srcOrd="1" destOrd="0" presId="urn:microsoft.com/office/officeart/2005/8/layout/chevron2"/>
    <dgm:cxn modelId="{661B6FEA-F342-48D6-BF01-DD31717DA25B}" type="presParOf" srcId="{5D6124DE-15AB-4FD6-98F6-3A26257C332E}" destId="{6AF381A7-61E8-4AD4-88E9-EED7432D6977}" srcOrd="5" destOrd="0" presId="urn:microsoft.com/office/officeart/2005/8/layout/chevron2"/>
    <dgm:cxn modelId="{F66B078F-36C6-466B-BFE9-F2D01457FE29}" type="presParOf" srcId="{5D6124DE-15AB-4FD6-98F6-3A26257C332E}" destId="{8636F6E9-2046-47D8-BB6F-4E21BFE17C91}" srcOrd="6" destOrd="0" presId="urn:microsoft.com/office/officeart/2005/8/layout/chevron2"/>
    <dgm:cxn modelId="{6E8AFF68-E44E-4F3E-9988-F74D560A17AA}" type="presParOf" srcId="{8636F6E9-2046-47D8-BB6F-4E21BFE17C91}" destId="{53A43C69-4362-4FC0-B93A-DF4A86E6908D}" srcOrd="0" destOrd="0" presId="urn:microsoft.com/office/officeart/2005/8/layout/chevron2"/>
    <dgm:cxn modelId="{68959F0E-B057-47E5-B66B-526EF61D43FA}" type="presParOf" srcId="{8636F6E9-2046-47D8-BB6F-4E21BFE17C91}" destId="{6E29343C-948F-473C-A7E2-6D63E56D71E4}" srcOrd="1" destOrd="0" presId="urn:microsoft.com/office/officeart/2005/8/layout/chevron2"/>
    <dgm:cxn modelId="{CD1537F0-F39E-44C5-9564-46B79053625A}" type="presParOf" srcId="{5D6124DE-15AB-4FD6-98F6-3A26257C332E}" destId="{A8628F95-F30B-44FB-9B1B-9FDC5E96C26A}" srcOrd="7" destOrd="0" presId="urn:microsoft.com/office/officeart/2005/8/layout/chevron2"/>
    <dgm:cxn modelId="{2DF5995B-E792-4B20-B6F7-11070C36E841}" type="presParOf" srcId="{5D6124DE-15AB-4FD6-98F6-3A26257C332E}" destId="{73E79A16-6608-4E99-A7C4-FE69889D4C57}" srcOrd="8" destOrd="0" presId="urn:microsoft.com/office/officeart/2005/8/layout/chevron2"/>
    <dgm:cxn modelId="{412173E5-CCD0-4EAD-ACB8-4A1920BA146A}" type="presParOf" srcId="{73E79A16-6608-4E99-A7C4-FE69889D4C57}" destId="{4603D216-E423-4EB3-B069-66A3C3390ADF}" srcOrd="0" destOrd="0" presId="urn:microsoft.com/office/officeart/2005/8/layout/chevron2"/>
    <dgm:cxn modelId="{9C475941-5304-40DB-8ADC-4CDE3156D292}" type="presParOf" srcId="{73E79A16-6608-4E99-A7C4-FE69889D4C57}" destId="{2F804AD7-35F7-422E-B002-007287025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48CE98-D13C-4081-8506-C26FEE8006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1C36FF-7C66-46C1-A27F-4A337A774FF3}">
      <dgm:prSet phldrT="[Текст]" phldr="0" custT="1"/>
      <dgm:spPr/>
      <dgm:t>
        <a:bodyPr/>
        <a:lstStyle/>
        <a:p>
          <a:r>
            <a:rPr lang="ru-RU" sz="2000" dirty="0">
              <a:latin typeface="+mn-lt"/>
            </a:rPr>
            <a:t>2028</a:t>
          </a:r>
        </a:p>
      </dgm:t>
    </dgm:pt>
    <dgm:pt modelId="{4679DD6C-BA54-4267-813A-FEC585FDC6DF}" type="par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6FFAFA8-35AC-47A8-BB0B-3757A4136AD1}" type="sibTrans" cxnId="{C45928ED-141C-4D04-AB52-0392380760B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833A0A9-7170-402E-8583-1BE6F35AD4F8}">
      <dgm:prSet phldrT="[Текст]" custT="1"/>
      <dgm:spPr/>
      <dgm:t>
        <a:bodyPr/>
        <a:lstStyle/>
        <a:p>
          <a:r>
            <a:rPr lang="ru-RU" sz="20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3 899 715,1                   </a:t>
          </a:r>
          <a:r>
            <a:rPr lang="ru-RU" sz="20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dirty="0">
            <a:solidFill>
              <a:schemeClr val="tx1"/>
            </a:solidFill>
            <a:latin typeface="+mn-lt"/>
          </a:endParaRPr>
        </a:p>
      </dgm:t>
    </dgm:pt>
    <dgm:pt modelId="{A1094981-DFF4-4C3A-B398-2672E4CBDAD7}" type="par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0E4465-5B04-4292-9434-6CB6198BD7AC}" type="sibTrans" cxnId="{88320D19-437D-4B65-BBBB-C5C3736EB2B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6AE853-C51D-4633-AF96-E844488277A5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ДОТАЦИИ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dirty="0">
            <a:latin typeface="+mn-lt"/>
          </a:endParaRPr>
        </a:p>
      </dgm:t>
    </dgm:pt>
    <dgm:pt modelId="{8CE4EBD4-3306-483A-B9E9-7294F4EF57E7}" type="par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3884AF7-58F8-4B7E-AC4B-79B4DEE395EE}" type="sibTrans" cxnId="{FC5D8824-10E3-4174-84A0-5A564ACC5B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3ED5F31-790C-49C9-A990-168E82F5438A}">
      <dgm:prSet phldrT="[Текст]" custT="1"/>
      <dgm:spPr/>
      <dgm:t>
        <a:bodyPr/>
        <a:lstStyle/>
        <a:p>
          <a:pPr>
            <a:buNone/>
          </a:pPr>
          <a:r>
            <a:rPr lang="ru-RU" sz="14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dirty="0">
            <a:latin typeface="+mn-lt"/>
          </a:endParaRPr>
        </a:p>
      </dgm:t>
    </dgm:pt>
    <dgm:pt modelId="{61798922-515E-480B-AD16-0AD937E1D54B}" type="par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EE05659-13B7-4BA0-8C19-C94D889F9D55}" type="sibTrans" cxnId="{77A292C9-CA60-44D2-B5DA-10317702B2AE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99B5670-6A2D-45A6-9A32-D4995817C509}">
      <dgm:prSet phldrT="[Текст]" phldr="0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СУБСИДИИ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AD2608EE-D38F-44DE-AB3D-F97A82B59B31}" type="par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1BBAD68-B41C-4483-A15D-C764E3DDCEBC}" type="sibTrans" cxnId="{A769F498-009C-46C9-A24E-FC7EF28B978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A8CF9A9-FEC8-4645-A6A3-4816A8DEFE76}">
      <dgm:prSet phldrT="[Текст]" custT="1"/>
      <dgm:spPr/>
      <dgm:t>
        <a:bodyPr/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1 250 958,4 тыс. рублей, </a:t>
          </a:r>
          <a:r>
            <a:rPr lang="ru-RU" sz="1200" b="1" kern="1200" dirty="0">
              <a:latin typeface="+mn-lt"/>
              <a:cs typeface="Times New Roman" panose="02020603050405020304" pitchFamily="18" charset="0"/>
            </a:rPr>
            <a:t>в том числе </a:t>
          </a:r>
        </a:p>
      </dgm:t>
    </dgm:pt>
    <dgm:pt modelId="{53B7D343-0694-4904-BB47-57A839FFE86C}" type="par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9255844-422B-49F0-B704-84D31B55EF73}" type="sibTrans" cxnId="{665DCBEB-B5F3-4AFC-B28E-B40D1B5915A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E19BE8B-2594-4441-923D-9B893EA0923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СУБВЕНЦИИ</a:t>
          </a:r>
        </a:p>
        <a:p>
          <a:pPr marL="0" lvl="0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D4C82C0-13AA-4050-A3FE-29EB23AF12F7}" type="par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69BAC41-7095-4EAD-8925-4C672695593C}" type="sibTrans" cxnId="{DCBF4ECB-8FD6-4116-920C-50EDB62B455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15C9B6B-7292-4154-92C3-D04AA2C171A7}">
      <dgm:prSet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</dgm:t>
    </dgm:pt>
    <dgm:pt modelId="{3634D842-1B34-4928-92C5-C4E11F22EC00}" type="par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F0DC42B-09BC-4EAB-AC19-A55977AC06FE}" type="sibTrans" cxnId="{B95EB204-50E8-480C-ACD3-3CE9826F754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7EA21BD-F803-4F75-90C7-AEBC16581892}">
      <dgm:prSet custT="1"/>
      <dgm:spPr/>
      <dgm:t>
        <a:bodyPr/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2 562 391,5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</dgm:t>
    </dgm:pt>
    <dgm:pt modelId="{B19F8C5E-222A-441B-ABDD-4BD640207EAD}" type="par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A9F75EA-AD50-421F-B63A-A8EC135A5446}" type="sibTrans" cxnId="{4845A20E-A92D-48FD-97A4-8526D0DCCFE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48B1C6F-380B-4AE7-BBC9-0030A86B6DE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>
              <a:latin typeface="+mn-lt"/>
            </a:rPr>
            <a:t>Иные трансферты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latin typeface="+mn-lt"/>
          </a:endParaRPr>
        </a:p>
      </dgm:t>
    </dgm:pt>
    <dgm:pt modelId="{46E438BD-0271-4C48-BB06-115DA6D5296F}" type="par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A9E9344-8259-4737-978A-E4B605B38F13}" type="sibTrans" cxnId="{FEB71E9E-7E85-4CC1-AFD6-634A83CD51F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D8F174-2308-43AF-B17F-E18A76FADEE4}">
      <dgm:prSet custT="1"/>
      <dgm:spPr/>
      <dgm:t>
        <a:bodyPr/>
        <a:lstStyle/>
        <a:p>
          <a:pPr>
            <a:buNone/>
          </a:pPr>
          <a:r>
            <a:rPr lang="ru-RU" sz="1200" b="1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86 365,2 тыс. рублей, </a:t>
          </a:r>
          <a:r>
            <a:rPr lang="ru-RU" sz="1200" b="1" dirty="0">
              <a:latin typeface="+mn-lt"/>
            </a:rPr>
            <a:t>в том числе </a:t>
          </a:r>
        </a:p>
      </dgm:t>
    </dgm:pt>
    <dgm:pt modelId="{0756BC7B-4BEC-4CAF-BCDC-85C5D9D71DF4}" type="par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9DE2B66C-225F-4D19-B3B8-5CB4130CB31A}" type="sibTrans" cxnId="{3388EFA6-60B3-4536-82A1-F754D250B5D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105E494-24C4-4E90-8453-7199FC6673E0}">
      <dgm:prSet phldrT="[Текст]"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  федеральный бюджет 5 935,2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1 245 023,2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</dgm:t>
    </dgm:pt>
    <dgm:pt modelId="{EAD2E12F-FE1D-456D-BBE9-B2B72F85D394}" type="parTrans" cxnId="{A423E2C3-DE7B-4B71-BFB7-8BD0FB985E4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5A4B13-9E63-466A-82C6-4AAE69659547}" type="sibTrans" cxnId="{A423E2C3-DE7B-4B71-BFB7-8BD0FB985E4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5514E23-184B-40C7-9D4F-B18974EF43BC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srgbClr val="FF0000"/>
              </a:solidFill>
              <a:latin typeface="+mn-lt"/>
            </a:rPr>
            <a:t>  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12 453,4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2 549 938,1</a:t>
          </a:r>
        </a:p>
      </dgm:t>
    </dgm:pt>
    <dgm:pt modelId="{20156D52-09D6-449C-81FF-F5C16FBE2DC5}" type="par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1DFEDDE-1BD4-4EE9-992B-B56F148B1CC5}" type="sibTrans" cxnId="{AB526801-8D89-4E5C-B9DC-AC9A1366609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33A4058-7D8D-4165-AD89-D1D6EAFE6629}">
      <dgm:prSet custT="1"/>
      <dgm:spPr/>
      <dgm:t>
        <a:bodyPr/>
        <a:lstStyle/>
        <a:p>
          <a:pPr>
            <a:buNone/>
          </a:pPr>
          <a:r>
            <a:rPr lang="ru-RU" sz="1200" dirty="0">
              <a:latin typeface="+mn-lt"/>
            </a:rPr>
            <a:t>  федеральный бюджет 79 799,9</a:t>
          </a:r>
        </a:p>
        <a:p>
          <a:r>
            <a:rPr lang="ru-RU" sz="1200" dirty="0">
              <a:latin typeface="+mn-lt"/>
            </a:rPr>
            <a:t>окружной бюджет 6 565,3</a:t>
          </a:r>
        </a:p>
        <a:p>
          <a:r>
            <a:rPr lang="ru-RU" sz="1200" dirty="0">
              <a:latin typeface="+mn-lt"/>
            </a:rPr>
            <a:t>бюджеты сельских поселений  0</a:t>
          </a:r>
        </a:p>
      </dgm:t>
    </dgm:pt>
    <dgm:pt modelId="{A6D659A8-6575-4C2E-9E03-7237C5B4093C}" type="parTrans" cxnId="{A9ED5BFB-C36A-4DC0-9BAC-6B8658469A3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304E99E-EECA-4F6B-A628-0374DFD0572F}" type="sibTrans" cxnId="{A9ED5BFB-C36A-4DC0-9BAC-6B8658469A30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D6124DE-15AB-4FD6-98F6-3A26257C332E}" type="pres">
      <dgm:prSet presAssocID="{9648CE98-D13C-4081-8506-C26FEE80060D}" presName="linearFlow" presStyleCnt="0">
        <dgm:presLayoutVars>
          <dgm:dir/>
          <dgm:animLvl val="lvl"/>
          <dgm:resizeHandles val="exact"/>
        </dgm:presLayoutVars>
      </dgm:prSet>
      <dgm:spPr/>
    </dgm:pt>
    <dgm:pt modelId="{62603149-E2E5-4314-8C2E-28949D693657}" type="pres">
      <dgm:prSet presAssocID="{791C36FF-7C66-46C1-A27F-4A337A774FF3}" presName="composite" presStyleCnt="0"/>
      <dgm:spPr/>
    </dgm:pt>
    <dgm:pt modelId="{FDBC3C70-770C-457D-AA12-572E5C0C6748}" type="pres">
      <dgm:prSet presAssocID="{791C36FF-7C66-46C1-A27F-4A337A774FF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447CFE9D-5C97-49FC-940E-095939D240E2}" type="pres">
      <dgm:prSet presAssocID="{791C36FF-7C66-46C1-A27F-4A337A774FF3}" presName="descendantText" presStyleLbl="alignAcc1" presStyleIdx="0" presStyleCnt="5">
        <dgm:presLayoutVars>
          <dgm:bulletEnabled val="1"/>
        </dgm:presLayoutVars>
      </dgm:prSet>
      <dgm:spPr/>
    </dgm:pt>
    <dgm:pt modelId="{0216BF63-9BD4-4370-97ED-227AAB043288}" type="pres">
      <dgm:prSet presAssocID="{D6FFAFA8-35AC-47A8-BB0B-3757A4136AD1}" presName="sp" presStyleCnt="0"/>
      <dgm:spPr/>
    </dgm:pt>
    <dgm:pt modelId="{E31321F6-C70C-48E2-B598-B9707F3CE832}" type="pres">
      <dgm:prSet presAssocID="{5F6AE853-C51D-4633-AF96-E844488277A5}" presName="composite" presStyleCnt="0"/>
      <dgm:spPr/>
    </dgm:pt>
    <dgm:pt modelId="{A945B4EC-D875-4EB4-9A2E-82938D88A883}" type="pres">
      <dgm:prSet presAssocID="{5F6AE853-C51D-4633-AF96-E844488277A5}" presName="parentText" presStyleLbl="alignNode1" presStyleIdx="1" presStyleCnt="5" custLinFactNeighborX="-255" custLinFactNeighborY="-3367">
        <dgm:presLayoutVars>
          <dgm:chMax val="1"/>
          <dgm:bulletEnabled val="1"/>
        </dgm:presLayoutVars>
      </dgm:prSet>
      <dgm:spPr/>
    </dgm:pt>
    <dgm:pt modelId="{9E4ACBB3-38FD-47BA-8477-274B855910B5}" type="pres">
      <dgm:prSet presAssocID="{5F6AE853-C51D-4633-AF96-E844488277A5}" presName="descendantText" presStyleLbl="alignAcc1" presStyleIdx="1" presStyleCnt="5" custLinFactNeighborX="230" custLinFactNeighborY="-628">
        <dgm:presLayoutVars>
          <dgm:bulletEnabled val="1"/>
        </dgm:presLayoutVars>
      </dgm:prSet>
      <dgm:spPr/>
    </dgm:pt>
    <dgm:pt modelId="{CBB5AB62-5EFE-4B1A-B0DF-D62B2EF7A892}" type="pres">
      <dgm:prSet presAssocID="{93884AF7-58F8-4B7E-AC4B-79B4DEE395EE}" presName="sp" presStyleCnt="0"/>
      <dgm:spPr/>
    </dgm:pt>
    <dgm:pt modelId="{DA533E8D-1C1F-4F69-B1E3-1391EEBEDB33}" type="pres">
      <dgm:prSet presAssocID="{A99B5670-6A2D-45A6-9A32-D4995817C509}" presName="composite" presStyleCnt="0"/>
      <dgm:spPr/>
    </dgm:pt>
    <dgm:pt modelId="{66D82B71-9988-42E9-9B02-259CBDF5452C}" type="pres">
      <dgm:prSet presAssocID="{A99B5670-6A2D-45A6-9A32-D4995817C50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33617B09-609F-43BD-BF28-7360D9907991}" type="pres">
      <dgm:prSet presAssocID="{A99B5670-6A2D-45A6-9A32-D4995817C509}" presName="descendantText" presStyleLbl="alignAcc1" presStyleIdx="2" presStyleCnt="5">
        <dgm:presLayoutVars>
          <dgm:bulletEnabled val="1"/>
        </dgm:presLayoutVars>
      </dgm:prSet>
      <dgm:spPr/>
    </dgm:pt>
    <dgm:pt modelId="{6AF381A7-61E8-4AD4-88E9-EED7432D6977}" type="pres">
      <dgm:prSet presAssocID="{01BBAD68-B41C-4483-A15D-C764E3DDCEBC}" presName="sp" presStyleCnt="0"/>
      <dgm:spPr/>
    </dgm:pt>
    <dgm:pt modelId="{8636F6E9-2046-47D8-BB6F-4E21BFE17C91}" type="pres">
      <dgm:prSet presAssocID="{BE19BE8B-2594-4441-923D-9B893EA0923F}" presName="composite" presStyleCnt="0"/>
      <dgm:spPr/>
    </dgm:pt>
    <dgm:pt modelId="{53A43C69-4362-4FC0-B93A-DF4A86E6908D}" type="pres">
      <dgm:prSet presAssocID="{BE19BE8B-2594-4441-923D-9B893EA0923F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E29343C-948F-473C-A7E2-6D63E56D71E4}" type="pres">
      <dgm:prSet presAssocID="{BE19BE8B-2594-4441-923D-9B893EA0923F}" presName="descendantText" presStyleLbl="alignAcc1" presStyleIdx="3" presStyleCnt="5">
        <dgm:presLayoutVars>
          <dgm:bulletEnabled val="1"/>
        </dgm:presLayoutVars>
      </dgm:prSet>
      <dgm:spPr/>
    </dgm:pt>
    <dgm:pt modelId="{A8628F95-F30B-44FB-9B1B-9FDC5E96C26A}" type="pres">
      <dgm:prSet presAssocID="{469BAC41-7095-4EAD-8925-4C672695593C}" presName="sp" presStyleCnt="0"/>
      <dgm:spPr/>
    </dgm:pt>
    <dgm:pt modelId="{73E79A16-6608-4E99-A7C4-FE69889D4C57}" type="pres">
      <dgm:prSet presAssocID="{948B1C6F-380B-4AE7-BBC9-0030A86B6DE5}" presName="composite" presStyleCnt="0"/>
      <dgm:spPr/>
    </dgm:pt>
    <dgm:pt modelId="{4603D216-E423-4EB3-B069-66A3C3390ADF}" type="pres">
      <dgm:prSet presAssocID="{948B1C6F-380B-4AE7-BBC9-0030A86B6DE5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F804AD7-35F7-422E-B002-00728702532F}" type="pres">
      <dgm:prSet presAssocID="{948B1C6F-380B-4AE7-BBC9-0030A86B6DE5}" presName="descendantText" presStyleLbl="alignAcc1" presStyleIdx="4" presStyleCnt="5" custScaleX="101067" custScaleY="128534">
        <dgm:presLayoutVars>
          <dgm:bulletEnabled val="1"/>
        </dgm:presLayoutVars>
      </dgm:prSet>
      <dgm:spPr/>
    </dgm:pt>
  </dgm:ptLst>
  <dgm:cxnLst>
    <dgm:cxn modelId="{AB526801-8D89-4E5C-B9DC-AC9A13666092}" srcId="{BE19BE8B-2594-4441-923D-9B893EA0923F}" destId="{85514E23-184B-40C7-9D4F-B18974EF43BC}" srcOrd="2" destOrd="0" parTransId="{20156D52-09D6-449C-81FF-F5C16FBE2DC5}" sibTransId="{A1DFEDDE-1BD4-4EE9-992B-B56F148B1CC5}"/>
    <dgm:cxn modelId="{B95EB204-50E8-480C-ACD3-3CE9826F754C}" srcId="{BE19BE8B-2594-4441-923D-9B893EA0923F}" destId="{415C9B6B-7292-4154-92C3-D04AA2C171A7}" srcOrd="0" destOrd="0" parTransId="{3634D842-1B34-4928-92C5-C4E11F22EC00}" sibTransId="{DF0DC42B-09BC-4EAB-AC19-A55977AC06FE}"/>
    <dgm:cxn modelId="{4845A20E-A92D-48FD-97A4-8526D0DCCFE0}" srcId="{BE19BE8B-2594-4441-923D-9B893EA0923F}" destId="{A7EA21BD-F803-4F75-90C7-AEBC16581892}" srcOrd="1" destOrd="0" parTransId="{B19F8C5E-222A-441B-ABDD-4BD640207EAD}" sibTransId="{9A9F75EA-AD50-421F-B63A-A8EC135A5446}"/>
    <dgm:cxn modelId="{D7CF540F-986B-4F4C-8D01-41A3480FC5C3}" type="presOf" srcId="{791C36FF-7C66-46C1-A27F-4A337A774FF3}" destId="{FDBC3C70-770C-457D-AA12-572E5C0C6748}" srcOrd="0" destOrd="0" presId="urn:microsoft.com/office/officeart/2005/8/layout/chevron2"/>
    <dgm:cxn modelId="{88320D19-437D-4B65-BBBB-C5C3736EB2BF}" srcId="{791C36FF-7C66-46C1-A27F-4A337A774FF3}" destId="{9833A0A9-7170-402E-8583-1BE6F35AD4F8}" srcOrd="0" destOrd="0" parTransId="{A1094981-DFF4-4C3A-B398-2672E4CBDAD7}" sibTransId="{570E4465-5B04-4292-9434-6CB6198BD7AC}"/>
    <dgm:cxn modelId="{DD4BB319-E6AC-4D67-B291-1F96BC7DAA76}" type="presOf" srcId="{BE19BE8B-2594-4441-923D-9B893EA0923F}" destId="{53A43C69-4362-4FC0-B93A-DF4A86E6908D}" srcOrd="0" destOrd="0" presId="urn:microsoft.com/office/officeart/2005/8/layout/chevron2"/>
    <dgm:cxn modelId="{FC5D8824-10E3-4174-84A0-5A564ACC5B81}" srcId="{9648CE98-D13C-4081-8506-C26FEE80060D}" destId="{5F6AE853-C51D-4633-AF96-E844488277A5}" srcOrd="1" destOrd="0" parTransId="{8CE4EBD4-3306-483A-B9E9-7294F4EF57E7}" sibTransId="{93884AF7-58F8-4B7E-AC4B-79B4DEE395EE}"/>
    <dgm:cxn modelId="{438EEF41-5113-49AA-BE06-931E31E771F1}" type="presOf" srcId="{A7EA21BD-F803-4F75-90C7-AEBC16581892}" destId="{6E29343C-948F-473C-A7E2-6D63E56D71E4}" srcOrd="0" destOrd="1" presId="urn:microsoft.com/office/officeart/2005/8/layout/chevron2"/>
    <dgm:cxn modelId="{71A4D170-5AD1-47D6-9B94-FF6611C81CB3}" type="presOf" srcId="{9648CE98-D13C-4081-8506-C26FEE80060D}" destId="{5D6124DE-15AB-4FD6-98F6-3A26257C332E}" srcOrd="0" destOrd="0" presId="urn:microsoft.com/office/officeart/2005/8/layout/chevron2"/>
    <dgm:cxn modelId="{0E381952-E332-489E-ABDE-27EDF42AF58B}" type="presOf" srcId="{F1D8F174-2308-43AF-B17F-E18A76FADEE4}" destId="{2F804AD7-35F7-422E-B002-00728702532F}" srcOrd="0" destOrd="0" presId="urn:microsoft.com/office/officeart/2005/8/layout/chevron2"/>
    <dgm:cxn modelId="{4F12AE79-2CC7-4046-8F10-14A48C193284}" type="presOf" srcId="{53ED5F31-790C-49C9-A990-168E82F5438A}" destId="{9E4ACBB3-38FD-47BA-8477-274B855910B5}" srcOrd="0" destOrd="0" presId="urn:microsoft.com/office/officeart/2005/8/layout/chevron2"/>
    <dgm:cxn modelId="{FD12E57D-FF23-4100-AF09-2E7C763195D3}" type="presOf" srcId="{948B1C6F-380B-4AE7-BBC9-0030A86B6DE5}" destId="{4603D216-E423-4EB3-B069-66A3C3390ADF}" srcOrd="0" destOrd="0" presId="urn:microsoft.com/office/officeart/2005/8/layout/chevron2"/>
    <dgm:cxn modelId="{541D1F82-F0A4-4A8A-B7B4-24DDE87055AC}" type="presOf" srcId="{415C9B6B-7292-4154-92C3-D04AA2C171A7}" destId="{6E29343C-948F-473C-A7E2-6D63E56D71E4}" srcOrd="0" destOrd="0" presId="urn:microsoft.com/office/officeart/2005/8/layout/chevron2"/>
    <dgm:cxn modelId="{F4B0D982-8453-4C8F-9094-D6D1582648F0}" type="presOf" srcId="{9833A0A9-7170-402E-8583-1BE6F35AD4F8}" destId="{447CFE9D-5C97-49FC-940E-095939D240E2}" srcOrd="0" destOrd="0" presId="urn:microsoft.com/office/officeart/2005/8/layout/chevron2"/>
    <dgm:cxn modelId="{4E173089-51A7-4E0E-95ED-AD31C0641BE8}" type="presOf" srcId="{1A8CF9A9-FEC8-4645-A6A3-4816A8DEFE76}" destId="{33617B09-609F-43BD-BF28-7360D9907991}" srcOrd="0" destOrd="0" presId="urn:microsoft.com/office/officeart/2005/8/layout/chevron2"/>
    <dgm:cxn modelId="{885A1392-08D8-44BE-A885-D1B8599A07A4}" type="presOf" srcId="{85514E23-184B-40C7-9D4F-B18974EF43BC}" destId="{6E29343C-948F-473C-A7E2-6D63E56D71E4}" srcOrd="0" destOrd="2" presId="urn:microsoft.com/office/officeart/2005/8/layout/chevron2"/>
    <dgm:cxn modelId="{A769F498-009C-46C9-A24E-FC7EF28B9781}" srcId="{9648CE98-D13C-4081-8506-C26FEE80060D}" destId="{A99B5670-6A2D-45A6-9A32-D4995817C509}" srcOrd="2" destOrd="0" parTransId="{AD2608EE-D38F-44DE-AB3D-F97A82B59B31}" sibTransId="{01BBAD68-B41C-4483-A15D-C764E3DDCEBC}"/>
    <dgm:cxn modelId="{FEB71E9E-7E85-4CC1-AFD6-634A83CD51FF}" srcId="{9648CE98-D13C-4081-8506-C26FEE80060D}" destId="{948B1C6F-380B-4AE7-BBC9-0030A86B6DE5}" srcOrd="4" destOrd="0" parTransId="{46E438BD-0271-4C48-BB06-115DA6D5296F}" sibTransId="{7A9E9344-8259-4737-978A-E4B605B38F13}"/>
    <dgm:cxn modelId="{3388EFA6-60B3-4536-82A1-F754D250B5DF}" srcId="{948B1C6F-380B-4AE7-BBC9-0030A86B6DE5}" destId="{F1D8F174-2308-43AF-B17F-E18A76FADEE4}" srcOrd="0" destOrd="0" parTransId="{0756BC7B-4BEC-4CAF-BCDC-85C5D9D71DF4}" sibTransId="{9DE2B66C-225F-4D19-B3B8-5CB4130CB31A}"/>
    <dgm:cxn modelId="{A423E2C3-DE7B-4B71-BFB7-8BD0FB985E46}" srcId="{A99B5670-6A2D-45A6-9A32-D4995817C509}" destId="{6105E494-24C4-4E90-8453-7199FC6673E0}" srcOrd="1" destOrd="0" parTransId="{EAD2E12F-FE1D-456D-BBE9-B2B72F85D394}" sibTransId="{1C5A4B13-9E63-466A-82C6-4AAE69659547}"/>
    <dgm:cxn modelId="{C7D15CC6-F894-45DB-890F-A6AA5B44B4FA}" type="presOf" srcId="{A99B5670-6A2D-45A6-9A32-D4995817C509}" destId="{66D82B71-9988-42E9-9B02-259CBDF5452C}" srcOrd="0" destOrd="0" presId="urn:microsoft.com/office/officeart/2005/8/layout/chevron2"/>
    <dgm:cxn modelId="{77A292C9-CA60-44D2-B5DA-10317702B2AE}" srcId="{5F6AE853-C51D-4633-AF96-E844488277A5}" destId="{53ED5F31-790C-49C9-A990-168E82F5438A}" srcOrd="0" destOrd="0" parTransId="{61798922-515E-480B-AD16-0AD937E1D54B}" sibTransId="{9EE05659-13B7-4BA0-8C19-C94D889F9D55}"/>
    <dgm:cxn modelId="{2AC7FBC9-F67A-4BDF-9CBE-364391B1C108}" type="presOf" srcId="{F33A4058-7D8D-4165-AD89-D1D6EAFE6629}" destId="{2F804AD7-35F7-422E-B002-00728702532F}" srcOrd="0" destOrd="1" presId="urn:microsoft.com/office/officeart/2005/8/layout/chevron2"/>
    <dgm:cxn modelId="{DCBF4ECB-8FD6-4116-920C-50EDB62B455F}" srcId="{9648CE98-D13C-4081-8506-C26FEE80060D}" destId="{BE19BE8B-2594-4441-923D-9B893EA0923F}" srcOrd="3" destOrd="0" parTransId="{4D4C82C0-13AA-4050-A3FE-29EB23AF12F7}" sibTransId="{469BAC41-7095-4EAD-8925-4C672695593C}"/>
    <dgm:cxn modelId="{665DCBEB-B5F3-4AFC-B28E-B40D1B5915A0}" srcId="{A99B5670-6A2D-45A6-9A32-D4995817C509}" destId="{1A8CF9A9-FEC8-4645-A6A3-4816A8DEFE76}" srcOrd="0" destOrd="0" parTransId="{53B7D343-0694-4904-BB47-57A839FFE86C}" sibTransId="{49255844-422B-49F0-B704-84D31B55EF73}"/>
    <dgm:cxn modelId="{C45928ED-141C-4D04-AB52-0392380760B0}" srcId="{9648CE98-D13C-4081-8506-C26FEE80060D}" destId="{791C36FF-7C66-46C1-A27F-4A337A774FF3}" srcOrd="0" destOrd="0" parTransId="{4679DD6C-BA54-4267-813A-FEC585FDC6DF}" sibTransId="{D6FFAFA8-35AC-47A8-BB0B-3757A4136AD1}"/>
    <dgm:cxn modelId="{9A7F43F0-498E-433D-A72A-179DA0243D4F}" type="presOf" srcId="{5F6AE853-C51D-4633-AF96-E844488277A5}" destId="{A945B4EC-D875-4EB4-9A2E-82938D88A883}" srcOrd="0" destOrd="0" presId="urn:microsoft.com/office/officeart/2005/8/layout/chevron2"/>
    <dgm:cxn modelId="{9A4659F7-6949-4FBE-ACC1-F252D158DAD5}" type="presOf" srcId="{6105E494-24C4-4E90-8453-7199FC6673E0}" destId="{33617B09-609F-43BD-BF28-7360D9907991}" srcOrd="0" destOrd="1" presId="urn:microsoft.com/office/officeart/2005/8/layout/chevron2"/>
    <dgm:cxn modelId="{A9ED5BFB-C36A-4DC0-9BAC-6B8658469A30}" srcId="{948B1C6F-380B-4AE7-BBC9-0030A86B6DE5}" destId="{F33A4058-7D8D-4165-AD89-D1D6EAFE6629}" srcOrd="1" destOrd="0" parTransId="{A6D659A8-6575-4C2E-9E03-7237C5B4093C}" sibTransId="{3304E99E-EECA-4F6B-A628-0374DFD0572F}"/>
    <dgm:cxn modelId="{DACDCCC0-F4B6-4699-B3CA-E699D4A55750}" type="presParOf" srcId="{5D6124DE-15AB-4FD6-98F6-3A26257C332E}" destId="{62603149-E2E5-4314-8C2E-28949D693657}" srcOrd="0" destOrd="0" presId="urn:microsoft.com/office/officeart/2005/8/layout/chevron2"/>
    <dgm:cxn modelId="{BB0D87CF-9750-4883-A4BD-DCEA33354AF1}" type="presParOf" srcId="{62603149-E2E5-4314-8C2E-28949D693657}" destId="{FDBC3C70-770C-457D-AA12-572E5C0C6748}" srcOrd="0" destOrd="0" presId="urn:microsoft.com/office/officeart/2005/8/layout/chevron2"/>
    <dgm:cxn modelId="{B74393CA-9C63-42E6-AC6F-137C070AE789}" type="presParOf" srcId="{62603149-E2E5-4314-8C2E-28949D693657}" destId="{447CFE9D-5C97-49FC-940E-095939D240E2}" srcOrd="1" destOrd="0" presId="urn:microsoft.com/office/officeart/2005/8/layout/chevron2"/>
    <dgm:cxn modelId="{5305036F-A143-436B-80FB-8883FF2CD9E8}" type="presParOf" srcId="{5D6124DE-15AB-4FD6-98F6-3A26257C332E}" destId="{0216BF63-9BD4-4370-97ED-227AAB043288}" srcOrd="1" destOrd="0" presId="urn:microsoft.com/office/officeart/2005/8/layout/chevron2"/>
    <dgm:cxn modelId="{F40996C9-72D1-42E0-8743-69D8963706D2}" type="presParOf" srcId="{5D6124DE-15AB-4FD6-98F6-3A26257C332E}" destId="{E31321F6-C70C-48E2-B598-B9707F3CE832}" srcOrd="2" destOrd="0" presId="urn:microsoft.com/office/officeart/2005/8/layout/chevron2"/>
    <dgm:cxn modelId="{82FBCA52-0C4F-4ED6-BC49-2F8801536114}" type="presParOf" srcId="{E31321F6-C70C-48E2-B598-B9707F3CE832}" destId="{A945B4EC-D875-4EB4-9A2E-82938D88A883}" srcOrd="0" destOrd="0" presId="urn:microsoft.com/office/officeart/2005/8/layout/chevron2"/>
    <dgm:cxn modelId="{019660EC-2598-4D71-ABA1-6B23FBD9C4B1}" type="presParOf" srcId="{E31321F6-C70C-48E2-B598-B9707F3CE832}" destId="{9E4ACBB3-38FD-47BA-8477-274B855910B5}" srcOrd="1" destOrd="0" presId="urn:microsoft.com/office/officeart/2005/8/layout/chevron2"/>
    <dgm:cxn modelId="{712BB698-6E74-438D-A0D0-7A397E379C58}" type="presParOf" srcId="{5D6124DE-15AB-4FD6-98F6-3A26257C332E}" destId="{CBB5AB62-5EFE-4B1A-B0DF-D62B2EF7A892}" srcOrd="3" destOrd="0" presId="urn:microsoft.com/office/officeart/2005/8/layout/chevron2"/>
    <dgm:cxn modelId="{2FBE9695-047C-45BB-8D06-726A43A9A132}" type="presParOf" srcId="{5D6124DE-15AB-4FD6-98F6-3A26257C332E}" destId="{DA533E8D-1C1F-4F69-B1E3-1391EEBEDB33}" srcOrd="4" destOrd="0" presId="urn:microsoft.com/office/officeart/2005/8/layout/chevron2"/>
    <dgm:cxn modelId="{8B5F1E1B-58FF-47D2-BBFE-CB333473FC11}" type="presParOf" srcId="{DA533E8D-1C1F-4F69-B1E3-1391EEBEDB33}" destId="{66D82B71-9988-42E9-9B02-259CBDF5452C}" srcOrd="0" destOrd="0" presId="urn:microsoft.com/office/officeart/2005/8/layout/chevron2"/>
    <dgm:cxn modelId="{D32692CB-49B9-4065-B99D-35CD575D1694}" type="presParOf" srcId="{DA533E8D-1C1F-4F69-B1E3-1391EEBEDB33}" destId="{33617B09-609F-43BD-BF28-7360D9907991}" srcOrd="1" destOrd="0" presId="urn:microsoft.com/office/officeart/2005/8/layout/chevron2"/>
    <dgm:cxn modelId="{791008B8-A57C-4C6B-BB7E-54E99477AAC0}" type="presParOf" srcId="{5D6124DE-15AB-4FD6-98F6-3A26257C332E}" destId="{6AF381A7-61E8-4AD4-88E9-EED7432D6977}" srcOrd="5" destOrd="0" presId="urn:microsoft.com/office/officeart/2005/8/layout/chevron2"/>
    <dgm:cxn modelId="{42C249C6-8711-4111-A0AA-AF302885EA35}" type="presParOf" srcId="{5D6124DE-15AB-4FD6-98F6-3A26257C332E}" destId="{8636F6E9-2046-47D8-BB6F-4E21BFE17C91}" srcOrd="6" destOrd="0" presId="urn:microsoft.com/office/officeart/2005/8/layout/chevron2"/>
    <dgm:cxn modelId="{37846AF6-4A6B-4292-B4C0-420FC929352C}" type="presParOf" srcId="{8636F6E9-2046-47D8-BB6F-4E21BFE17C91}" destId="{53A43C69-4362-4FC0-B93A-DF4A86E6908D}" srcOrd="0" destOrd="0" presId="urn:microsoft.com/office/officeart/2005/8/layout/chevron2"/>
    <dgm:cxn modelId="{6F00D2FA-D3F2-4897-99AF-D87B2A02D49F}" type="presParOf" srcId="{8636F6E9-2046-47D8-BB6F-4E21BFE17C91}" destId="{6E29343C-948F-473C-A7E2-6D63E56D71E4}" srcOrd="1" destOrd="0" presId="urn:microsoft.com/office/officeart/2005/8/layout/chevron2"/>
    <dgm:cxn modelId="{751E9C35-20BC-4938-B7B6-7EC235797403}" type="presParOf" srcId="{5D6124DE-15AB-4FD6-98F6-3A26257C332E}" destId="{A8628F95-F30B-44FB-9B1B-9FDC5E96C26A}" srcOrd="7" destOrd="0" presId="urn:microsoft.com/office/officeart/2005/8/layout/chevron2"/>
    <dgm:cxn modelId="{633B75D3-3438-4D3C-990A-BC3981A55E2B}" type="presParOf" srcId="{5D6124DE-15AB-4FD6-98F6-3A26257C332E}" destId="{73E79A16-6608-4E99-A7C4-FE69889D4C57}" srcOrd="8" destOrd="0" presId="urn:microsoft.com/office/officeart/2005/8/layout/chevron2"/>
    <dgm:cxn modelId="{C22C8CA2-3671-41B6-B7E5-8545295ABB45}" type="presParOf" srcId="{73E79A16-6608-4E99-A7C4-FE69889D4C57}" destId="{4603D216-E423-4EB3-B069-66A3C3390ADF}" srcOrd="0" destOrd="0" presId="urn:microsoft.com/office/officeart/2005/8/layout/chevron2"/>
    <dgm:cxn modelId="{3B094DF1-9145-4ABA-A25C-9B49757CE6C7}" type="presParOf" srcId="{73E79A16-6608-4E99-A7C4-FE69889D4C57}" destId="{2F804AD7-35F7-422E-B002-0072870253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E6F642-DCD8-4C5C-BE59-FDD3AE649F1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0C81DC78-3D9A-4F21-BA25-63756948627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•1 402,1 млн рублей</a:t>
          </a:r>
        </a:p>
        <a:p>
          <a:r>
            <a:rPr lang="ru-RU" sz="1400" dirty="0">
              <a:solidFill>
                <a:schemeClr val="tx1"/>
              </a:solidFill>
            </a:rPr>
            <a:t>•1 930 учеников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</a:t>
          </a:r>
        </a:p>
        <a:p>
          <a:r>
            <a:rPr lang="ru-RU" sz="1400" dirty="0">
              <a:solidFill>
                <a:schemeClr val="tx1"/>
              </a:solidFill>
            </a:rPr>
            <a:t>1 ученика в год – 715 337 рублей</a:t>
          </a:r>
        </a:p>
      </dgm:t>
    </dgm:pt>
    <dgm:pt modelId="{B32FC70C-5B9E-43EE-B2B9-E637F57750D5}" type="parTrans" cxnId="{42B4497A-36CA-481E-9FE0-3A15B1BF5D29}">
      <dgm:prSet/>
      <dgm:spPr/>
      <dgm:t>
        <a:bodyPr/>
        <a:lstStyle/>
        <a:p>
          <a:endParaRPr lang="ru-RU"/>
        </a:p>
      </dgm:t>
    </dgm:pt>
    <dgm:pt modelId="{01DB474E-386D-4802-8470-B5056443E54D}" type="sibTrans" cxnId="{42B4497A-36CA-481E-9FE0-3A15B1BF5D2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E39CDFB-80F1-40BF-A7EF-62FD1C1C7F2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r>
            <a:rPr lang="ru-RU" sz="1400" dirty="0">
              <a:solidFill>
                <a:schemeClr val="tx1"/>
              </a:solidFill>
            </a:rPr>
            <a:t>• 245,9 млн рублей</a:t>
          </a:r>
        </a:p>
        <a:p>
          <a:r>
            <a:rPr lang="ru-RU" sz="1400" dirty="0">
              <a:solidFill>
                <a:schemeClr val="tx1"/>
              </a:solidFill>
            </a:rPr>
            <a:t> •688 детей</a:t>
          </a:r>
        </a:p>
        <a:p>
          <a:r>
            <a:rPr lang="ru-RU" sz="1400" dirty="0">
              <a:solidFill>
                <a:schemeClr val="tx1"/>
              </a:solidFill>
            </a:rPr>
            <a:t>•Расходы на 1 ребенка в год – 357 741 рубль</a:t>
          </a:r>
        </a:p>
      </dgm:t>
    </dgm:pt>
    <dgm:pt modelId="{04CF2FF3-8DA0-406D-A659-85B641D8D98E}" type="parTrans" cxnId="{8C47D43E-A814-4B91-AE54-54B0CA906170}">
      <dgm:prSet/>
      <dgm:spPr/>
      <dgm:t>
        <a:bodyPr/>
        <a:lstStyle/>
        <a:p>
          <a:endParaRPr lang="ru-RU"/>
        </a:p>
      </dgm:t>
    </dgm:pt>
    <dgm:pt modelId="{1BCD9FEA-FD5A-46DD-8717-A3A54C53E046}" type="sibTrans" cxnId="{8C47D43E-A814-4B91-AE54-54B0CA90617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9C4FBF1-A04E-45E8-9C4E-EDDC681F71F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r>
            <a:rPr lang="ru-RU" sz="1400" dirty="0">
              <a:solidFill>
                <a:schemeClr val="tx1"/>
              </a:solidFill>
            </a:rPr>
            <a:t>• 1 648,0 млн. рублей</a:t>
          </a:r>
        </a:p>
      </dgm:t>
    </dgm:pt>
    <dgm:pt modelId="{D315E9AC-400F-4C01-B441-45C50C58DD26}" type="parTrans" cxnId="{C7D413E2-3146-4A0C-91A7-B3475448F23C}">
      <dgm:prSet/>
      <dgm:spPr/>
      <dgm:t>
        <a:bodyPr/>
        <a:lstStyle/>
        <a:p>
          <a:endParaRPr lang="ru-RU"/>
        </a:p>
      </dgm:t>
    </dgm:pt>
    <dgm:pt modelId="{05F4FFE6-A443-4A23-8926-0D508743893D}" type="sibTrans" cxnId="{C7D413E2-3146-4A0C-91A7-B3475448F23C}">
      <dgm:prSet/>
      <dgm:spPr/>
      <dgm:t>
        <a:bodyPr/>
        <a:lstStyle/>
        <a:p>
          <a:endParaRPr lang="ru-RU"/>
        </a:p>
      </dgm:t>
    </dgm:pt>
    <dgm:pt modelId="{B62CFE81-600E-4303-B76E-E06D12C3E611}" type="pres">
      <dgm:prSet presAssocID="{1EE6F642-DCD8-4C5C-BE59-FDD3AE649F16}" presName="linearFlow" presStyleCnt="0">
        <dgm:presLayoutVars>
          <dgm:dir/>
          <dgm:resizeHandles val="exact"/>
        </dgm:presLayoutVars>
      </dgm:prSet>
      <dgm:spPr/>
    </dgm:pt>
    <dgm:pt modelId="{F526236C-8AD0-494D-9558-81D9A32BAE48}" type="pres">
      <dgm:prSet presAssocID="{0C81DC78-3D9A-4F21-BA25-637569486278}" presName="node" presStyleLbl="node1" presStyleIdx="0" presStyleCnt="3" custScaleX="145067" custScaleY="135913">
        <dgm:presLayoutVars>
          <dgm:bulletEnabled val="1"/>
        </dgm:presLayoutVars>
      </dgm:prSet>
      <dgm:spPr/>
    </dgm:pt>
    <dgm:pt modelId="{A1B3AE0E-3C2A-4397-94CD-1376CE79E28B}" type="pres">
      <dgm:prSet presAssocID="{01DB474E-386D-4802-8470-B5056443E54D}" presName="spacerL" presStyleCnt="0"/>
      <dgm:spPr/>
    </dgm:pt>
    <dgm:pt modelId="{D71BA7F2-2816-402B-A11A-1DB63ACD2F2C}" type="pres">
      <dgm:prSet presAssocID="{01DB474E-386D-4802-8470-B5056443E54D}" presName="sibTrans" presStyleLbl="sibTrans2D1" presStyleIdx="0" presStyleCnt="2" custScaleX="82696" custScaleY="76412"/>
      <dgm:spPr/>
    </dgm:pt>
    <dgm:pt modelId="{219194D3-6167-44E4-8EDC-69FAE96C067B}" type="pres">
      <dgm:prSet presAssocID="{01DB474E-386D-4802-8470-B5056443E54D}" presName="spacerR" presStyleCnt="0"/>
      <dgm:spPr/>
    </dgm:pt>
    <dgm:pt modelId="{04BDF5CA-679D-4D9D-A800-7A8E57584D98}" type="pres">
      <dgm:prSet presAssocID="{5E39CDFB-80F1-40BF-A7EF-62FD1C1C7F23}" presName="node" presStyleLbl="node1" presStyleIdx="1" presStyleCnt="3" custScaleX="157722" custScaleY="137626">
        <dgm:presLayoutVars>
          <dgm:bulletEnabled val="1"/>
        </dgm:presLayoutVars>
      </dgm:prSet>
      <dgm:spPr/>
    </dgm:pt>
    <dgm:pt modelId="{6FC3A516-FF76-409F-B481-5DAB9F0AEF1D}" type="pres">
      <dgm:prSet presAssocID="{1BCD9FEA-FD5A-46DD-8717-A3A54C53E046}" presName="spacerL" presStyleCnt="0"/>
      <dgm:spPr/>
    </dgm:pt>
    <dgm:pt modelId="{99D56970-5BF9-40A7-86CB-488D6E77DAB3}" type="pres">
      <dgm:prSet presAssocID="{1BCD9FEA-FD5A-46DD-8717-A3A54C53E046}" presName="sibTrans" presStyleLbl="sibTrans2D1" presStyleIdx="1" presStyleCnt="2"/>
      <dgm:spPr/>
    </dgm:pt>
    <dgm:pt modelId="{1533B09B-34DF-46A2-AB9D-7416ED35777A}" type="pres">
      <dgm:prSet presAssocID="{1BCD9FEA-FD5A-46DD-8717-A3A54C53E046}" presName="spacerR" presStyleCnt="0"/>
      <dgm:spPr/>
    </dgm:pt>
    <dgm:pt modelId="{219790F3-B776-4C47-8E35-C58947B0A4C5}" type="pres">
      <dgm:prSet presAssocID="{69C4FBF1-A04E-45E8-9C4E-EDDC681F71FD}" presName="node" presStyleLbl="node1" presStyleIdx="2" presStyleCnt="3" custScaleX="157341" custScaleY="125628">
        <dgm:presLayoutVars>
          <dgm:bulletEnabled val="1"/>
        </dgm:presLayoutVars>
      </dgm:prSet>
      <dgm:spPr/>
    </dgm:pt>
  </dgm:ptLst>
  <dgm:cxnLst>
    <dgm:cxn modelId="{E46A5105-FBC9-44E2-BC45-2636B87EC0BE}" type="presOf" srcId="{1EE6F642-DCD8-4C5C-BE59-FDD3AE649F16}" destId="{B62CFE81-600E-4303-B76E-E06D12C3E611}" srcOrd="0" destOrd="0" presId="urn:microsoft.com/office/officeart/2005/8/layout/equation1"/>
    <dgm:cxn modelId="{8C47D43E-A814-4B91-AE54-54B0CA906170}" srcId="{1EE6F642-DCD8-4C5C-BE59-FDD3AE649F16}" destId="{5E39CDFB-80F1-40BF-A7EF-62FD1C1C7F23}" srcOrd="1" destOrd="0" parTransId="{04CF2FF3-8DA0-406D-A659-85B641D8D98E}" sibTransId="{1BCD9FEA-FD5A-46DD-8717-A3A54C53E046}"/>
    <dgm:cxn modelId="{42B4497A-36CA-481E-9FE0-3A15B1BF5D29}" srcId="{1EE6F642-DCD8-4C5C-BE59-FDD3AE649F16}" destId="{0C81DC78-3D9A-4F21-BA25-637569486278}" srcOrd="0" destOrd="0" parTransId="{B32FC70C-5B9E-43EE-B2B9-E637F57750D5}" sibTransId="{01DB474E-386D-4802-8470-B5056443E54D}"/>
    <dgm:cxn modelId="{6E1138A3-9357-4E8B-BC52-E019843D0770}" type="presOf" srcId="{5E39CDFB-80F1-40BF-A7EF-62FD1C1C7F23}" destId="{04BDF5CA-679D-4D9D-A800-7A8E57584D98}" srcOrd="0" destOrd="0" presId="urn:microsoft.com/office/officeart/2005/8/layout/equation1"/>
    <dgm:cxn modelId="{D25AEEA9-4CF4-4561-9B4C-D4A5B100E3E5}" type="presOf" srcId="{01DB474E-386D-4802-8470-B5056443E54D}" destId="{D71BA7F2-2816-402B-A11A-1DB63ACD2F2C}" srcOrd="0" destOrd="0" presId="urn:microsoft.com/office/officeart/2005/8/layout/equation1"/>
    <dgm:cxn modelId="{38EBD6BD-78F0-4567-927A-34FF02285955}" type="presOf" srcId="{69C4FBF1-A04E-45E8-9C4E-EDDC681F71FD}" destId="{219790F3-B776-4C47-8E35-C58947B0A4C5}" srcOrd="0" destOrd="0" presId="urn:microsoft.com/office/officeart/2005/8/layout/equation1"/>
    <dgm:cxn modelId="{036070CD-6D73-4577-A1C1-D5F63D1A3205}" type="presOf" srcId="{0C81DC78-3D9A-4F21-BA25-637569486278}" destId="{F526236C-8AD0-494D-9558-81D9A32BAE48}" srcOrd="0" destOrd="0" presId="urn:microsoft.com/office/officeart/2005/8/layout/equation1"/>
    <dgm:cxn modelId="{1D3C39D5-7643-4908-883D-E24FFF4028DC}" type="presOf" srcId="{1BCD9FEA-FD5A-46DD-8717-A3A54C53E046}" destId="{99D56970-5BF9-40A7-86CB-488D6E77DAB3}" srcOrd="0" destOrd="0" presId="urn:microsoft.com/office/officeart/2005/8/layout/equation1"/>
    <dgm:cxn modelId="{C7D413E2-3146-4A0C-91A7-B3475448F23C}" srcId="{1EE6F642-DCD8-4C5C-BE59-FDD3AE649F16}" destId="{69C4FBF1-A04E-45E8-9C4E-EDDC681F71FD}" srcOrd="2" destOrd="0" parTransId="{D315E9AC-400F-4C01-B441-45C50C58DD26}" sibTransId="{05F4FFE6-A443-4A23-8926-0D508743893D}"/>
    <dgm:cxn modelId="{02C34B80-7BB2-431D-89FF-F762BF1A795D}" type="presParOf" srcId="{B62CFE81-600E-4303-B76E-E06D12C3E611}" destId="{F526236C-8AD0-494D-9558-81D9A32BAE48}" srcOrd="0" destOrd="0" presId="urn:microsoft.com/office/officeart/2005/8/layout/equation1"/>
    <dgm:cxn modelId="{30718DA0-B93D-417A-AA41-BC8B4F7D1FA1}" type="presParOf" srcId="{B62CFE81-600E-4303-B76E-E06D12C3E611}" destId="{A1B3AE0E-3C2A-4397-94CD-1376CE79E28B}" srcOrd="1" destOrd="0" presId="urn:microsoft.com/office/officeart/2005/8/layout/equation1"/>
    <dgm:cxn modelId="{E20AAB3D-4191-4FFE-ADB7-C34A6FA26243}" type="presParOf" srcId="{B62CFE81-600E-4303-B76E-E06D12C3E611}" destId="{D71BA7F2-2816-402B-A11A-1DB63ACD2F2C}" srcOrd="2" destOrd="0" presId="urn:microsoft.com/office/officeart/2005/8/layout/equation1"/>
    <dgm:cxn modelId="{270EC770-0386-4F70-BE0D-06FED3A0E890}" type="presParOf" srcId="{B62CFE81-600E-4303-B76E-E06D12C3E611}" destId="{219194D3-6167-44E4-8EDC-69FAE96C067B}" srcOrd="3" destOrd="0" presId="urn:microsoft.com/office/officeart/2005/8/layout/equation1"/>
    <dgm:cxn modelId="{E936D3E5-13FC-4071-8385-7E5D1FBC673C}" type="presParOf" srcId="{B62CFE81-600E-4303-B76E-E06D12C3E611}" destId="{04BDF5CA-679D-4D9D-A800-7A8E57584D98}" srcOrd="4" destOrd="0" presId="urn:microsoft.com/office/officeart/2005/8/layout/equation1"/>
    <dgm:cxn modelId="{03AB6E8B-B2C1-402F-921F-274D760A6DB7}" type="presParOf" srcId="{B62CFE81-600E-4303-B76E-E06D12C3E611}" destId="{6FC3A516-FF76-409F-B481-5DAB9F0AEF1D}" srcOrd="5" destOrd="0" presId="urn:microsoft.com/office/officeart/2005/8/layout/equation1"/>
    <dgm:cxn modelId="{A2DA5FC9-352D-43D7-A02F-68E5F5087EA8}" type="presParOf" srcId="{B62CFE81-600E-4303-B76E-E06D12C3E611}" destId="{99D56970-5BF9-40A7-86CB-488D6E77DAB3}" srcOrd="6" destOrd="0" presId="urn:microsoft.com/office/officeart/2005/8/layout/equation1"/>
    <dgm:cxn modelId="{D41AC64C-A161-4445-99ED-45A49CD10605}" type="presParOf" srcId="{B62CFE81-600E-4303-B76E-E06D12C3E611}" destId="{1533B09B-34DF-46A2-AB9D-7416ED35777A}" srcOrd="7" destOrd="0" presId="urn:microsoft.com/office/officeart/2005/8/layout/equation1"/>
    <dgm:cxn modelId="{A4D548F1-AC55-4226-B748-6EEB873CF114}" type="presParOf" srcId="{B62CFE81-600E-4303-B76E-E06D12C3E611}" destId="{219790F3-B776-4C47-8E35-C58947B0A4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530585-A65D-4057-9DCC-839EFFFC0AC0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61B56BC-49D0-4F52-87DA-F4CC0E43956A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 anchor="ctr"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текущему ремонту зданий и сооружений</a:t>
          </a:r>
        </a:p>
      </dgm:t>
    </dgm:pt>
    <dgm:pt modelId="{CDA3CA86-ED7D-4867-B5B4-399CCE155F9D}" type="parTrans" cxnId="{3D246F27-BCC3-463E-AC38-DF5869268520}">
      <dgm:prSet/>
      <dgm:spPr/>
      <dgm:t>
        <a:bodyPr/>
        <a:lstStyle/>
        <a:p>
          <a:endParaRPr lang="ru-RU" sz="1600"/>
        </a:p>
      </dgm:t>
    </dgm:pt>
    <dgm:pt modelId="{0D6CA745-7AE0-4D8D-9E18-656A310A40F7}" type="sibTrans" cxnId="{3D246F27-BCC3-463E-AC38-DF5869268520}">
      <dgm:prSet/>
      <dgm:spPr/>
      <dgm:t>
        <a:bodyPr/>
        <a:lstStyle/>
        <a:p>
          <a:endParaRPr lang="ru-RU" sz="1600"/>
        </a:p>
      </dgm:t>
    </dgm:pt>
    <dgm:pt modelId="{A3D0C42F-D676-4610-8304-ED29C3E1582D}">
      <dgm:prSet phldrT="[Текст]" custT="1"/>
      <dgm:spPr/>
      <dgm:t>
        <a:bodyPr/>
        <a:lstStyle/>
        <a:p>
          <a:r>
            <a:rPr lang="ru-RU" sz="1600" dirty="0"/>
            <a:t>10 570,4</a:t>
          </a:r>
        </a:p>
      </dgm:t>
    </dgm:pt>
    <dgm:pt modelId="{7FA33AEC-2E3C-4C49-BE18-973BD6846AF9}" type="parTrans" cxnId="{A6E97047-C8E0-4A52-A9F2-5548E5DC0326}">
      <dgm:prSet/>
      <dgm:spPr/>
      <dgm:t>
        <a:bodyPr/>
        <a:lstStyle/>
        <a:p>
          <a:endParaRPr lang="ru-RU" sz="1600"/>
        </a:p>
      </dgm:t>
    </dgm:pt>
    <dgm:pt modelId="{A3887381-3139-4B2F-AB72-707FE7A769BC}" type="sibTrans" cxnId="{A6E97047-C8E0-4A52-A9F2-5548E5DC0326}">
      <dgm:prSet/>
      <dgm:spPr/>
      <dgm:t>
        <a:bodyPr/>
        <a:lstStyle/>
        <a:p>
          <a:endParaRPr lang="ru-RU" sz="1600"/>
        </a:p>
      </dgm:t>
    </dgm:pt>
    <dgm:pt modelId="{224F4BE9-C7A2-4BAE-8276-372BF0B4A054}">
      <dgm:prSet phldrT="[Текст]" custT="1"/>
      <dgm:spPr/>
      <dgm:t>
        <a:bodyPr/>
        <a:lstStyle/>
        <a:p>
          <a:r>
            <a:rPr lang="ru-RU" sz="1600" dirty="0"/>
            <a:t>9 411,4</a:t>
          </a:r>
        </a:p>
      </dgm:t>
    </dgm:pt>
    <dgm:pt modelId="{B7184EA8-D746-41D2-BEF0-1F2579AC774A}" type="parTrans" cxnId="{4EABA6EE-1868-4E3C-936A-E530CE917998}">
      <dgm:prSet/>
      <dgm:spPr/>
      <dgm:t>
        <a:bodyPr/>
        <a:lstStyle/>
        <a:p>
          <a:endParaRPr lang="ru-RU" sz="1600"/>
        </a:p>
      </dgm:t>
    </dgm:pt>
    <dgm:pt modelId="{71B8CF4B-E8FA-4CC5-B82E-48BBEAADE6DA}" type="sibTrans" cxnId="{4EABA6EE-1868-4E3C-936A-E530CE917998}">
      <dgm:prSet/>
      <dgm:spPr/>
      <dgm:t>
        <a:bodyPr/>
        <a:lstStyle/>
        <a:p>
          <a:endParaRPr lang="ru-RU" sz="1600"/>
        </a:p>
      </dgm:t>
    </dgm:pt>
    <dgm:pt modelId="{518E26A4-E851-4658-A84E-EA3717D08580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пожарной безопасности</a:t>
          </a:r>
        </a:p>
      </dgm:t>
    </dgm:pt>
    <dgm:pt modelId="{C922DF29-F5CD-4463-A779-766496EC5275}" type="parTrans" cxnId="{183FCE7E-4BCB-482D-AF3B-794B9FA70A10}">
      <dgm:prSet/>
      <dgm:spPr/>
      <dgm:t>
        <a:bodyPr/>
        <a:lstStyle/>
        <a:p>
          <a:endParaRPr lang="ru-RU" sz="1600"/>
        </a:p>
      </dgm:t>
    </dgm:pt>
    <dgm:pt modelId="{0B0640E4-8AEE-4EC9-A75A-311B8144FAEF}" type="sibTrans" cxnId="{183FCE7E-4BCB-482D-AF3B-794B9FA70A10}">
      <dgm:prSet/>
      <dgm:spPr/>
      <dgm:t>
        <a:bodyPr/>
        <a:lstStyle/>
        <a:p>
          <a:endParaRPr lang="ru-RU" sz="1600"/>
        </a:p>
      </dgm:t>
    </dgm:pt>
    <dgm:pt modelId="{742B9166-E103-4B8D-8AA9-0001016BED4D}">
      <dgm:prSet phldrT="[Текст]" custT="1"/>
      <dgm:spPr/>
      <dgm:t>
        <a:bodyPr/>
        <a:lstStyle/>
        <a:p>
          <a:r>
            <a:rPr lang="ru-RU" sz="1600" dirty="0"/>
            <a:t>6 733,5</a:t>
          </a:r>
        </a:p>
      </dgm:t>
    </dgm:pt>
    <dgm:pt modelId="{EA275A4F-654B-4CB6-A75C-9B40BE1D48A9}" type="parTrans" cxnId="{044DEB36-85F3-448A-A896-6857C30A3746}">
      <dgm:prSet/>
      <dgm:spPr/>
      <dgm:t>
        <a:bodyPr/>
        <a:lstStyle/>
        <a:p>
          <a:endParaRPr lang="ru-RU" sz="1600"/>
        </a:p>
      </dgm:t>
    </dgm:pt>
    <dgm:pt modelId="{16BC9F06-F814-422E-A3A2-92639FAEF419}" type="sibTrans" cxnId="{044DEB36-85F3-448A-A896-6857C30A3746}">
      <dgm:prSet/>
      <dgm:spPr/>
      <dgm:t>
        <a:bodyPr/>
        <a:lstStyle/>
        <a:p>
          <a:endParaRPr lang="ru-RU" sz="1600"/>
        </a:p>
      </dgm:t>
    </dgm:pt>
    <dgm:pt modelId="{8A97B391-4D76-411D-B630-52A76D50706D}">
      <dgm:prSet phldrT="[Текст]" custT="1"/>
      <dgm:spPr/>
      <dgm:t>
        <a:bodyPr/>
        <a:lstStyle/>
        <a:p>
          <a:r>
            <a:rPr lang="ru-RU" sz="1600" dirty="0"/>
            <a:t>6 733,5</a:t>
          </a:r>
        </a:p>
      </dgm:t>
    </dgm:pt>
    <dgm:pt modelId="{CFDA581B-135D-4F7E-A238-80BE0A6C965B}" type="parTrans" cxnId="{57E074F8-F010-4628-829F-89483D98C28C}">
      <dgm:prSet/>
      <dgm:spPr/>
      <dgm:t>
        <a:bodyPr/>
        <a:lstStyle/>
        <a:p>
          <a:endParaRPr lang="ru-RU" sz="1600"/>
        </a:p>
      </dgm:t>
    </dgm:pt>
    <dgm:pt modelId="{A61A0795-3E57-4EAA-96EA-04A3614A4C18}" type="sibTrans" cxnId="{57E074F8-F010-4628-829F-89483D98C28C}">
      <dgm:prSet/>
      <dgm:spPr/>
      <dgm:t>
        <a:bodyPr/>
        <a:lstStyle/>
        <a:p>
          <a:endParaRPr lang="ru-RU" sz="1600"/>
        </a:p>
      </dgm:t>
    </dgm:pt>
    <dgm:pt modelId="{BD703154-58EB-4E01-9031-8E6F5C8EEE8C}">
      <dgm:prSet phldrT="[Текст]" custT="1"/>
      <dgm:spPr/>
      <dgm:t>
        <a:bodyPr/>
        <a:lstStyle/>
        <a:p>
          <a:r>
            <a:rPr lang="ru-RU" sz="1600" dirty="0"/>
            <a:t>9 411,4</a:t>
          </a:r>
        </a:p>
      </dgm:t>
    </dgm:pt>
    <dgm:pt modelId="{0444B36E-9E99-450A-BADB-A91B67044F61}" type="parTrans" cxnId="{A6C8A40E-E03C-490C-B49D-4DD97FFDDD4C}">
      <dgm:prSet/>
      <dgm:spPr/>
      <dgm:t>
        <a:bodyPr/>
        <a:lstStyle/>
        <a:p>
          <a:endParaRPr lang="ru-RU" sz="1600"/>
        </a:p>
      </dgm:t>
    </dgm:pt>
    <dgm:pt modelId="{146E1341-406B-4A66-90A5-4052C17C5E12}" type="sibTrans" cxnId="{A6C8A40E-E03C-490C-B49D-4DD97FFDDD4C}">
      <dgm:prSet/>
      <dgm:spPr/>
      <dgm:t>
        <a:bodyPr/>
        <a:lstStyle/>
        <a:p>
          <a:endParaRPr lang="ru-RU" sz="1600"/>
        </a:p>
      </dgm:t>
    </dgm:pt>
    <dgm:pt modelId="{D5284ABA-6645-4E63-A715-F480318A94B0}">
      <dgm:prSet phldrT="[Текст]" custT="1"/>
      <dgm:spPr/>
      <dgm:t>
        <a:bodyPr/>
        <a:lstStyle/>
        <a:p>
          <a:r>
            <a:rPr lang="ru-RU" sz="1600" dirty="0"/>
            <a:t>6 733,5</a:t>
          </a:r>
        </a:p>
      </dgm:t>
    </dgm:pt>
    <dgm:pt modelId="{DBD5915D-FCD4-4E22-ADE5-D86FB98F41B1}" type="parTrans" cxnId="{11B0FC3A-B14F-4A8C-8BB3-977A0143C771}">
      <dgm:prSet/>
      <dgm:spPr/>
      <dgm:t>
        <a:bodyPr/>
        <a:lstStyle/>
        <a:p>
          <a:endParaRPr lang="ru-RU" sz="1600"/>
        </a:p>
      </dgm:t>
    </dgm:pt>
    <dgm:pt modelId="{EF6BA053-B828-408B-8B14-C8276B234BE1}" type="sibTrans" cxnId="{11B0FC3A-B14F-4A8C-8BB3-977A0143C771}">
      <dgm:prSet/>
      <dgm:spPr/>
      <dgm:t>
        <a:bodyPr/>
        <a:lstStyle/>
        <a:p>
          <a:endParaRPr lang="ru-RU" sz="1600"/>
        </a:p>
      </dgm:t>
    </dgm:pt>
    <dgm:pt modelId="{44825444-0FB0-4418-AB1C-3BE676A9D769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санитарно-эпидемиологической безопасности</a:t>
          </a:r>
        </a:p>
      </dgm:t>
    </dgm:pt>
    <dgm:pt modelId="{41ABFEED-5619-44FC-8A96-F6654AA4CEEF}" type="parTrans" cxnId="{EB027E80-5B3E-415C-8ABE-6A5C29A3BB06}">
      <dgm:prSet/>
      <dgm:spPr/>
      <dgm:t>
        <a:bodyPr/>
        <a:lstStyle/>
        <a:p>
          <a:endParaRPr lang="ru-RU" sz="1600"/>
        </a:p>
      </dgm:t>
    </dgm:pt>
    <dgm:pt modelId="{F94C628E-B6B8-47CB-AE46-855AD922471C}" type="sibTrans" cxnId="{EB027E80-5B3E-415C-8ABE-6A5C29A3BB06}">
      <dgm:prSet/>
      <dgm:spPr/>
      <dgm:t>
        <a:bodyPr/>
        <a:lstStyle/>
        <a:p>
          <a:endParaRPr lang="ru-RU" sz="1600"/>
        </a:p>
      </dgm:t>
    </dgm:pt>
    <dgm:pt modelId="{31D298F6-9AF4-4005-84D1-F51F6F526AD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энергоэффективности</a:t>
          </a:r>
        </a:p>
      </dgm:t>
    </dgm:pt>
    <dgm:pt modelId="{A0EFE8ED-3416-4277-97B4-FFFD7993DABA}" type="parTrans" cxnId="{5CC88E1B-AFAA-4AF3-B807-B0843A927BF4}">
      <dgm:prSet/>
      <dgm:spPr/>
      <dgm:t>
        <a:bodyPr/>
        <a:lstStyle/>
        <a:p>
          <a:endParaRPr lang="ru-RU" sz="1600"/>
        </a:p>
      </dgm:t>
    </dgm:pt>
    <dgm:pt modelId="{EDD9A2E2-4E66-47C3-8154-9FB362E6FFFE}" type="sibTrans" cxnId="{5CC88E1B-AFAA-4AF3-B807-B0843A927BF4}">
      <dgm:prSet/>
      <dgm:spPr/>
      <dgm:t>
        <a:bodyPr/>
        <a:lstStyle/>
        <a:p>
          <a:endParaRPr lang="ru-RU" sz="1600"/>
        </a:p>
      </dgm:t>
    </dgm:pt>
    <dgm:pt modelId="{E0DD5936-6558-447D-BDA0-BAE68A4A85C7}">
      <dgm:prSet phldrT="[Текст]" custT="1"/>
      <dgm:spPr/>
      <dgm:t>
        <a:bodyPr/>
        <a:lstStyle/>
        <a:p>
          <a:r>
            <a:rPr lang="ru-RU" sz="1600" dirty="0"/>
            <a:t>13 716,8</a:t>
          </a:r>
        </a:p>
      </dgm:t>
    </dgm:pt>
    <dgm:pt modelId="{6BCF55B9-2DED-4EC9-BB84-A6CC39358C0C}" type="parTrans" cxnId="{B376C3B6-34D8-4E98-B970-F88B3C8407A6}">
      <dgm:prSet/>
      <dgm:spPr/>
      <dgm:t>
        <a:bodyPr/>
        <a:lstStyle/>
        <a:p>
          <a:endParaRPr lang="ru-RU" sz="1600"/>
        </a:p>
      </dgm:t>
    </dgm:pt>
    <dgm:pt modelId="{345924CB-8213-41C3-AAE8-7491D920DEB3}" type="sibTrans" cxnId="{B376C3B6-34D8-4E98-B970-F88B3C8407A6}">
      <dgm:prSet/>
      <dgm:spPr/>
      <dgm:t>
        <a:bodyPr/>
        <a:lstStyle/>
        <a:p>
          <a:endParaRPr lang="ru-RU" sz="1600"/>
        </a:p>
      </dgm:t>
    </dgm:pt>
    <dgm:pt modelId="{BC26E51F-5D3F-4EF3-B369-0D830CE68112}">
      <dgm:prSet phldrT="[Текст]" custT="1"/>
      <dgm:spPr/>
      <dgm:t>
        <a:bodyPr/>
        <a:lstStyle/>
        <a:p>
          <a:r>
            <a:rPr lang="ru-RU" sz="1600" dirty="0"/>
            <a:t>13 716,8</a:t>
          </a:r>
        </a:p>
      </dgm:t>
    </dgm:pt>
    <dgm:pt modelId="{C6EBE829-44DE-4849-A5EC-6ED6B9584906}" type="parTrans" cxnId="{A5C92CD2-F1A2-4C00-B8C5-0A053FC7BA7E}">
      <dgm:prSet/>
      <dgm:spPr/>
      <dgm:t>
        <a:bodyPr/>
        <a:lstStyle/>
        <a:p>
          <a:endParaRPr lang="ru-RU" sz="1600"/>
        </a:p>
      </dgm:t>
    </dgm:pt>
    <dgm:pt modelId="{0E5A99C9-2E53-49F2-A9FA-3E5FA144D2B8}" type="sibTrans" cxnId="{A5C92CD2-F1A2-4C00-B8C5-0A053FC7BA7E}">
      <dgm:prSet/>
      <dgm:spPr/>
      <dgm:t>
        <a:bodyPr/>
        <a:lstStyle/>
        <a:p>
          <a:endParaRPr lang="ru-RU" sz="1600"/>
        </a:p>
      </dgm:t>
    </dgm:pt>
    <dgm:pt modelId="{F817A2CE-5BBC-4B55-BF1F-EE1EC82BB64F}">
      <dgm:prSet phldrT="[Текст]" custT="1"/>
      <dgm:spPr/>
      <dgm:t>
        <a:bodyPr/>
        <a:lstStyle/>
        <a:p>
          <a:r>
            <a:rPr lang="ru-RU" sz="1600" dirty="0"/>
            <a:t>13 716,8</a:t>
          </a:r>
        </a:p>
      </dgm:t>
    </dgm:pt>
    <dgm:pt modelId="{2C781A85-C655-4CC4-9FF2-C6B2F37B0D44}" type="parTrans" cxnId="{8707EB48-A799-4D56-A470-958BAB236A7F}">
      <dgm:prSet/>
      <dgm:spPr/>
      <dgm:t>
        <a:bodyPr/>
        <a:lstStyle/>
        <a:p>
          <a:endParaRPr lang="ru-RU" sz="1600"/>
        </a:p>
      </dgm:t>
    </dgm:pt>
    <dgm:pt modelId="{6445153C-6EE1-48BB-8BA3-689421B48DF9}" type="sibTrans" cxnId="{8707EB48-A799-4D56-A470-958BAB236A7F}">
      <dgm:prSet/>
      <dgm:spPr/>
      <dgm:t>
        <a:bodyPr/>
        <a:lstStyle/>
        <a:p>
          <a:endParaRPr lang="ru-RU" sz="1600"/>
        </a:p>
      </dgm:t>
    </dgm:pt>
    <dgm:pt modelId="{47E7CAEC-A38F-424B-BEF1-25B60E5538D0}">
      <dgm:prSet phldrT="[Текст]" custT="1"/>
      <dgm:spPr/>
      <dgm:t>
        <a:bodyPr/>
        <a:lstStyle/>
        <a:p>
          <a:r>
            <a:rPr lang="ru-RU" sz="1600" dirty="0"/>
            <a:t>9 135,0</a:t>
          </a:r>
        </a:p>
      </dgm:t>
    </dgm:pt>
    <dgm:pt modelId="{9057727F-2AA4-43C7-85CC-B721B848F575}" type="parTrans" cxnId="{2A2960EB-4A8C-415A-B490-58DD5D9471E8}">
      <dgm:prSet/>
      <dgm:spPr/>
      <dgm:t>
        <a:bodyPr/>
        <a:lstStyle/>
        <a:p>
          <a:endParaRPr lang="ru-RU" sz="1600"/>
        </a:p>
      </dgm:t>
    </dgm:pt>
    <dgm:pt modelId="{0BF6F073-7002-45CA-9450-DB011B7967DC}" type="sibTrans" cxnId="{2A2960EB-4A8C-415A-B490-58DD5D9471E8}">
      <dgm:prSet/>
      <dgm:spPr/>
      <dgm:t>
        <a:bodyPr/>
        <a:lstStyle/>
        <a:p>
          <a:endParaRPr lang="ru-RU" sz="1600"/>
        </a:p>
      </dgm:t>
    </dgm:pt>
    <dgm:pt modelId="{99EAE796-990C-4FFA-99F7-61BAE63ADF7A}">
      <dgm:prSet phldrT="[Текст]" custT="1"/>
      <dgm:spPr/>
      <dgm:t>
        <a:bodyPr/>
        <a:lstStyle/>
        <a:p>
          <a:r>
            <a:rPr lang="ru-RU" sz="1600" dirty="0"/>
            <a:t>9 135,0</a:t>
          </a:r>
        </a:p>
      </dgm:t>
    </dgm:pt>
    <dgm:pt modelId="{80BBC4D0-3963-4F70-A322-5873EF935823}" type="parTrans" cxnId="{7A6508D1-E806-43F6-A32B-CE3229C599AA}">
      <dgm:prSet/>
      <dgm:spPr/>
      <dgm:t>
        <a:bodyPr/>
        <a:lstStyle/>
        <a:p>
          <a:endParaRPr lang="ru-RU" sz="1600"/>
        </a:p>
      </dgm:t>
    </dgm:pt>
    <dgm:pt modelId="{91FDDC38-7972-491F-B208-4016B75657E6}" type="sibTrans" cxnId="{7A6508D1-E806-43F6-A32B-CE3229C599AA}">
      <dgm:prSet/>
      <dgm:spPr/>
      <dgm:t>
        <a:bodyPr/>
        <a:lstStyle/>
        <a:p>
          <a:endParaRPr lang="ru-RU" sz="1600"/>
        </a:p>
      </dgm:t>
    </dgm:pt>
    <dgm:pt modelId="{C4825F52-6045-44B4-8A4E-D9D772404D35}">
      <dgm:prSet phldrT="[Текст]" custT="1"/>
      <dgm:spPr/>
      <dgm:t>
        <a:bodyPr/>
        <a:lstStyle/>
        <a:p>
          <a:r>
            <a:rPr lang="ru-RU" sz="1600" dirty="0"/>
            <a:t>9 135,0</a:t>
          </a:r>
        </a:p>
      </dgm:t>
    </dgm:pt>
    <dgm:pt modelId="{24EC0908-9B04-48F7-B691-C40647FAC5A8}" type="parTrans" cxnId="{FC71822E-7058-43CA-96F4-9EF7E307550D}">
      <dgm:prSet/>
      <dgm:spPr/>
      <dgm:t>
        <a:bodyPr/>
        <a:lstStyle/>
        <a:p>
          <a:endParaRPr lang="ru-RU" sz="1600"/>
        </a:p>
      </dgm:t>
    </dgm:pt>
    <dgm:pt modelId="{8651026D-E102-42A0-A429-E5E4FD7DBBB5}" type="sibTrans" cxnId="{FC71822E-7058-43CA-96F4-9EF7E307550D}">
      <dgm:prSet/>
      <dgm:spPr/>
      <dgm:t>
        <a:bodyPr/>
        <a:lstStyle/>
        <a:p>
          <a:endParaRPr lang="ru-RU" sz="1600"/>
        </a:p>
      </dgm:t>
    </dgm:pt>
    <dgm:pt modelId="{D1E485A0-A92D-4A63-9717-574130ECC8E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Антитеррористическая защищенность</a:t>
          </a:r>
        </a:p>
      </dgm:t>
    </dgm:pt>
    <dgm:pt modelId="{E099DB9E-B220-4015-9F67-7019B905594F}" type="parTrans" cxnId="{920DCEB9-53BF-47C4-9A3F-226615360AB4}">
      <dgm:prSet/>
      <dgm:spPr/>
      <dgm:t>
        <a:bodyPr/>
        <a:lstStyle/>
        <a:p>
          <a:endParaRPr lang="ru-RU" sz="1600"/>
        </a:p>
      </dgm:t>
    </dgm:pt>
    <dgm:pt modelId="{A0BCB0C7-3BD6-453B-B012-DCACBC482715}" type="sibTrans" cxnId="{920DCEB9-53BF-47C4-9A3F-226615360AB4}">
      <dgm:prSet/>
      <dgm:spPr/>
      <dgm:t>
        <a:bodyPr/>
        <a:lstStyle/>
        <a:p>
          <a:endParaRPr lang="ru-RU" sz="1600"/>
        </a:p>
      </dgm:t>
    </dgm:pt>
    <dgm:pt modelId="{5AD86133-90F2-4DEA-8997-A60941ED0052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84 514,6</a:t>
          </a:r>
        </a:p>
      </dgm:t>
    </dgm:pt>
    <dgm:pt modelId="{60702B2E-C126-4DEC-9472-A85231641D83}" type="parTrans" cxnId="{1EEFB590-E350-478E-9171-CCD49DB64BD9}">
      <dgm:prSet/>
      <dgm:spPr/>
      <dgm:t>
        <a:bodyPr/>
        <a:lstStyle/>
        <a:p>
          <a:endParaRPr lang="ru-RU" sz="1600"/>
        </a:p>
      </dgm:t>
    </dgm:pt>
    <dgm:pt modelId="{73A109E6-41DF-457F-9795-FC810CAF7310}" type="sibTrans" cxnId="{1EEFB590-E350-478E-9171-CCD49DB64BD9}">
      <dgm:prSet/>
      <dgm:spPr/>
      <dgm:t>
        <a:bodyPr/>
        <a:lstStyle/>
        <a:p>
          <a:endParaRPr lang="ru-RU" sz="1600"/>
        </a:p>
      </dgm:t>
    </dgm:pt>
    <dgm:pt modelId="{0E853921-D332-42AA-A5F6-582EA5DBB43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</dgm:t>
    </dgm:pt>
    <dgm:pt modelId="{E580ED9A-A879-4F46-8DF2-C7FD455C4830}" type="parTrans" cxnId="{2E877327-756D-4B09-B3F7-B4B19CF7F32E}">
      <dgm:prSet/>
      <dgm:spPr/>
      <dgm:t>
        <a:bodyPr/>
        <a:lstStyle/>
        <a:p>
          <a:endParaRPr lang="ru-RU" sz="1600"/>
        </a:p>
      </dgm:t>
    </dgm:pt>
    <dgm:pt modelId="{DD57E8CD-5679-4511-A7E7-7DC035216B7A}" type="sibTrans" cxnId="{2E877327-756D-4B09-B3F7-B4B19CF7F32E}">
      <dgm:prSet/>
      <dgm:spPr/>
      <dgm:t>
        <a:bodyPr/>
        <a:lstStyle/>
        <a:p>
          <a:endParaRPr lang="ru-RU" sz="1600"/>
        </a:p>
      </dgm:t>
    </dgm:pt>
    <dgm:pt modelId="{F7744857-A0F7-4700-B0F7-7B5AF4095D23}">
      <dgm:prSet custT="1"/>
      <dgm:spPr/>
      <dgm:t>
        <a:bodyPr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gm:t>
    </dgm:pt>
    <dgm:pt modelId="{27B4DEA2-F105-40A3-8B4A-7BFCED395661}" type="parTrans" cxnId="{D636A4BE-521D-4EE7-A292-19FDCC6E8E55}">
      <dgm:prSet/>
      <dgm:spPr/>
      <dgm:t>
        <a:bodyPr/>
        <a:lstStyle/>
        <a:p>
          <a:endParaRPr lang="ru-RU" sz="1600"/>
        </a:p>
      </dgm:t>
    </dgm:pt>
    <dgm:pt modelId="{12297057-9207-4464-93CC-29513CE3FF6E}" type="sibTrans" cxnId="{D636A4BE-521D-4EE7-A292-19FDCC6E8E55}">
      <dgm:prSet/>
      <dgm:spPr/>
      <dgm:t>
        <a:bodyPr/>
        <a:lstStyle/>
        <a:p>
          <a:endParaRPr lang="ru-RU" sz="1600"/>
        </a:p>
      </dgm:t>
    </dgm:pt>
    <dgm:pt modelId="{E08157EF-0CBD-456B-877D-2EE2B5ECD168}">
      <dgm:prSet custT="1"/>
      <dgm:spPr/>
      <dgm:t>
        <a:bodyPr/>
        <a:lstStyle/>
        <a:p>
          <a:r>
            <a:rPr lang="ru-RU" sz="1600" b="1" dirty="0"/>
            <a:t>120 975,9</a:t>
          </a:r>
        </a:p>
      </dgm:t>
    </dgm:pt>
    <dgm:pt modelId="{EA59A9E3-B51B-4618-A024-01D313D0F704}" type="parTrans" cxnId="{1C7CCE4B-C912-444F-B389-3C795497BC04}">
      <dgm:prSet/>
      <dgm:spPr/>
      <dgm:t>
        <a:bodyPr/>
        <a:lstStyle/>
        <a:p>
          <a:endParaRPr lang="ru-RU"/>
        </a:p>
      </dgm:t>
    </dgm:pt>
    <dgm:pt modelId="{D9C5C9ED-2A4C-45A1-87B0-B6A62832DF30}" type="sibTrans" cxnId="{1C7CCE4B-C912-444F-B389-3C795497BC04}">
      <dgm:prSet/>
      <dgm:spPr/>
      <dgm:t>
        <a:bodyPr/>
        <a:lstStyle/>
        <a:p>
          <a:endParaRPr lang="ru-RU"/>
        </a:p>
      </dgm:t>
    </dgm:pt>
    <dgm:pt modelId="{BE2D906D-8812-4D67-BF72-09AE43BADDDA}">
      <dgm:prSet custT="1"/>
      <dgm:spPr/>
      <dgm:t>
        <a:bodyPr/>
        <a:lstStyle/>
        <a:p>
          <a:r>
            <a:rPr lang="ru-RU" sz="1600" b="1" dirty="0"/>
            <a:t>124 670,3</a:t>
          </a:r>
        </a:p>
      </dgm:t>
    </dgm:pt>
    <dgm:pt modelId="{AFB1B67D-1749-4469-B95D-FB8865BA31B0}" type="parTrans" cxnId="{2EB56032-79EA-4B75-9844-0944CB10E9D1}">
      <dgm:prSet/>
      <dgm:spPr/>
      <dgm:t>
        <a:bodyPr/>
        <a:lstStyle/>
        <a:p>
          <a:endParaRPr lang="ru-RU"/>
        </a:p>
      </dgm:t>
    </dgm:pt>
    <dgm:pt modelId="{6A90901B-154C-44AE-BFC6-74FC966C0058}" type="sibTrans" cxnId="{2EB56032-79EA-4B75-9844-0944CB10E9D1}">
      <dgm:prSet/>
      <dgm:spPr/>
      <dgm:t>
        <a:bodyPr/>
        <a:lstStyle/>
        <a:p>
          <a:endParaRPr lang="ru-RU"/>
        </a:p>
      </dgm:t>
    </dgm:pt>
    <dgm:pt modelId="{F8EE0853-834C-4E95-8BE7-85C9440D92C7}">
      <dgm:prSet custT="1"/>
      <dgm:spPr/>
      <dgm:t>
        <a:bodyPr/>
        <a:lstStyle/>
        <a:p>
          <a:r>
            <a:rPr lang="ru-RU" sz="1600" b="1" dirty="0"/>
            <a:t>120 975,9</a:t>
          </a:r>
        </a:p>
      </dgm:t>
    </dgm:pt>
    <dgm:pt modelId="{DB8AF2F8-F43C-48A4-BDF0-0CDD4BBC8712}" type="parTrans" cxnId="{180CB96F-F4E9-4C00-82E3-F40C04178FD4}">
      <dgm:prSet/>
      <dgm:spPr/>
      <dgm:t>
        <a:bodyPr/>
        <a:lstStyle/>
        <a:p>
          <a:endParaRPr lang="ru-RU"/>
        </a:p>
      </dgm:t>
    </dgm:pt>
    <dgm:pt modelId="{48BCBF4C-E13C-4D6D-8235-1E629EB97E76}" type="sibTrans" cxnId="{180CB96F-F4E9-4C00-82E3-F40C04178FD4}">
      <dgm:prSet/>
      <dgm:spPr/>
      <dgm:t>
        <a:bodyPr/>
        <a:lstStyle/>
        <a:p>
          <a:endParaRPr lang="ru-RU"/>
        </a:p>
      </dgm:t>
    </dgm:pt>
    <dgm:pt modelId="{588C7F2C-A956-4828-9707-A31F063EC084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A6A13-4213-45BE-9F84-F746E25A56B4}" type="parTrans" cxnId="{110E3EF6-A084-42B2-AAD4-64DD02799C52}">
      <dgm:prSet/>
      <dgm:spPr/>
      <dgm:t>
        <a:bodyPr/>
        <a:lstStyle/>
        <a:p>
          <a:endParaRPr lang="ru-RU"/>
        </a:p>
      </dgm:t>
    </dgm:pt>
    <dgm:pt modelId="{836A7D80-73F0-40A6-9764-1607F3F69C55}" type="sibTrans" cxnId="{110E3EF6-A084-42B2-AAD4-64DD02799C52}">
      <dgm:prSet/>
      <dgm:spPr/>
      <dgm:t>
        <a:bodyPr/>
        <a:lstStyle/>
        <a:p>
          <a:endParaRPr lang="ru-RU"/>
        </a:p>
      </dgm:t>
    </dgm:pt>
    <dgm:pt modelId="{2C6B9032-8F73-4928-B06D-C6CF04647662}" type="pres">
      <dgm:prSet presAssocID="{1D530585-A65D-4057-9DCC-839EFFFC0AC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EB20DDC-A833-49CB-B4BA-DA7816D1497B}" type="pres">
      <dgm:prSet presAssocID="{961B56BC-49D0-4F52-87DA-F4CC0E43956A}" presName="horFlow" presStyleCnt="0"/>
      <dgm:spPr/>
    </dgm:pt>
    <dgm:pt modelId="{1F2AFB53-A65C-43B5-9FBD-0B80A24C750D}" type="pres">
      <dgm:prSet presAssocID="{961B56BC-49D0-4F52-87DA-F4CC0E43956A}" presName="bigChev" presStyleLbl="node1" presStyleIdx="0" presStyleCnt="6" custScaleX="213082" custScaleY="87249" custLinFactX="-36412" custLinFactNeighborX="-100000" custLinFactNeighborY="2595"/>
      <dgm:spPr/>
    </dgm:pt>
    <dgm:pt modelId="{2C921A56-F51C-463A-816B-5754E0D40DAB}" type="pres">
      <dgm:prSet presAssocID="{7FA33AEC-2E3C-4C49-BE18-973BD6846AF9}" presName="parTrans" presStyleCnt="0"/>
      <dgm:spPr/>
    </dgm:pt>
    <dgm:pt modelId="{1905D17A-EB53-4DDA-84E9-4897A346DCC6}" type="pres">
      <dgm:prSet presAssocID="{A3D0C42F-D676-4610-8304-ED29C3E1582D}" presName="node" presStyleLbl="alignAccFollowNode1" presStyleIdx="0" presStyleCnt="18" custScaleX="104011" custLinFactX="-18949" custLinFactNeighborX="-100000" custLinFactNeighborY="9019">
        <dgm:presLayoutVars>
          <dgm:bulletEnabled val="1"/>
        </dgm:presLayoutVars>
      </dgm:prSet>
      <dgm:spPr/>
    </dgm:pt>
    <dgm:pt modelId="{60AF51AB-612A-4C8C-B22E-36052882DE37}" type="pres">
      <dgm:prSet presAssocID="{A3887381-3139-4B2F-AB72-707FE7A769BC}" presName="sibTrans" presStyleCnt="0"/>
      <dgm:spPr/>
    </dgm:pt>
    <dgm:pt modelId="{879A147A-5ECE-4745-95C9-CCBCE9C748BC}" type="pres">
      <dgm:prSet presAssocID="{224F4BE9-C7A2-4BAE-8276-372BF0B4A054}" presName="node" presStyleLbl="alignAccFollowNode1" presStyleIdx="1" presStyleCnt="18" custScaleX="104862" custLinFactX="1924" custLinFactNeighborX="100000" custLinFactNeighborY="2307">
        <dgm:presLayoutVars>
          <dgm:bulletEnabled val="1"/>
        </dgm:presLayoutVars>
      </dgm:prSet>
      <dgm:spPr/>
    </dgm:pt>
    <dgm:pt modelId="{3B7D6C8C-B72E-4661-A648-E90E604CE2D3}" type="pres">
      <dgm:prSet presAssocID="{71B8CF4B-E8FA-4CC5-B82E-48BBEAADE6DA}" presName="sibTrans" presStyleCnt="0"/>
      <dgm:spPr/>
    </dgm:pt>
    <dgm:pt modelId="{53E66423-2F25-4507-9C74-5E87F1D1A5EE}" type="pres">
      <dgm:prSet presAssocID="{BD703154-58EB-4E01-9031-8E6F5C8EEE8C}" presName="node" presStyleLbl="alignAccFollowNode1" presStyleIdx="2" presStyleCnt="18" custScaleX="102541" custLinFactX="43429" custLinFactNeighborX="100000" custLinFactNeighborY="5217">
        <dgm:presLayoutVars>
          <dgm:bulletEnabled val="1"/>
        </dgm:presLayoutVars>
      </dgm:prSet>
      <dgm:spPr/>
    </dgm:pt>
    <dgm:pt modelId="{6E582A2F-1543-43B1-9C45-7C3F807C4F12}" type="pres">
      <dgm:prSet presAssocID="{961B56BC-49D0-4F52-87DA-F4CC0E43956A}" presName="vSp" presStyleCnt="0"/>
      <dgm:spPr/>
    </dgm:pt>
    <dgm:pt modelId="{BBC4B3A3-7272-43BA-9474-97F1597370B1}" type="pres">
      <dgm:prSet presAssocID="{518E26A4-E851-4658-A84E-EA3717D08580}" presName="horFlow" presStyleCnt="0"/>
      <dgm:spPr/>
    </dgm:pt>
    <dgm:pt modelId="{EA953FB9-9A0C-4864-89AD-F956C3FCA333}" type="pres">
      <dgm:prSet presAssocID="{518E26A4-E851-4658-A84E-EA3717D08580}" presName="bigChev" presStyleLbl="node1" presStyleIdx="1" presStyleCnt="6" custScaleX="208770" custScaleY="86750" custLinFactX="-34184" custLinFactNeighborX="-100000" custLinFactNeighborY="8159"/>
      <dgm:spPr/>
    </dgm:pt>
    <dgm:pt modelId="{2F28C477-1C16-433E-BD9B-DE59969859C1}" type="pres">
      <dgm:prSet presAssocID="{EA275A4F-654B-4CB6-A75C-9B40BE1D48A9}" presName="parTrans" presStyleCnt="0"/>
      <dgm:spPr/>
    </dgm:pt>
    <dgm:pt modelId="{92FEB86A-44DF-4FEB-B929-3DA9526C5216}" type="pres">
      <dgm:prSet presAssocID="{742B9166-E103-4B8D-8AA9-0001016BED4D}" presName="node" presStyleLbl="alignAccFollowNode1" presStyleIdx="3" presStyleCnt="18" custScaleX="109414" custLinFactX="-14053" custLinFactNeighborX="-100000" custLinFactNeighborY="11640">
        <dgm:presLayoutVars>
          <dgm:bulletEnabled val="1"/>
        </dgm:presLayoutVars>
      </dgm:prSet>
      <dgm:spPr/>
    </dgm:pt>
    <dgm:pt modelId="{D36737E9-9147-4C49-9FFE-730329601753}" type="pres">
      <dgm:prSet presAssocID="{16BC9F06-F814-422E-A3A2-92639FAEF419}" presName="sibTrans" presStyleCnt="0"/>
      <dgm:spPr/>
    </dgm:pt>
    <dgm:pt modelId="{E6712BD2-17F5-433F-8DE0-21A8DB0B0EB3}" type="pres">
      <dgm:prSet presAssocID="{8A97B391-4D76-411D-B630-52A76D50706D}" presName="node" presStyleLbl="alignAccFollowNode1" presStyleIdx="4" presStyleCnt="18" custScaleX="96214" custLinFactX="5476" custLinFactNeighborX="100000" custLinFactNeighborY="-1155">
        <dgm:presLayoutVars>
          <dgm:bulletEnabled val="1"/>
        </dgm:presLayoutVars>
      </dgm:prSet>
      <dgm:spPr/>
    </dgm:pt>
    <dgm:pt modelId="{DF1BE4E7-9914-440B-897C-9240CC9A50A6}" type="pres">
      <dgm:prSet presAssocID="{A61A0795-3E57-4EAA-96EA-04A3614A4C18}" presName="sibTrans" presStyleCnt="0"/>
      <dgm:spPr/>
    </dgm:pt>
    <dgm:pt modelId="{008A68ED-FF7E-46ED-ADB1-1448F72CEDD1}" type="pres">
      <dgm:prSet presAssocID="{D5284ABA-6645-4E63-A715-F480318A94B0}" presName="node" presStyleLbl="alignAccFollowNode1" presStyleIdx="5" presStyleCnt="18" custScaleX="110894" custLinFactX="51141" custLinFactNeighborX="100000" custLinFactNeighborY="1940">
        <dgm:presLayoutVars>
          <dgm:bulletEnabled val="1"/>
        </dgm:presLayoutVars>
      </dgm:prSet>
      <dgm:spPr/>
    </dgm:pt>
    <dgm:pt modelId="{DD927B71-F06A-40F1-8249-FEF42D558BF2}" type="pres">
      <dgm:prSet presAssocID="{518E26A4-E851-4658-A84E-EA3717D08580}" presName="vSp" presStyleCnt="0"/>
      <dgm:spPr/>
    </dgm:pt>
    <dgm:pt modelId="{915CA35D-8976-4DD5-9DA0-D6715854FAE3}" type="pres">
      <dgm:prSet presAssocID="{44825444-0FB0-4418-AB1C-3BE676A9D769}" presName="horFlow" presStyleCnt="0"/>
      <dgm:spPr/>
    </dgm:pt>
    <dgm:pt modelId="{8885E09B-EC5B-4C59-BA4A-E53F8D1692A7}" type="pres">
      <dgm:prSet presAssocID="{44825444-0FB0-4418-AB1C-3BE676A9D769}" presName="bigChev" presStyleLbl="node1" presStyleIdx="2" presStyleCnt="6" custScaleX="210315" custScaleY="84387" custLinFactX="-32816" custLinFactNeighborX="-100000" custLinFactNeighborY="9191"/>
      <dgm:spPr/>
    </dgm:pt>
    <dgm:pt modelId="{FC680FBC-CBE1-4121-98AF-95F4D583BDD5}" type="pres">
      <dgm:prSet presAssocID="{6BCF55B9-2DED-4EC9-BB84-A6CC39358C0C}" presName="parTrans" presStyleCnt="0"/>
      <dgm:spPr/>
    </dgm:pt>
    <dgm:pt modelId="{0A39832D-8064-4754-B568-BDECFF73C811}" type="pres">
      <dgm:prSet presAssocID="{E0DD5936-6558-447D-BDA0-BAE68A4A85C7}" presName="node" presStyleLbl="alignAccFollowNode1" presStyleIdx="6" presStyleCnt="18" custLinFactX="-14187" custLinFactNeighborX="-100000" custLinFactNeighborY="7787">
        <dgm:presLayoutVars>
          <dgm:bulletEnabled val="1"/>
        </dgm:presLayoutVars>
      </dgm:prSet>
      <dgm:spPr/>
    </dgm:pt>
    <dgm:pt modelId="{FF5F2DD9-2C9E-4787-B1E1-7E2500C36A0A}" type="pres">
      <dgm:prSet presAssocID="{345924CB-8213-41C3-AAE8-7491D920DEB3}" presName="sibTrans" presStyleCnt="0"/>
      <dgm:spPr/>
    </dgm:pt>
    <dgm:pt modelId="{E273E53C-1D48-4852-939D-F737D33627B6}" type="pres">
      <dgm:prSet presAssocID="{BC26E51F-5D3F-4EF3-B369-0D830CE68112}" presName="node" presStyleLbl="alignAccFollowNode1" presStyleIdx="7" presStyleCnt="18" custScaleX="103215" custScaleY="88331" custLinFactX="4413" custLinFactNeighborX="100000" custLinFactNeighborY="2280">
        <dgm:presLayoutVars>
          <dgm:bulletEnabled val="1"/>
        </dgm:presLayoutVars>
      </dgm:prSet>
      <dgm:spPr/>
    </dgm:pt>
    <dgm:pt modelId="{57CF1214-0239-4437-BE7D-FDA5139DD310}" type="pres">
      <dgm:prSet presAssocID="{0E5A99C9-2E53-49F2-A9FA-3E5FA144D2B8}" presName="sibTrans" presStyleCnt="0"/>
      <dgm:spPr/>
    </dgm:pt>
    <dgm:pt modelId="{90164D3D-A9BF-4F62-865A-4EEA30B38DBD}" type="pres">
      <dgm:prSet presAssocID="{F817A2CE-5BBC-4B55-BF1F-EE1EC82BB64F}" presName="node" presStyleLbl="alignAccFollowNode1" presStyleIdx="8" presStyleCnt="18" custScaleX="107834" custLinFactX="52302" custLinFactNeighborX="100000" custLinFactNeighborY="4340">
        <dgm:presLayoutVars>
          <dgm:bulletEnabled val="1"/>
        </dgm:presLayoutVars>
      </dgm:prSet>
      <dgm:spPr/>
    </dgm:pt>
    <dgm:pt modelId="{77771EE7-B68D-44D4-A691-4BEF9FD545AC}" type="pres">
      <dgm:prSet presAssocID="{44825444-0FB0-4418-AB1C-3BE676A9D769}" presName="vSp" presStyleCnt="0"/>
      <dgm:spPr/>
    </dgm:pt>
    <dgm:pt modelId="{DFB08B69-BF96-4592-9EAE-18F5536EF41D}" type="pres">
      <dgm:prSet presAssocID="{31D298F6-9AF4-4005-84D1-F51F6F526AD5}" presName="horFlow" presStyleCnt="0"/>
      <dgm:spPr/>
    </dgm:pt>
    <dgm:pt modelId="{DA741E7A-C9E7-4D4F-849E-85D3885BD837}" type="pres">
      <dgm:prSet presAssocID="{31D298F6-9AF4-4005-84D1-F51F6F526AD5}" presName="bigChev" presStyleLbl="node1" presStyleIdx="3" presStyleCnt="6" custScaleX="205474" custScaleY="84503" custLinFactX="-31474" custLinFactNeighborX="-100000" custLinFactNeighborY="8150"/>
      <dgm:spPr/>
    </dgm:pt>
    <dgm:pt modelId="{3D6A1DD4-6E2B-4607-9EC4-76BD5685278C}" type="pres">
      <dgm:prSet presAssocID="{80BBC4D0-3963-4F70-A322-5873EF935823}" presName="parTrans" presStyleCnt="0"/>
      <dgm:spPr/>
    </dgm:pt>
    <dgm:pt modelId="{4D39E602-971F-43AD-BC3A-7F420F5ACE59}" type="pres">
      <dgm:prSet presAssocID="{99EAE796-990C-4FFA-99F7-61BAE63ADF7A}" presName="node" presStyleLbl="alignAccFollowNode1" presStyleIdx="9" presStyleCnt="18" custScaleX="111680" custLinFactX="-9783" custLinFactNeighborX="-100000" custLinFactNeighborY="8618">
        <dgm:presLayoutVars>
          <dgm:bulletEnabled val="1"/>
        </dgm:presLayoutVars>
      </dgm:prSet>
      <dgm:spPr/>
    </dgm:pt>
    <dgm:pt modelId="{17F87698-BD63-4969-86DE-5514DECC00C9}" type="pres">
      <dgm:prSet presAssocID="{91FDDC38-7972-491F-B208-4016B75657E6}" presName="sibTrans" presStyleCnt="0"/>
      <dgm:spPr/>
    </dgm:pt>
    <dgm:pt modelId="{C648EDC4-2134-49FF-9AF3-D05A14EDD3ED}" type="pres">
      <dgm:prSet presAssocID="{47E7CAEC-A38F-424B-BEF1-25B60E5538D0}" presName="node" presStyleLbl="alignAccFollowNode1" presStyleIdx="10" presStyleCnt="18" custLinFactX="2874" custLinFactNeighborX="100000" custLinFactNeighborY="7452">
        <dgm:presLayoutVars>
          <dgm:bulletEnabled val="1"/>
        </dgm:presLayoutVars>
      </dgm:prSet>
      <dgm:spPr/>
    </dgm:pt>
    <dgm:pt modelId="{A0CDF896-80C2-4E82-AEF8-5AF1D1BE5387}" type="pres">
      <dgm:prSet presAssocID="{0BF6F073-7002-45CA-9450-DB011B7967DC}" presName="sibTrans" presStyleCnt="0"/>
      <dgm:spPr/>
    </dgm:pt>
    <dgm:pt modelId="{EB1632A7-2206-4AE7-9914-1C1F500B8238}" type="pres">
      <dgm:prSet presAssocID="{C4825F52-6045-44B4-8A4E-D9D772404D35}" presName="node" presStyleLbl="alignAccFollowNode1" presStyleIdx="11" presStyleCnt="18" custScaleX="108791" custScaleY="102844" custLinFactX="52332" custLinFactNeighborX="100000" custLinFactNeighborY="9691">
        <dgm:presLayoutVars>
          <dgm:bulletEnabled val="1"/>
        </dgm:presLayoutVars>
      </dgm:prSet>
      <dgm:spPr/>
    </dgm:pt>
    <dgm:pt modelId="{0AC9F48F-49B5-464D-8B1E-ABAE55F63A76}" type="pres">
      <dgm:prSet presAssocID="{31D298F6-9AF4-4005-84D1-F51F6F526AD5}" presName="vSp" presStyleCnt="0"/>
      <dgm:spPr/>
    </dgm:pt>
    <dgm:pt modelId="{B6BC552B-6158-4B8B-84E2-FBC21E63C068}" type="pres">
      <dgm:prSet presAssocID="{D1E485A0-A92D-4A63-9717-574130ECC8E5}" presName="horFlow" presStyleCnt="0"/>
      <dgm:spPr/>
    </dgm:pt>
    <dgm:pt modelId="{D5D5443D-87DA-4246-8F19-D9724F49767C}" type="pres">
      <dgm:prSet presAssocID="{D1E485A0-A92D-4A63-9717-574130ECC8E5}" presName="bigChev" presStyleLbl="node1" presStyleIdx="4" presStyleCnt="6" custScaleX="217149" custScaleY="92322" custLinFactX="-32003" custLinFactNeighborX="-100000" custLinFactNeighborY="-894"/>
      <dgm:spPr/>
    </dgm:pt>
    <dgm:pt modelId="{68BE8232-3640-4EA0-8820-32482E2D9A97}" type="pres">
      <dgm:prSet presAssocID="{60702B2E-C126-4DEC-9472-A85231641D83}" presName="parTrans" presStyleCnt="0"/>
      <dgm:spPr/>
    </dgm:pt>
    <dgm:pt modelId="{5C5D67DA-88D5-4CCF-8FB7-99C4AC146014}" type="pres">
      <dgm:prSet presAssocID="{5AD86133-90F2-4DEA-8997-A60941ED0052}" presName="node" presStyleLbl="alignAccFollowNode1" presStyleIdx="12" presStyleCnt="18" custScaleX="94219" custScaleY="108154" custLinFactX="-18115" custLinFactNeighborX="-100000" custLinFactNeighborY="9562">
        <dgm:presLayoutVars>
          <dgm:bulletEnabled val="1"/>
        </dgm:presLayoutVars>
      </dgm:prSet>
      <dgm:spPr/>
    </dgm:pt>
    <dgm:pt modelId="{FC835954-97CB-4B55-8458-655B26DBBF29}" type="pres">
      <dgm:prSet presAssocID="{73A109E6-41DF-457F-9795-FC810CAF7310}" presName="sibTrans" presStyleCnt="0"/>
      <dgm:spPr/>
    </dgm:pt>
    <dgm:pt modelId="{0217CCC7-BA1F-4244-BBDD-121AD1B85C8F}" type="pres">
      <dgm:prSet presAssocID="{0E853921-D332-42AA-A5F6-582EA5DBB43E}" presName="node" presStyleLbl="alignAccFollowNode1" presStyleIdx="13" presStyleCnt="18" custScaleX="97132" custScaleY="99577" custLinFactX="5219" custLinFactNeighborX="100000" custLinFactNeighborY="3490">
        <dgm:presLayoutVars>
          <dgm:bulletEnabled val="1"/>
        </dgm:presLayoutVars>
      </dgm:prSet>
      <dgm:spPr/>
    </dgm:pt>
    <dgm:pt modelId="{EC241AD4-3A98-4934-8FE3-52AD80410209}" type="pres">
      <dgm:prSet presAssocID="{DD57E8CD-5679-4511-A7E7-7DC035216B7A}" presName="sibTrans" presStyleCnt="0"/>
      <dgm:spPr/>
    </dgm:pt>
    <dgm:pt modelId="{FF257C2E-2532-4907-8501-F1D16673E09B}" type="pres">
      <dgm:prSet presAssocID="{F7744857-A0F7-4700-B0F7-7B5AF4095D23}" presName="node" presStyleLbl="alignAccFollowNode1" presStyleIdx="14" presStyleCnt="18" custAng="0" custScaleX="115553" custScaleY="111518" custLinFactX="50269" custLinFactNeighborX="100000" custLinFactNeighborY="9533">
        <dgm:presLayoutVars>
          <dgm:bulletEnabled val="1"/>
        </dgm:presLayoutVars>
      </dgm:prSet>
      <dgm:spPr/>
    </dgm:pt>
    <dgm:pt modelId="{1596803B-688E-4F46-B009-02EB6D9300A2}" type="pres">
      <dgm:prSet presAssocID="{D1E485A0-A92D-4A63-9717-574130ECC8E5}" presName="vSp" presStyleCnt="0"/>
      <dgm:spPr/>
    </dgm:pt>
    <dgm:pt modelId="{5722F3B5-67CB-42DB-9BE9-EACA0A3B3112}" type="pres">
      <dgm:prSet presAssocID="{588C7F2C-A956-4828-9707-A31F063EC084}" presName="horFlow" presStyleCnt="0"/>
      <dgm:spPr/>
    </dgm:pt>
    <dgm:pt modelId="{05F5610B-ECED-435A-83BF-1D6EDFB82F70}" type="pres">
      <dgm:prSet presAssocID="{588C7F2C-A956-4828-9707-A31F063EC084}" presName="bigChev" presStyleLbl="node1" presStyleIdx="5" presStyleCnt="6" custScaleX="207107" custLinFactX="-34417" custLinFactNeighborX="-100000" custLinFactNeighborY="1964"/>
      <dgm:spPr/>
    </dgm:pt>
    <dgm:pt modelId="{AE5C2727-EAEE-4790-808C-033B4CFC2D9C}" type="pres">
      <dgm:prSet presAssocID="{AFB1B67D-1749-4469-B95D-FB8865BA31B0}" presName="parTrans" presStyleCnt="0"/>
      <dgm:spPr/>
    </dgm:pt>
    <dgm:pt modelId="{BD755916-160A-42BD-9537-2528CB57819D}" type="pres">
      <dgm:prSet presAssocID="{BE2D906D-8812-4D67-BF72-09AE43BADDDA}" presName="node" presStyleLbl="alignAccFollowNode1" presStyleIdx="15" presStyleCnt="18" custScaleX="100199" custScaleY="100000" custLinFactX="-17118" custLinFactNeighborX="-100000" custLinFactNeighborY="-2599">
        <dgm:presLayoutVars>
          <dgm:bulletEnabled val="1"/>
        </dgm:presLayoutVars>
      </dgm:prSet>
      <dgm:spPr/>
    </dgm:pt>
    <dgm:pt modelId="{30588EDC-2BDA-495E-A4F3-E0388A0AC694}" type="pres">
      <dgm:prSet presAssocID="{6A90901B-154C-44AE-BFC6-74FC966C0058}" presName="sibTrans" presStyleCnt="0"/>
      <dgm:spPr/>
    </dgm:pt>
    <dgm:pt modelId="{55A2956B-48E5-40C2-92C2-8F9E92CDAC61}" type="pres">
      <dgm:prSet presAssocID="{F8EE0853-834C-4E95-8BE7-85C9440D92C7}" presName="node" presStyleLbl="alignAccFollowNode1" presStyleIdx="16" presStyleCnt="18" custScaleX="98554" custScaleY="96101" custLinFactX="13593" custLinFactNeighborX="100000" custLinFactNeighborY="-244">
        <dgm:presLayoutVars>
          <dgm:bulletEnabled val="1"/>
        </dgm:presLayoutVars>
      </dgm:prSet>
      <dgm:spPr/>
    </dgm:pt>
    <dgm:pt modelId="{79CF2420-1FBA-439A-9FCA-F227E4B4C241}" type="pres">
      <dgm:prSet presAssocID="{48BCBF4C-E13C-4D6D-8235-1E629EB97E76}" presName="sibTrans" presStyleCnt="0"/>
      <dgm:spPr/>
    </dgm:pt>
    <dgm:pt modelId="{9797A433-3564-4E5E-BF49-D98435707096}" type="pres">
      <dgm:prSet presAssocID="{E08157EF-0CBD-456B-877D-2EE2B5ECD168}" presName="node" presStyleLbl="alignAccFollowNode1" presStyleIdx="17" presStyleCnt="18" custScaleX="110129" custScaleY="89108" custLinFactX="60246" custLinFactNeighborX="100000" custLinFactNeighborY="3252">
        <dgm:presLayoutVars>
          <dgm:bulletEnabled val="1"/>
        </dgm:presLayoutVars>
      </dgm:prSet>
      <dgm:spPr/>
    </dgm:pt>
  </dgm:ptLst>
  <dgm:cxnLst>
    <dgm:cxn modelId="{2AAABC03-8208-4F7D-942A-41B62226A31F}" type="presOf" srcId="{BE2D906D-8812-4D67-BF72-09AE43BADDDA}" destId="{BD755916-160A-42BD-9537-2528CB57819D}" srcOrd="0" destOrd="0" presId="urn:microsoft.com/office/officeart/2005/8/layout/lProcess3"/>
    <dgm:cxn modelId="{A6C8A40E-E03C-490C-B49D-4DD97FFDDD4C}" srcId="{961B56BC-49D0-4F52-87DA-F4CC0E43956A}" destId="{BD703154-58EB-4E01-9031-8E6F5C8EEE8C}" srcOrd="2" destOrd="0" parTransId="{0444B36E-9E99-450A-BADB-A91B67044F61}" sibTransId="{146E1341-406B-4A66-90A5-4052C17C5E12}"/>
    <dgm:cxn modelId="{BF3A1813-7CCC-40DA-8D79-1716455BBA61}" type="presOf" srcId="{518E26A4-E851-4658-A84E-EA3717D08580}" destId="{EA953FB9-9A0C-4864-89AD-F956C3FCA333}" srcOrd="0" destOrd="0" presId="urn:microsoft.com/office/officeart/2005/8/layout/lProcess3"/>
    <dgm:cxn modelId="{5CC88E1B-AFAA-4AF3-B807-B0843A927BF4}" srcId="{1D530585-A65D-4057-9DCC-839EFFFC0AC0}" destId="{31D298F6-9AF4-4005-84D1-F51F6F526AD5}" srcOrd="3" destOrd="0" parTransId="{A0EFE8ED-3416-4277-97B4-FFFD7993DABA}" sibTransId="{EDD9A2E2-4E66-47C3-8154-9FB362E6FFFE}"/>
    <dgm:cxn modelId="{1C06571C-6147-436B-B65D-F06241209F41}" type="presOf" srcId="{742B9166-E103-4B8D-8AA9-0001016BED4D}" destId="{92FEB86A-44DF-4FEB-B929-3DA9526C5216}" srcOrd="0" destOrd="0" presId="urn:microsoft.com/office/officeart/2005/8/layout/lProcess3"/>
    <dgm:cxn modelId="{3D246F27-BCC3-463E-AC38-DF5869268520}" srcId="{1D530585-A65D-4057-9DCC-839EFFFC0AC0}" destId="{961B56BC-49D0-4F52-87DA-F4CC0E43956A}" srcOrd="0" destOrd="0" parTransId="{CDA3CA86-ED7D-4867-B5B4-399CCE155F9D}" sibTransId="{0D6CA745-7AE0-4D8D-9E18-656A310A40F7}"/>
    <dgm:cxn modelId="{2E877327-756D-4B09-B3F7-B4B19CF7F32E}" srcId="{D1E485A0-A92D-4A63-9717-574130ECC8E5}" destId="{0E853921-D332-42AA-A5F6-582EA5DBB43E}" srcOrd="1" destOrd="0" parTransId="{E580ED9A-A879-4F46-8DF2-C7FD455C4830}" sibTransId="{DD57E8CD-5679-4511-A7E7-7DC035216B7A}"/>
    <dgm:cxn modelId="{55C40A2B-EF39-48FA-88F8-C3BE656E21EB}" type="presOf" srcId="{47E7CAEC-A38F-424B-BEF1-25B60E5538D0}" destId="{C648EDC4-2134-49FF-9AF3-D05A14EDD3ED}" srcOrd="0" destOrd="0" presId="urn:microsoft.com/office/officeart/2005/8/layout/lProcess3"/>
    <dgm:cxn modelId="{FC71822E-7058-43CA-96F4-9EF7E307550D}" srcId="{31D298F6-9AF4-4005-84D1-F51F6F526AD5}" destId="{C4825F52-6045-44B4-8A4E-D9D772404D35}" srcOrd="2" destOrd="0" parTransId="{24EC0908-9B04-48F7-B691-C40647FAC5A8}" sibTransId="{8651026D-E102-42A0-A429-E5E4FD7DBBB5}"/>
    <dgm:cxn modelId="{2EB56032-79EA-4B75-9844-0944CB10E9D1}" srcId="{588C7F2C-A956-4828-9707-A31F063EC084}" destId="{BE2D906D-8812-4D67-BF72-09AE43BADDDA}" srcOrd="0" destOrd="0" parTransId="{AFB1B67D-1749-4469-B95D-FB8865BA31B0}" sibTransId="{6A90901B-154C-44AE-BFC6-74FC966C0058}"/>
    <dgm:cxn modelId="{044DEB36-85F3-448A-A896-6857C30A3746}" srcId="{518E26A4-E851-4658-A84E-EA3717D08580}" destId="{742B9166-E103-4B8D-8AA9-0001016BED4D}" srcOrd="0" destOrd="0" parTransId="{EA275A4F-654B-4CB6-A75C-9B40BE1D48A9}" sibTransId="{16BC9F06-F814-422E-A3A2-92639FAEF419}"/>
    <dgm:cxn modelId="{2ED48239-AC0E-4015-BDC3-4E9CB14875D1}" type="presOf" srcId="{E0DD5936-6558-447D-BDA0-BAE68A4A85C7}" destId="{0A39832D-8064-4754-B568-BDECFF73C811}" srcOrd="0" destOrd="0" presId="urn:microsoft.com/office/officeart/2005/8/layout/lProcess3"/>
    <dgm:cxn modelId="{11B0FC3A-B14F-4A8C-8BB3-977A0143C771}" srcId="{518E26A4-E851-4658-A84E-EA3717D08580}" destId="{D5284ABA-6645-4E63-A715-F480318A94B0}" srcOrd="2" destOrd="0" parTransId="{DBD5915D-FCD4-4E22-ADE5-D86FB98F41B1}" sibTransId="{EF6BA053-B828-408B-8B14-C8276B234BE1}"/>
    <dgm:cxn modelId="{686A865C-FAF2-4BBC-ADB4-046EE3D85ECE}" type="presOf" srcId="{99EAE796-990C-4FFA-99F7-61BAE63ADF7A}" destId="{4D39E602-971F-43AD-BC3A-7F420F5ACE59}" srcOrd="0" destOrd="0" presId="urn:microsoft.com/office/officeart/2005/8/layout/lProcess3"/>
    <dgm:cxn modelId="{A6E97047-C8E0-4A52-A9F2-5548E5DC0326}" srcId="{961B56BC-49D0-4F52-87DA-F4CC0E43956A}" destId="{A3D0C42F-D676-4610-8304-ED29C3E1582D}" srcOrd="0" destOrd="0" parTransId="{7FA33AEC-2E3C-4C49-BE18-973BD6846AF9}" sibTransId="{A3887381-3139-4B2F-AB72-707FE7A769BC}"/>
    <dgm:cxn modelId="{8707EB48-A799-4D56-A470-958BAB236A7F}" srcId="{44825444-0FB0-4418-AB1C-3BE676A9D769}" destId="{F817A2CE-5BBC-4B55-BF1F-EE1EC82BB64F}" srcOrd="2" destOrd="0" parTransId="{2C781A85-C655-4CC4-9FF2-C6B2F37B0D44}" sibTransId="{6445153C-6EE1-48BB-8BA3-689421B48DF9}"/>
    <dgm:cxn modelId="{BD9B5E69-282C-4DE7-89D6-5A759C31522C}" type="presOf" srcId="{BC26E51F-5D3F-4EF3-B369-0D830CE68112}" destId="{E273E53C-1D48-4852-939D-F737D33627B6}" srcOrd="0" destOrd="0" presId="urn:microsoft.com/office/officeart/2005/8/layout/lProcess3"/>
    <dgm:cxn modelId="{8BFC5069-ABAD-4DC3-BA39-E4D5F51BA4AF}" type="presOf" srcId="{E08157EF-0CBD-456B-877D-2EE2B5ECD168}" destId="{9797A433-3564-4E5E-BF49-D98435707096}" srcOrd="0" destOrd="0" presId="urn:microsoft.com/office/officeart/2005/8/layout/lProcess3"/>
    <dgm:cxn modelId="{1C7CCE4B-C912-444F-B389-3C795497BC04}" srcId="{588C7F2C-A956-4828-9707-A31F063EC084}" destId="{E08157EF-0CBD-456B-877D-2EE2B5ECD168}" srcOrd="2" destOrd="0" parTransId="{EA59A9E3-B51B-4618-A024-01D313D0F704}" sibTransId="{D9C5C9ED-2A4C-45A1-87B0-B6A62832DF30}"/>
    <dgm:cxn modelId="{180CB96F-F4E9-4C00-82E3-F40C04178FD4}" srcId="{588C7F2C-A956-4828-9707-A31F063EC084}" destId="{F8EE0853-834C-4E95-8BE7-85C9440D92C7}" srcOrd="1" destOrd="0" parTransId="{DB8AF2F8-F43C-48A4-BDF0-0CDD4BBC8712}" sibTransId="{48BCBF4C-E13C-4D6D-8235-1E629EB97E76}"/>
    <dgm:cxn modelId="{14F9B77E-0BC6-4954-92AE-69E8ACCD6069}" type="presOf" srcId="{224F4BE9-C7A2-4BAE-8276-372BF0B4A054}" destId="{879A147A-5ECE-4745-95C9-CCBCE9C748BC}" srcOrd="0" destOrd="0" presId="urn:microsoft.com/office/officeart/2005/8/layout/lProcess3"/>
    <dgm:cxn modelId="{183FCE7E-4BCB-482D-AF3B-794B9FA70A10}" srcId="{1D530585-A65D-4057-9DCC-839EFFFC0AC0}" destId="{518E26A4-E851-4658-A84E-EA3717D08580}" srcOrd="1" destOrd="0" parTransId="{C922DF29-F5CD-4463-A779-766496EC5275}" sibTransId="{0B0640E4-8AEE-4EC9-A75A-311B8144FAEF}"/>
    <dgm:cxn modelId="{EB027E80-5B3E-415C-8ABE-6A5C29A3BB06}" srcId="{1D530585-A65D-4057-9DCC-839EFFFC0AC0}" destId="{44825444-0FB0-4418-AB1C-3BE676A9D769}" srcOrd="2" destOrd="0" parTransId="{41ABFEED-5619-44FC-8A96-F6654AA4CEEF}" sibTransId="{F94C628E-B6B8-47CB-AE46-855AD922471C}"/>
    <dgm:cxn modelId="{CE8F3384-A89C-4693-85B8-56FCD99953CA}" type="presOf" srcId="{1D530585-A65D-4057-9DCC-839EFFFC0AC0}" destId="{2C6B9032-8F73-4928-B06D-C6CF04647662}" srcOrd="0" destOrd="0" presId="urn:microsoft.com/office/officeart/2005/8/layout/lProcess3"/>
    <dgm:cxn modelId="{2313CE8E-8C72-4E6A-ABAE-B7E2C4A5D6F3}" type="presOf" srcId="{F8EE0853-834C-4E95-8BE7-85C9440D92C7}" destId="{55A2956B-48E5-40C2-92C2-8F9E92CDAC61}" srcOrd="0" destOrd="0" presId="urn:microsoft.com/office/officeart/2005/8/layout/lProcess3"/>
    <dgm:cxn modelId="{1EEFB590-E350-478E-9171-CCD49DB64BD9}" srcId="{D1E485A0-A92D-4A63-9717-574130ECC8E5}" destId="{5AD86133-90F2-4DEA-8997-A60941ED0052}" srcOrd="0" destOrd="0" parTransId="{60702B2E-C126-4DEC-9472-A85231641D83}" sibTransId="{73A109E6-41DF-457F-9795-FC810CAF7310}"/>
    <dgm:cxn modelId="{C64800B3-A341-47CC-AC08-A20B05F0D4B8}" type="presOf" srcId="{C4825F52-6045-44B4-8A4E-D9D772404D35}" destId="{EB1632A7-2206-4AE7-9914-1C1F500B8238}" srcOrd="0" destOrd="0" presId="urn:microsoft.com/office/officeart/2005/8/layout/lProcess3"/>
    <dgm:cxn modelId="{3E5377B5-DCB3-478E-B685-0E00738A6AF2}" type="presOf" srcId="{F7744857-A0F7-4700-B0F7-7B5AF4095D23}" destId="{FF257C2E-2532-4907-8501-F1D16673E09B}" srcOrd="0" destOrd="0" presId="urn:microsoft.com/office/officeart/2005/8/layout/lProcess3"/>
    <dgm:cxn modelId="{B376C3B6-34D8-4E98-B970-F88B3C8407A6}" srcId="{44825444-0FB0-4418-AB1C-3BE676A9D769}" destId="{E0DD5936-6558-447D-BDA0-BAE68A4A85C7}" srcOrd="0" destOrd="0" parTransId="{6BCF55B9-2DED-4EC9-BB84-A6CC39358C0C}" sibTransId="{345924CB-8213-41C3-AAE8-7491D920DEB3}"/>
    <dgm:cxn modelId="{91A204B8-1231-4F63-AEF1-A72194B515D6}" type="presOf" srcId="{588C7F2C-A956-4828-9707-A31F063EC084}" destId="{05F5610B-ECED-435A-83BF-1D6EDFB82F70}" srcOrd="0" destOrd="0" presId="urn:microsoft.com/office/officeart/2005/8/layout/lProcess3"/>
    <dgm:cxn modelId="{DA0AC7B9-CDEC-4DBA-B5A5-FD0EE8EA9EE8}" type="presOf" srcId="{961B56BC-49D0-4F52-87DA-F4CC0E43956A}" destId="{1F2AFB53-A65C-43B5-9FBD-0B80A24C750D}" srcOrd="0" destOrd="0" presId="urn:microsoft.com/office/officeart/2005/8/layout/lProcess3"/>
    <dgm:cxn modelId="{920DCEB9-53BF-47C4-9A3F-226615360AB4}" srcId="{1D530585-A65D-4057-9DCC-839EFFFC0AC0}" destId="{D1E485A0-A92D-4A63-9717-574130ECC8E5}" srcOrd="4" destOrd="0" parTransId="{E099DB9E-B220-4015-9F67-7019B905594F}" sibTransId="{A0BCB0C7-3BD6-453B-B012-DCACBC482715}"/>
    <dgm:cxn modelId="{D636A4BE-521D-4EE7-A292-19FDCC6E8E55}" srcId="{D1E485A0-A92D-4A63-9717-574130ECC8E5}" destId="{F7744857-A0F7-4700-B0F7-7B5AF4095D23}" srcOrd="2" destOrd="0" parTransId="{27B4DEA2-F105-40A3-8B4A-7BFCED395661}" sibTransId="{12297057-9207-4464-93CC-29513CE3FF6E}"/>
    <dgm:cxn modelId="{1AA738C3-7E3A-45A6-9E98-21435610E644}" type="presOf" srcId="{5AD86133-90F2-4DEA-8997-A60941ED0052}" destId="{5C5D67DA-88D5-4CCF-8FB7-99C4AC146014}" srcOrd="0" destOrd="0" presId="urn:microsoft.com/office/officeart/2005/8/layout/lProcess3"/>
    <dgm:cxn modelId="{BD1549CF-B057-409A-B304-0B2E26645771}" type="presOf" srcId="{F817A2CE-5BBC-4B55-BF1F-EE1EC82BB64F}" destId="{90164D3D-A9BF-4F62-865A-4EEA30B38DBD}" srcOrd="0" destOrd="0" presId="urn:microsoft.com/office/officeart/2005/8/layout/lProcess3"/>
    <dgm:cxn modelId="{7A6508D1-E806-43F6-A32B-CE3229C599AA}" srcId="{31D298F6-9AF4-4005-84D1-F51F6F526AD5}" destId="{99EAE796-990C-4FFA-99F7-61BAE63ADF7A}" srcOrd="0" destOrd="0" parTransId="{80BBC4D0-3963-4F70-A322-5873EF935823}" sibTransId="{91FDDC38-7972-491F-B208-4016B75657E6}"/>
    <dgm:cxn modelId="{A5C92CD2-F1A2-4C00-B8C5-0A053FC7BA7E}" srcId="{44825444-0FB0-4418-AB1C-3BE676A9D769}" destId="{BC26E51F-5D3F-4EF3-B369-0D830CE68112}" srcOrd="1" destOrd="0" parTransId="{C6EBE829-44DE-4849-A5EC-6ED6B9584906}" sibTransId="{0E5A99C9-2E53-49F2-A9FA-3E5FA144D2B8}"/>
    <dgm:cxn modelId="{E40952D3-5B87-4E21-971E-477CE8CBA519}" type="presOf" srcId="{8A97B391-4D76-411D-B630-52A76D50706D}" destId="{E6712BD2-17F5-433F-8DE0-21A8DB0B0EB3}" srcOrd="0" destOrd="0" presId="urn:microsoft.com/office/officeart/2005/8/layout/lProcess3"/>
    <dgm:cxn modelId="{936713D9-1F33-4D4A-A5A4-66BDD75BAC42}" type="presOf" srcId="{0E853921-D332-42AA-A5F6-582EA5DBB43E}" destId="{0217CCC7-BA1F-4244-BBDD-121AD1B85C8F}" srcOrd="0" destOrd="0" presId="urn:microsoft.com/office/officeart/2005/8/layout/lProcess3"/>
    <dgm:cxn modelId="{22396CE8-BEE3-4EB3-B5A8-F186A18E7011}" type="presOf" srcId="{A3D0C42F-D676-4610-8304-ED29C3E1582D}" destId="{1905D17A-EB53-4DDA-84E9-4897A346DCC6}" srcOrd="0" destOrd="0" presId="urn:microsoft.com/office/officeart/2005/8/layout/lProcess3"/>
    <dgm:cxn modelId="{2A2960EB-4A8C-415A-B490-58DD5D9471E8}" srcId="{31D298F6-9AF4-4005-84D1-F51F6F526AD5}" destId="{47E7CAEC-A38F-424B-BEF1-25B60E5538D0}" srcOrd="1" destOrd="0" parTransId="{9057727F-2AA4-43C7-85CC-B721B848F575}" sibTransId="{0BF6F073-7002-45CA-9450-DB011B7967DC}"/>
    <dgm:cxn modelId="{FB7E7AEB-D897-4EFF-B838-36A71D110FC6}" type="presOf" srcId="{D5284ABA-6645-4E63-A715-F480318A94B0}" destId="{008A68ED-FF7E-46ED-ADB1-1448F72CEDD1}" srcOrd="0" destOrd="0" presId="urn:microsoft.com/office/officeart/2005/8/layout/lProcess3"/>
    <dgm:cxn modelId="{4EABA6EE-1868-4E3C-936A-E530CE917998}" srcId="{961B56BC-49D0-4F52-87DA-F4CC0E43956A}" destId="{224F4BE9-C7A2-4BAE-8276-372BF0B4A054}" srcOrd="1" destOrd="0" parTransId="{B7184EA8-D746-41D2-BEF0-1F2579AC774A}" sibTransId="{71B8CF4B-E8FA-4CC5-B82E-48BBEAADE6DA}"/>
    <dgm:cxn modelId="{F6E20DF6-DB61-462E-8F70-56D061E65B6A}" type="presOf" srcId="{BD703154-58EB-4E01-9031-8E6F5C8EEE8C}" destId="{53E66423-2F25-4507-9C74-5E87F1D1A5EE}" srcOrd="0" destOrd="0" presId="urn:microsoft.com/office/officeart/2005/8/layout/lProcess3"/>
    <dgm:cxn modelId="{110E3EF6-A084-42B2-AAD4-64DD02799C52}" srcId="{1D530585-A65D-4057-9DCC-839EFFFC0AC0}" destId="{588C7F2C-A956-4828-9707-A31F063EC084}" srcOrd="5" destOrd="0" parTransId="{E4DA6A13-4213-45BE-9F84-F746E25A56B4}" sibTransId="{836A7D80-73F0-40A6-9764-1607F3F69C55}"/>
    <dgm:cxn modelId="{57E074F8-F010-4628-829F-89483D98C28C}" srcId="{518E26A4-E851-4658-A84E-EA3717D08580}" destId="{8A97B391-4D76-411D-B630-52A76D50706D}" srcOrd="1" destOrd="0" parTransId="{CFDA581B-135D-4F7E-A238-80BE0A6C965B}" sibTransId="{A61A0795-3E57-4EAA-96EA-04A3614A4C18}"/>
    <dgm:cxn modelId="{8DABBDFA-A8C5-4F25-A66A-D3C92FAB0090}" type="presOf" srcId="{44825444-0FB0-4418-AB1C-3BE676A9D769}" destId="{8885E09B-EC5B-4C59-BA4A-E53F8D1692A7}" srcOrd="0" destOrd="0" presId="urn:microsoft.com/office/officeart/2005/8/layout/lProcess3"/>
    <dgm:cxn modelId="{65B513FC-8B06-439F-9CEE-15212C8ADC53}" type="presOf" srcId="{D1E485A0-A92D-4A63-9717-574130ECC8E5}" destId="{D5D5443D-87DA-4246-8F19-D9724F49767C}" srcOrd="0" destOrd="0" presId="urn:microsoft.com/office/officeart/2005/8/layout/lProcess3"/>
    <dgm:cxn modelId="{3B23A8FE-D5E4-445A-B152-D4AC8C4E9E02}" type="presOf" srcId="{31D298F6-9AF4-4005-84D1-F51F6F526AD5}" destId="{DA741E7A-C9E7-4D4F-849E-85D3885BD837}" srcOrd="0" destOrd="0" presId="urn:microsoft.com/office/officeart/2005/8/layout/lProcess3"/>
    <dgm:cxn modelId="{93F285E9-FAD0-4997-8DAA-49A49C244D37}" type="presParOf" srcId="{2C6B9032-8F73-4928-B06D-C6CF04647662}" destId="{4EB20DDC-A833-49CB-B4BA-DA7816D1497B}" srcOrd="0" destOrd="0" presId="urn:microsoft.com/office/officeart/2005/8/layout/lProcess3"/>
    <dgm:cxn modelId="{C238B5E6-DF3F-4FDC-B688-6CF0DB4A3F61}" type="presParOf" srcId="{4EB20DDC-A833-49CB-B4BA-DA7816D1497B}" destId="{1F2AFB53-A65C-43B5-9FBD-0B80A24C750D}" srcOrd="0" destOrd="0" presId="urn:microsoft.com/office/officeart/2005/8/layout/lProcess3"/>
    <dgm:cxn modelId="{8B1A49D6-5FE3-4ED1-8400-987445C9EC1C}" type="presParOf" srcId="{4EB20DDC-A833-49CB-B4BA-DA7816D1497B}" destId="{2C921A56-F51C-463A-816B-5754E0D40DAB}" srcOrd="1" destOrd="0" presId="urn:microsoft.com/office/officeart/2005/8/layout/lProcess3"/>
    <dgm:cxn modelId="{091B1479-D267-4A73-83CC-CB41E6D5AEE7}" type="presParOf" srcId="{4EB20DDC-A833-49CB-B4BA-DA7816D1497B}" destId="{1905D17A-EB53-4DDA-84E9-4897A346DCC6}" srcOrd="2" destOrd="0" presId="urn:microsoft.com/office/officeart/2005/8/layout/lProcess3"/>
    <dgm:cxn modelId="{26747313-7E2D-4992-9C6D-39A24010CADB}" type="presParOf" srcId="{4EB20DDC-A833-49CB-B4BA-DA7816D1497B}" destId="{60AF51AB-612A-4C8C-B22E-36052882DE37}" srcOrd="3" destOrd="0" presId="urn:microsoft.com/office/officeart/2005/8/layout/lProcess3"/>
    <dgm:cxn modelId="{D0EE0DF8-9B34-4D57-B884-F9E83032FBD7}" type="presParOf" srcId="{4EB20DDC-A833-49CB-B4BA-DA7816D1497B}" destId="{879A147A-5ECE-4745-95C9-CCBCE9C748BC}" srcOrd="4" destOrd="0" presId="urn:microsoft.com/office/officeart/2005/8/layout/lProcess3"/>
    <dgm:cxn modelId="{AE019419-AD28-43E2-92E3-1167C5061C2A}" type="presParOf" srcId="{4EB20DDC-A833-49CB-B4BA-DA7816D1497B}" destId="{3B7D6C8C-B72E-4661-A648-E90E604CE2D3}" srcOrd="5" destOrd="0" presId="urn:microsoft.com/office/officeart/2005/8/layout/lProcess3"/>
    <dgm:cxn modelId="{AABA1D61-4AA2-491C-BA3A-218838A2248D}" type="presParOf" srcId="{4EB20DDC-A833-49CB-B4BA-DA7816D1497B}" destId="{53E66423-2F25-4507-9C74-5E87F1D1A5EE}" srcOrd="6" destOrd="0" presId="urn:microsoft.com/office/officeart/2005/8/layout/lProcess3"/>
    <dgm:cxn modelId="{C2D0AD90-DF70-4DE7-9665-5D864BDCA156}" type="presParOf" srcId="{2C6B9032-8F73-4928-B06D-C6CF04647662}" destId="{6E582A2F-1543-43B1-9C45-7C3F807C4F12}" srcOrd="1" destOrd="0" presId="urn:microsoft.com/office/officeart/2005/8/layout/lProcess3"/>
    <dgm:cxn modelId="{D8AAB9BB-3DAB-4754-8E56-1F7CA7865BA5}" type="presParOf" srcId="{2C6B9032-8F73-4928-B06D-C6CF04647662}" destId="{BBC4B3A3-7272-43BA-9474-97F1597370B1}" srcOrd="2" destOrd="0" presId="urn:microsoft.com/office/officeart/2005/8/layout/lProcess3"/>
    <dgm:cxn modelId="{DE2A595E-C075-4ABA-95C9-72E027693C22}" type="presParOf" srcId="{BBC4B3A3-7272-43BA-9474-97F1597370B1}" destId="{EA953FB9-9A0C-4864-89AD-F956C3FCA333}" srcOrd="0" destOrd="0" presId="urn:microsoft.com/office/officeart/2005/8/layout/lProcess3"/>
    <dgm:cxn modelId="{B04514C1-4181-4655-BFCF-1F5CBCE03B40}" type="presParOf" srcId="{BBC4B3A3-7272-43BA-9474-97F1597370B1}" destId="{2F28C477-1C16-433E-BD9B-DE59969859C1}" srcOrd="1" destOrd="0" presId="urn:microsoft.com/office/officeart/2005/8/layout/lProcess3"/>
    <dgm:cxn modelId="{7F9822D3-4C58-451A-97FE-C3D264BDEED6}" type="presParOf" srcId="{BBC4B3A3-7272-43BA-9474-97F1597370B1}" destId="{92FEB86A-44DF-4FEB-B929-3DA9526C5216}" srcOrd="2" destOrd="0" presId="urn:microsoft.com/office/officeart/2005/8/layout/lProcess3"/>
    <dgm:cxn modelId="{23A01E3C-52E3-4668-A4E4-8597724CE1B1}" type="presParOf" srcId="{BBC4B3A3-7272-43BA-9474-97F1597370B1}" destId="{D36737E9-9147-4C49-9FFE-730329601753}" srcOrd="3" destOrd="0" presId="urn:microsoft.com/office/officeart/2005/8/layout/lProcess3"/>
    <dgm:cxn modelId="{F5B9978D-7AC5-42AD-AB4D-4667A09EEF07}" type="presParOf" srcId="{BBC4B3A3-7272-43BA-9474-97F1597370B1}" destId="{E6712BD2-17F5-433F-8DE0-21A8DB0B0EB3}" srcOrd="4" destOrd="0" presId="urn:microsoft.com/office/officeart/2005/8/layout/lProcess3"/>
    <dgm:cxn modelId="{B3FC351D-7632-49E6-8142-6F1F60F16C0C}" type="presParOf" srcId="{BBC4B3A3-7272-43BA-9474-97F1597370B1}" destId="{DF1BE4E7-9914-440B-897C-9240CC9A50A6}" srcOrd="5" destOrd="0" presId="urn:microsoft.com/office/officeart/2005/8/layout/lProcess3"/>
    <dgm:cxn modelId="{1E1D9C3D-8906-4F45-83DF-354FFAF1E4D3}" type="presParOf" srcId="{BBC4B3A3-7272-43BA-9474-97F1597370B1}" destId="{008A68ED-FF7E-46ED-ADB1-1448F72CEDD1}" srcOrd="6" destOrd="0" presId="urn:microsoft.com/office/officeart/2005/8/layout/lProcess3"/>
    <dgm:cxn modelId="{C8A52A96-BBE1-413F-9070-73B39255DD7E}" type="presParOf" srcId="{2C6B9032-8F73-4928-B06D-C6CF04647662}" destId="{DD927B71-F06A-40F1-8249-FEF42D558BF2}" srcOrd="3" destOrd="0" presId="urn:microsoft.com/office/officeart/2005/8/layout/lProcess3"/>
    <dgm:cxn modelId="{B873A147-FBF3-48AA-B81D-BFBBE1DDA26A}" type="presParOf" srcId="{2C6B9032-8F73-4928-B06D-C6CF04647662}" destId="{915CA35D-8976-4DD5-9DA0-D6715854FAE3}" srcOrd="4" destOrd="0" presId="urn:microsoft.com/office/officeart/2005/8/layout/lProcess3"/>
    <dgm:cxn modelId="{339AB1B5-8EB3-492E-BAC8-573A4A8CE68C}" type="presParOf" srcId="{915CA35D-8976-4DD5-9DA0-D6715854FAE3}" destId="{8885E09B-EC5B-4C59-BA4A-E53F8D1692A7}" srcOrd="0" destOrd="0" presId="urn:microsoft.com/office/officeart/2005/8/layout/lProcess3"/>
    <dgm:cxn modelId="{0E95F8B0-D30C-4501-A199-EF5CAA4D389A}" type="presParOf" srcId="{915CA35D-8976-4DD5-9DA0-D6715854FAE3}" destId="{FC680FBC-CBE1-4121-98AF-95F4D583BDD5}" srcOrd="1" destOrd="0" presId="urn:microsoft.com/office/officeart/2005/8/layout/lProcess3"/>
    <dgm:cxn modelId="{455413D7-6139-40F6-B00F-B6D50429A994}" type="presParOf" srcId="{915CA35D-8976-4DD5-9DA0-D6715854FAE3}" destId="{0A39832D-8064-4754-B568-BDECFF73C811}" srcOrd="2" destOrd="0" presId="urn:microsoft.com/office/officeart/2005/8/layout/lProcess3"/>
    <dgm:cxn modelId="{754EAF2A-8C5F-498C-9C18-8596B6A2879B}" type="presParOf" srcId="{915CA35D-8976-4DD5-9DA0-D6715854FAE3}" destId="{FF5F2DD9-2C9E-4787-B1E1-7E2500C36A0A}" srcOrd="3" destOrd="0" presId="urn:microsoft.com/office/officeart/2005/8/layout/lProcess3"/>
    <dgm:cxn modelId="{2CABC5B6-92DD-4C41-945E-D470434415C7}" type="presParOf" srcId="{915CA35D-8976-4DD5-9DA0-D6715854FAE3}" destId="{E273E53C-1D48-4852-939D-F737D33627B6}" srcOrd="4" destOrd="0" presId="urn:microsoft.com/office/officeart/2005/8/layout/lProcess3"/>
    <dgm:cxn modelId="{DB9EE9D0-827E-401D-8FBC-3A318E268998}" type="presParOf" srcId="{915CA35D-8976-4DD5-9DA0-D6715854FAE3}" destId="{57CF1214-0239-4437-BE7D-FDA5139DD310}" srcOrd="5" destOrd="0" presId="urn:microsoft.com/office/officeart/2005/8/layout/lProcess3"/>
    <dgm:cxn modelId="{E8804BB8-0DE8-4354-9A5A-EEC0F196DF20}" type="presParOf" srcId="{915CA35D-8976-4DD5-9DA0-D6715854FAE3}" destId="{90164D3D-A9BF-4F62-865A-4EEA30B38DBD}" srcOrd="6" destOrd="0" presId="urn:microsoft.com/office/officeart/2005/8/layout/lProcess3"/>
    <dgm:cxn modelId="{48A934C1-4048-4070-8AB4-125F7D7ABBE1}" type="presParOf" srcId="{2C6B9032-8F73-4928-B06D-C6CF04647662}" destId="{77771EE7-B68D-44D4-A691-4BEF9FD545AC}" srcOrd="5" destOrd="0" presId="urn:microsoft.com/office/officeart/2005/8/layout/lProcess3"/>
    <dgm:cxn modelId="{16C14636-BEB8-455A-BFD6-90A9E91034ED}" type="presParOf" srcId="{2C6B9032-8F73-4928-B06D-C6CF04647662}" destId="{DFB08B69-BF96-4592-9EAE-18F5536EF41D}" srcOrd="6" destOrd="0" presId="urn:microsoft.com/office/officeart/2005/8/layout/lProcess3"/>
    <dgm:cxn modelId="{37CCA167-A6F8-4E6D-B8D8-B6C48982B315}" type="presParOf" srcId="{DFB08B69-BF96-4592-9EAE-18F5536EF41D}" destId="{DA741E7A-C9E7-4D4F-849E-85D3885BD837}" srcOrd="0" destOrd="0" presId="urn:microsoft.com/office/officeart/2005/8/layout/lProcess3"/>
    <dgm:cxn modelId="{5B6B2A72-A495-47D6-868B-0585E7CB5765}" type="presParOf" srcId="{DFB08B69-BF96-4592-9EAE-18F5536EF41D}" destId="{3D6A1DD4-6E2B-4607-9EC4-76BD5685278C}" srcOrd="1" destOrd="0" presId="urn:microsoft.com/office/officeart/2005/8/layout/lProcess3"/>
    <dgm:cxn modelId="{06EFAEF5-E6FC-4AA8-B2AB-5B1F59DE22B0}" type="presParOf" srcId="{DFB08B69-BF96-4592-9EAE-18F5536EF41D}" destId="{4D39E602-971F-43AD-BC3A-7F420F5ACE59}" srcOrd="2" destOrd="0" presId="urn:microsoft.com/office/officeart/2005/8/layout/lProcess3"/>
    <dgm:cxn modelId="{C6A43083-48B7-4AB7-A71C-71AA8544971A}" type="presParOf" srcId="{DFB08B69-BF96-4592-9EAE-18F5536EF41D}" destId="{17F87698-BD63-4969-86DE-5514DECC00C9}" srcOrd="3" destOrd="0" presId="urn:microsoft.com/office/officeart/2005/8/layout/lProcess3"/>
    <dgm:cxn modelId="{67A5E743-69E6-49FA-992A-7FDCF29551A3}" type="presParOf" srcId="{DFB08B69-BF96-4592-9EAE-18F5536EF41D}" destId="{C648EDC4-2134-49FF-9AF3-D05A14EDD3ED}" srcOrd="4" destOrd="0" presId="urn:microsoft.com/office/officeart/2005/8/layout/lProcess3"/>
    <dgm:cxn modelId="{28A5BA94-C87F-4995-9AC8-518D6793F2FC}" type="presParOf" srcId="{DFB08B69-BF96-4592-9EAE-18F5536EF41D}" destId="{A0CDF896-80C2-4E82-AEF8-5AF1D1BE5387}" srcOrd="5" destOrd="0" presId="urn:microsoft.com/office/officeart/2005/8/layout/lProcess3"/>
    <dgm:cxn modelId="{002BBF4C-2663-46DA-8F10-11FFC5273ADC}" type="presParOf" srcId="{DFB08B69-BF96-4592-9EAE-18F5536EF41D}" destId="{EB1632A7-2206-4AE7-9914-1C1F500B8238}" srcOrd="6" destOrd="0" presId="urn:microsoft.com/office/officeart/2005/8/layout/lProcess3"/>
    <dgm:cxn modelId="{59FED0E0-446D-4A8C-9671-B1A2A34624B0}" type="presParOf" srcId="{2C6B9032-8F73-4928-B06D-C6CF04647662}" destId="{0AC9F48F-49B5-464D-8B1E-ABAE55F63A76}" srcOrd="7" destOrd="0" presId="urn:microsoft.com/office/officeart/2005/8/layout/lProcess3"/>
    <dgm:cxn modelId="{526554F8-14E2-48E8-A8AE-74E076AF3212}" type="presParOf" srcId="{2C6B9032-8F73-4928-B06D-C6CF04647662}" destId="{B6BC552B-6158-4B8B-84E2-FBC21E63C068}" srcOrd="8" destOrd="0" presId="urn:microsoft.com/office/officeart/2005/8/layout/lProcess3"/>
    <dgm:cxn modelId="{F549F289-C653-4B2F-8844-51DCA87AF23B}" type="presParOf" srcId="{B6BC552B-6158-4B8B-84E2-FBC21E63C068}" destId="{D5D5443D-87DA-4246-8F19-D9724F49767C}" srcOrd="0" destOrd="0" presId="urn:microsoft.com/office/officeart/2005/8/layout/lProcess3"/>
    <dgm:cxn modelId="{B015096E-3D26-46F3-B087-C1BABEC96047}" type="presParOf" srcId="{B6BC552B-6158-4B8B-84E2-FBC21E63C068}" destId="{68BE8232-3640-4EA0-8820-32482E2D9A97}" srcOrd="1" destOrd="0" presId="urn:microsoft.com/office/officeart/2005/8/layout/lProcess3"/>
    <dgm:cxn modelId="{0C87DFC5-F423-4919-A88C-BE575685FE13}" type="presParOf" srcId="{B6BC552B-6158-4B8B-84E2-FBC21E63C068}" destId="{5C5D67DA-88D5-4CCF-8FB7-99C4AC146014}" srcOrd="2" destOrd="0" presId="urn:microsoft.com/office/officeart/2005/8/layout/lProcess3"/>
    <dgm:cxn modelId="{89BF9B7B-1A8A-437F-85C5-F441CB94319D}" type="presParOf" srcId="{B6BC552B-6158-4B8B-84E2-FBC21E63C068}" destId="{FC835954-97CB-4B55-8458-655B26DBBF29}" srcOrd="3" destOrd="0" presId="urn:microsoft.com/office/officeart/2005/8/layout/lProcess3"/>
    <dgm:cxn modelId="{AF2AA755-A2EA-4DF9-9C72-502678D6B109}" type="presParOf" srcId="{B6BC552B-6158-4B8B-84E2-FBC21E63C068}" destId="{0217CCC7-BA1F-4244-BBDD-121AD1B85C8F}" srcOrd="4" destOrd="0" presId="urn:microsoft.com/office/officeart/2005/8/layout/lProcess3"/>
    <dgm:cxn modelId="{3057D4A9-D53E-4CF3-A93C-F799C7AB8650}" type="presParOf" srcId="{B6BC552B-6158-4B8B-84E2-FBC21E63C068}" destId="{EC241AD4-3A98-4934-8FE3-52AD80410209}" srcOrd="5" destOrd="0" presId="urn:microsoft.com/office/officeart/2005/8/layout/lProcess3"/>
    <dgm:cxn modelId="{5D1070D0-B946-48A0-8F08-402D55A7D5E5}" type="presParOf" srcId="{B6BC552B-6158-4B8B-84E2-FBC21E63C068}" destId="{FF257C2E-2532-4907-8501-F1D16673E09B}" srcOrd="6" destOrd="0" presId="urn:microsoft.com/office/officeart/2005/8/layout/lProcess3"/>
    <dgm:cxn modelId="{020CA958-7633-4B99-BC37-9BD21F1EF6C1}" type="presParOf" srcId="{2C6B9032-8F73-4928-B06D-C6CF04647662}" destId="{1596803B-688E-4F46-B009-02EB6D9300A2}" srcOrd="9" destOrd="0" presId="urn:microsoft.com/office/officeart/2005/8/layout/lProcess3"/>
    <dgm:cxn modelId="{D69F0804-BA69-4CF9-89F3-35BD09099D7D}" type="presParOf" srcId="{2C6B9032-8F73-4928-B06D-C6CF04647662}" destId="{5722F3B5-67CB-42DB-9BE9-EACA0A3B3112}" srcOrd="10" destOrd="0" presId="urn:microsoft.com/office/officeart/2005/8/layout/lProcess3"/>
    <dgm:cxn modelId="{33DE5AFF-931D-4ED1-BD86-D5483A027D5E}" type="presParOf" srcId="{5722F3B5-67CB-42DB-9BE9-EACA0A3B3112}" destId="{05F5610B-ECED-435A-83BF-1D6EDFB82F70}" srcOrd="0" destOrd="0" presId="urn:microsoft.com/office/officeart/2005/8/layout/lProcess3"/>
    <dgm:cxn modelId="{F1175128-8073-4D6A-8AA6-3863C61A011F}" type="presParOf" srcId="{5722F3B5-67CB-42DB-9BE9-EACA0A3B3112}" destId="{AE5C2727-EAEE-4790-808C-033B4CFC2D9C}" srcOrd="1" destOrd="0" presId="urn:microsoft.com/office/officeart/2005/8/layout/lProcess3"/>
    <dgm:cxn modelId="{547FDAF8-2957-4AF3-BCE6-AC6F741E9998}" type="presParOf" srcId="{5722F3B5-67CB-42DB-9BE9-EACA0A3B3112}" destId="{BD755916-160A-42BD-9537-2528CB57819D}" srcOrd="2" destOrd="0" presId="urn:microsoft.com/office/officeart/2005/8/layout/lProcess3"/>
    <dgm:cxn modelId="{F167CFD8-33EF-4F54-9BEB-D1EF925565E0}" type="presParOf" srcId="{5722F3B5-67CB-42DB-9BE9-EACA0A3B3112}" destId="{30588EDC-2BDA-495E-A4F3-E0388A0AC694}" srcOrd="3" destOrd="0" presId="urn:microsoft.com/office/officeart/2005/8/layout/lProcess3"/>
    <dgm:cxn modelId="{D36C0A25-BF5F-458C-870D-EBD9C8BB31DE}" type="presParOf" srcId="{5722F3B5-67CB-42DB-9BE9-EACA0A3B3112}" destId="{55A2956B-48E5-40C2-92C2-8F9E92CDAC61}" srcOrd="4" destOrd="0" presId="urn:microsoft.com/office/officeart/2005/8/layout/lProcess3"/>
    <dgm:cxn modelId="{B89BAAFB-A9B3-4C28-AD6D-5582AE92BE66}" type="presParOf" srcId="{5722F3B5-67CB-42DB-9BE9-EACA0A3B3112}" destId="{79CF2420-1FBA-439A-9FCA-F227E4B4C241}" srcOrd="5" destOrd="0" presId="urn:microsoft.com/office/officeart/2005/8/layout/lProcess3"/>
    <dgm:cxn modelId="{8D9DB207-4897-4893-886B-A178FB539E0D}" type="presParOf" srcId="{5722F3B5-67CB-42DB-9BE9-EACA0A3B3112}" destId="{9797A433-3564-4E5E-BF49-D9843570709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3C70-770C-457D-AA12-572E5C0C6748}">
      <dsp:nvSpPr>
        <dsp:cNvPr id="0" name=""/>
        <dsp:cNvSpPr/>
      </dsp:nvSpPr>
      <dsp:spPr>
        <a:xfrm rot="5400000">
          <a:off x="-176188" y="203117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2026</a:t>
          </a:r>
        </a:p>
      </dsp:txBody>
      <dsp:txXfrm rot="-5400000">
        <a:off x="1" y="438035"/>
        <a:ext cx="822211" cy="352376"/>
      </dsp:txXfrm>
    </dsp:sp>
    <dsp:sp modelId="{447CFE9D-5C97-49FC-940E-095939D240E2}">
      <dsp:nvSpPr>
        <dsp:cNvPr id="0" name=""/>
        <dsp:cNvSpPr/>
      </dsp:nvSpPr>
      <dsp:spPr>
        <a:xfrm rot="5400000">
          <a:off x="1897696" y="-1048556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solidFill>
                <a:schemeClr val="tx1"/>
              </a:solidFill>
              <a:latin typeface="+mn-lt"/>
            </a:rPr>
            <a:t>3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719 593,6                    тыс. рублей</a:t>
          </a:r>
          <a:endParaRPr lang="ru-RU" sz="2000" b="1" kern="1200" dirty="0">
            <a:solidFill>
              <a:schemeClr val="tx1"/>
            </a:solidFill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822211" y="64199"/>
        <a:ext cx="2877182" cy="688941"/>
      </dsp:txXfrm>
    </dsp:sp>
    <dsp:sp modelId="{A945B4EC-D875-4EB4-9A2E-82938D88A883}">
      <dsp:nvSpPr>
        <dsp:cNvPr id="0" name=""/>
        <dsp:cNvSpPr/>
      </dsp:nvSpPr>
      <dsp:spPr>
        <a:xfrm rot="5400000">
          <a:off x="-176188" y="1197834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>
              <a:latin typeface="+mn-lt"/>
            </a:rPr>
            <a:t>ДОТАЦИИ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1432752"/>
        <a:ext cx="822211" cy="352376"/>
      </dsp:txXfrm>
    </dsp:sp>
    <dsp:sp modelId="{9E4ACBB3-38FD-47BA-8477-274B855910B5}">
      <dsp:nvSpPr>
        <dsp:cNvPr id="0" name=""/>
        <dsp:cNvSpPr/>
      </dsp:nvSpPr>
      <dsp:spPr>
        <a:xfrm rot="5400000">
          <a:off x="1890235" y="-23414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b="1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156 739,4 тыс. рублей, </a:t>
          </a:r>
          <a:r>
            <a:rPr lang="ru-RU" sz="1200" b="1" kern="1200" dirty="0">
              <a:latin typeface="+mn-lt"/>
            </a:rPr>
            <a:t>в том числе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окружной бюджет 156 739,4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kern="1200" dirty="0">
            <a:latin typeface="+mn-lt"/>
          </a:endParaRPr>
        </a:p>
      </dsp:txBody>
      <dsp:txXfrm rot="-5400000">
        <a:off x="814750" y="1089341"/>
        <a:ext cx="2877182" cy="688941"/>
      </dsp:txXfrm>
    </dsp:sp>
    <dsp:sp modelId="{66D82B71-9988-42E9-9B02-259CBDF5452C}">
      <dsp:nvSpPr>
        <dsp:cNvPr id="0" name=""/>
        <dsp:cNvSpPr/>
      </dsp:nvSpPr>
      <dsp:spPr>
        <a:xfrm rot="5400000">
          <a:off x="-176188" y="2271647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СУБСИДИИ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2506565"/>
        <a:ext cx="822211" cy="352376"/>
      </dsp:txXfrm>
    </dsp:sp>
    <dsp:sp modelId="{33617B09-609F-43BD-BF28-7360D9907991}">
      <dsp:nvSpPr>
        <dsp:cNvPr id="0" name=""/>
        <dsp:cNvSpPr/>
      </dsp:nvSpPr>
      <dsp:spPr>
        <a:xfrm rot="5400000">
          <a:off x="1897696" y="1019974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1 019 182,2 тыс. рублей, </a:t>
          </a:r>
          <a:r>
            <a:rPr lang="ru-RU" sz="1200" b="1" kern="1200" dirty="0">
              <a:latin typeface="+mn-lt"/>
            </a:rPr>
            <a:t>в том числе </a:t>
          </a:r>
          <a:r>
            <a:rPr lang="ru-RU" sz="1200" kern="1200" dirty="0">
              <a:latin typeface="+mn-lt"/>
            </a:rPr>
            <a:t>федеральный бюджет 13 387,3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1 002 974,9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1100" kern="1200" dirty="0">
            <a:latin typeface="+mn-lt"/>
          </a:endParaRPr>
        </a:p>
      </dsp:txBody>
      <dsp:txXfrm rot="-5400000">
        <a:off x="822211" y="2132729"/>
        <a:ext cx="2877182" cy="688941"/>
      </dsp:txXfrm>
    </dsp:sp>
    <dsp:sp modelId="{53A43C69-4362-4FC0-B93A-DF4A86E6908D}">
      <dsp:nvSpPr>
        <dsp:cNvPr id="0" name=""/>
        <dsp:cNvSpPr/>
      </dsp:nvSpPr>
      <dsp:spPr>
        <a:xfrm rot="5400000">
          <a:off x="-176188" y="3305913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СУБВЕНЦИИ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3540831"/>
        <a:ext cx="822211" cy="352376"/>
      </dsp:txXfrm>
    </dsp:sp>
    <dsp:sp modelId="{6E29343C-948F-473C-A7E2-6D63E56D71E4}">
      <dsp:nvSpPr>
        <dsp:cNvPr id="0" name=""/>
        <dsp:cNvSpPr/>
      </dsp:nvSpPr>
      <dsp:spPr>
        <a:xfrm rot="5400000">
          <a:off x="1897696" y="2054239"/>
          <a:ext cx="763481" cy="29144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2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2 456 999,3 тыс. рублей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федеральный бюджет 11 370,0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2 445 629,3</a:t>
          </a:r>
        </a:p>
      </dsp:txBody>
      <dsp:txXfrm rot="-5400000">
        <a:off x="822211" y="3166994"/>
        <a:ext cx="2877182" cy="688941"/>
      </dsp:txXfrm>
    </dsp:sp>
    <dsp:sp modelId="{4603D216-E423-4EB3-B069-66A3C3390ADF}">
      <dsp:nvSpPr>
        <dsp:cNvPr id="0" name=""/>
        <dsp:cNvSpPr/>
      </dsp:nvSpPr>
      <dsp:spPr>
        <a:xfrm rot="5400000">
          <a:off x="-176188" y="4491278"/>
          <a:ext cx="1174587" cy="822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Иные трансферты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1" y="4726196"/>
        <a:ext cx="822211" cy="352376"/>
      </dsp:txXfrm>
    </dsp:sp>
    <dsp:sp modelId="{2F804AD7-35F7-422E-B002-00728702532F}">
      <dsp:nvSpPr>
        <dsp:cNvPr id="0" name=""/>
        <dsp:cNvSpPr/>
      </dsp:nvSpPr>
      <dsp:spPr>
        <a:xfrm rot="5400000">
          <a:off x="1746396" y="3285198"/>
          <a:ext cx="1066083" cy="28236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86 672,7 </a:t>
          </a: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тыс. рублей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федеральный бюджет 75 953,4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8 574,6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бюджеты сельских поселений 2 344,7</a:t>
          </a:r>
        </a:p>
      </dsp:txBody>
      <dsp:txXfrm rot="-5400000">
        <a:off x="867604" y="4216032"/>
        <a:ext cx="2771625" cy="9619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3C70-770C-457D-AA12-572E5C0C6748}">
      <dsp:nvSpPr>
        <dsp:cNvPr id="0" name=""/>
        <dsp:cNvSpPr/>
      </dsp:nvSpPr>
      <dsp:spPr>
        <a:xfrm rot="5400000">
          <a:off x="-173894" y="225705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+mn-lt"/>
            </a:rPr>
            <a:t>2027</a:t>
          </a:r>
          <a:endParaRPr lang="ru-RU" sz="2000" kern="1200" dirty="0">
            <a:latin typeface="+mn-lt"/>
          </a:endParaRPr>
        </a:p>
      </dsp:txBody>
      <dsp:txXfrm rot="-5400000">
        <a:off x="0" y="457564"/>
        <a:ext cx="811506" cy="347788"/>
      </dsp:txXfrm>
    </dsp:sp>
    <dsp:sp modelId="{447CFE9D-5C97-49FC-940E-095939D240E2}">
      <dsp:nvSpPr>
        <dsp:cNvPr id="0" name=""/>
        <dsp:cNvSpPr/>
      </dsp:nvSpPr>
      <dsp:spPr>
        <a:xfrm rot="5400000">
          <a:off x="1922713" y="-1147154"/>
          <a:ext cx="753541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3 950 028,2                  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752118" y="60226"/>
        <a:ext cx="3057947" cy="679971"/>
      </dsp:txXfrm>
    </dsp:sp>
    <dsp:sp modelId="{A945B4EC-D875-4EB4-9A2E-82938D88A883}">
      <dsp:nvSpPr>
        <dsp:cNvPr id="0" name=""/>
        <dsp:cNvSpPr/>
      </dsp:nvSpPr>
      <dsp:spPr>
        <a:xfrm rot="5400000">
          <a:off x="-173894" y="1213484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latin typeface="+mn-lt"/>
            </a:rPr>
            <a:t>ДОТАЦИИ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0" y="1445343"/>
        <a:ext cx="811506" cy="347788"/>
      </dsp:txXfrm>
    </dsp:sp>
    <dsp:sp modelId="{9E4ACBB3-38FD-47BA-8477-274B855910B5}">
      <dsp:nvSpPr>
        <dsp:cNvPr id="0" name=""/>
        <dsp:cNvSpPr/>
      </dsp:nvSpPr>
      <dsp:spPr>
        <a:xfrm rot="5400000">
          <a:off x="1982101" y="-96704"/>
          <a:ext cx="753541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kern="1200" dirty="0">
            <a:latin typeface="+mn-lt"/>
          </a:endParaRPr>
        </a:p>
      </dsp:txBody>
      <dsp:txXfrm rot="-5400000">
        <a:off x="811506" y="1110676"/>
        <a:ext cx="3057947" cy="679971"/>
      </dsp:txXfrm>
    </dsp:sp>
    <dsp:sp modelId="{66D82B71-9988-42E9-9B02-259CBDF5452C}">
      <dsp:nvSpPr>
        <dsp:cNvPr id="0" name=""/>
        <dsp:cNvSpPr/>
      </dsp:nvSpPr>
      <dsp:spPr>
        <a:xfrm rot="5400000">
          <a:off x="-173894" y="2279329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kern="1200" dirty="0">
              <a:latin typeface="+mn-lt"/>
            </a:rPr>
            <a:t>СУБСИДИИ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0" y="2511188"/>
        <a:ext cx="811506" cy="347788"/>
      </dsp:txXfrm>
    </dsp:sp>
    <dsp:sp modelId="{33617B09-609F-43BD-BF28-7360D9907991}">
      <dsp:nvSpPr>
        <dsp:cNvPr id="0" name=""/>
        <dsp:cNvSpPr/>
      </dsp:nvSpPr>
      <dsp:spPr>
        <a:xfrm rot="5400000">
          <a:off x="1957993" y="952577"/>
          <a:ext cx="753541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11430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1 340 909,0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104 244,5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1 236 664,5</a:t>
          </a:r>
        </a:p>
        <a:p>
          <a:pPr marL="57150" lvl="1" indent="-11430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787398" y="2159958"/>
        <a:ext cx="3057947" cy="679971"/>
      </dsp:txXfrm>
    </dsp:sp>
    <dsp:sp modelId="{53A43C69-4362-4FC0-B93A-DF4A86E6908D}">
      <dsp:nvSpPr>
        <dsp:cNvPr id="0" name=""/>
        <dsp:cNvSpPr/>
      </dsp:nvSpPr>
      <dsp:spPr>
        <a:xfrm rot="5400000">
          <a:off x="-173894" y="3306140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СУБВЕНЦИИ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0" y="3537999"/>
        <a:ext cx="811506" cy="347788"/>
      </dsp:txXfrm>
    </dsp:sp>
    <dsp:sp modelId="{6E29343C-948F-473C-A7E2-6D63E56D71E4}">
      <dsp:nvSpPr>
        <dsp:cNvPr id="0" name=""/>
        <dsp:cNvSpPr/>
      </dsp:nvSpPr>
      <dsp:spPr>
        <a:xfrm rot="5400000">
          <a:off x="1981903" y="1961849"/>
          <a:ext cx="753937" cy="30947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2 522 461,4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10 114,6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2 512 346,8</a:t>
          </a:r>
        </a:p>
      </dsp:txBody>
      <dsp:txXfrm rot="-5400000">
        <a:off x="811506" y="3169050"/>
        <a:ext cx="3057928" cy="680329"/>
      </dsp:txXfrm>
    </dsp:sp>
    <dsp:sp modelId="{4603D216-E423-4EB3-B069-66A3C3390ADF}">
      <dsp:nvSpPr>
        <dsp:cNvPr id="0" name=""/>
        <dsp:cNvSpPr/>
      </dsp:nvSpPr>
      <dsp:spPr>
        <a:xfrm rot="5400000">
          <a:off x="-173894" y="4518968"/>
          <a:ext cx="1159294" cy="81150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Иные трансферты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0" y="4750827"/>
        <a:ext cx="811506" cy="347788"/>
      </dsp:txXfrm>
    </dsp:sp>
    <dsp:sp modelId="{2F804AD7-35F7-422E-B002-00728702532F}">
      <dsp:nvSpPr>
        <dsp:cNvPr id="0" name=""/>
        <dsp:cNvSpPr/>
      </dsp:nvSpPr>
      <dsp:spPr>
        <a:xfrm rot="5400000">
          <a:off x="1796086" y="3198230"/>
          <a:ext cx="1125572" cy="30472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86 675,8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федеральный бюджет 79 984,2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окружной бюджет 6 691,6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бюджеты сельских поселений  0</a:t>
          </a:r>
        </a:p>
      </dsp:txBody>
      <dsp:txXfrm rot="-5400000">
        <a:off x="835258" y="4214004"/>
        <a:ext cx="2992282" cy="1015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C3C70-770C-457D-AA12-572E5C0C6748}">
      <dsp:nvSpPr>
        <dsp:cNvPr id="0" name=""/>
        <dsp:cNvSpPr/>
      </dsp:nvSpPr>
      <dsp:spPr>
        <a:xfrm rot="5400000">
          <a:off x="-185536" y="195604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</a:rPr>
            <a:t>2028</a:t>
          </a:r>
        </a:p>
      </dsp:txBody>
      <dsp:txXfrm rot="-5400000">
        <a:off x="-8212" y="432036"/>
        <a:ext cx="827512" cy="354648"/>
      </dsp:txXfrm>
    </dsp:sp>
    <dsp:sp modelId="{447CFE9D-5C97-49FC-940E-095939D240E2}">
      <dsp:nvSpPr>
        <dsp:cNvPr id="0" name=""/>
        <dsp:cNvSpPr/>
      </dsp:nvSpPr>
      <dsp:spPr>
        <a:xfrm rot="5400000">
          <a:off x="1974461" y="-1136880"/>
          <a:ext cx="768404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3 899 715,1                   </a:t>
          </a:r>
          <a:r>
            <a:rPr lang="ru-RU" sz="2000" b="1" kern="12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тыс. рублей</a:t>
          </a:r>
          <a:endParaRPr lang="ru-RU" sz="2000" kern="1200" dirty="0">
            <a:solidFill>
              <a:schemeClr val="tx1"/>
            </a:solidFill>
            <a:latin typeface="+mn-lt"/>
          </a:endParaRPr>
        </a:p>
      </dsp:txBody>
      <dsp:txXfrm rot="-5400000">
        <a:off x="819300" y="55791"/>
        <a:ext cx="3041216" cy="693384"/>
      </dsp:txXfrm>
    </dsp:sp>
    <dsp:sp modelId="{A945B4EC-D875-4EB4-9A2E-82938D88A883}">
      <dsp:nvSpPr>
        <dsp:cNvPr id="0" name=""/>
        <dsp:cNvSpPr/>
      </dsp:nvSpPr>
      <dsp:spPr>
        <a:xfrm rot="5400000">
          <a:off x="-185536" y="1202865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ДОТАЦИИ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+mn-lt"/>
          </a:endParaRPr>
        </a:p>
      </dsp:txBody>
      <dsp:txXfrm rot="-5400000">
        <a:off x="-8212" y="1439297"/>
        <a:ext cx="827512" cy="354648"/>
      </dsp:txXfrm>
    </dsp:sp>
    <dsp:sp modelId="{9E4ACBB3-38FD-47BA-8477-274B855910B5}">
      <dsp:nvSpPr>
        <dsp:cNvPr id="0" name=""/>
        <dsp:cNvSpPr/>
      </dsp:nvSpPr>
      <dsp:spPr>
        <a:xfrm rot="5400000">
          <a:off x="1981340" y="-94442"/>
          <a:ext cx="768808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0,0 тыс. рублей</a:t>
          </a:r>
          <a:endParaRPr lang="ru-RU" sz="1400" kern="1200" dirty="0">
            <a:latin typeface="+mn-lt"/>
          </a:endParaRPr>
        </a:p>
      </dsp:txBody>
      <dsp:txXfrm rot="-5400000">
        <a:off x="826381" y="1098047"/>
        <a:ext cx="3041196" cy="693748"/>
      </dsp:txXfrm>
    </dsp:sp>
    <dsp:sp modelId="{66D82B71-9988-42E9-9B02-259CBDF5452C}">
      <dsp:nvSpPr>
        <dsp:cNvPr id="0" name=""/>
        <dsp:cNvSpPr/>
      </dsp:nvSpPr>
      <dsp:spPr>
        <a:xfrm rot="5400000">
          <a:off x="-185536" y="2289733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СУБСИДИИ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-8212" y="2526165"/>
        <a:ext cx="827512" cy="354648"/>
      </dsp:txXfrm>
    </dsp:sp>
    <dsp:sp modelId="{33617B09-609F-43BD-BF28-7360D9907991}">
      <dsp:nvSpPr>
        <dsp:cNvPr id="0" name=""/>
        <dsp:cNvSpPr/>
      </dsp:nvSpPr>
      <dsp:spPr>
        <a:xfrm rot="5400000">
          <a:off x="1974461" y="957247"/>
          <a:ext cx="768404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Times New Roman" panose="02020603050405020304" pitchFamily="18" charset="0"/>
            </a:rPr>
            <a:t>1 250 958,4 тыс. рублей, </a:t>
          </a:r>
          <a:r>
            <a:rPr lang="ru-RU" sz="1200" b="1" kern="1200" dirty="0">
              <a:latin typeface="+mn-lt"/>
              <a:cs typeface="Times New Roman" panose="02020603050405020304" pitchFamily="18" charset="0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  федеральный бюджет 5 935,2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1 245 023,2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</dsp:txBody>
      <dsp:txXfrm rot="-5400000">
        <a:off x="819300" y="2149918"/>
        <a:ext cx="3041216" cy="693384"/>
      </dsp:txXfrm>
    </dsp:sp>
    <dsp:sp modelId="{53A43C69-4362-4FC0-B93A-DF4A86E6908D}">
      <dsp:nvSpPr>
        <dsp:cNvPr id="0" name=""/>
        <dsp:cNvSpPr/>
      </dsp:nvSpPr>
      <dsp:spPr>
        <a:xfrm rot="5400000">
          <a:off x="-185536" y="3336797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СУБВЕНЦИИ</a:t>
          </a:r>
        </a:p>
        <a:p>
          <a:pPr marL="0"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-8212" y="3573229"/>
        <a:ext cx="827512" cy="354648"/>
      </dsp:txXfrm>
    </dsp:sp>
    <dsp:sp modelId="{6E29343C-948F-473C-A7E2-6D63E56D71E4}">
      <dsp:nvSpPr>
        <dsp:cNvPr id="0" name=""/>
        <dsp:cNvSpPr/>
      </dsp:nvSpPr>
      <dsp:spPr>
        <a:xfrm rot="5400000">
          <a:off x="1974461" y="2004312"/>
          <a:ext cx="768404" cy="3078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100" kern="1200" dirty="0">
            <a:latin typeface="+mn-lt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2 562 391,5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srgbClr val="FF0000"/>
              </a:solidFill>
              <a:latin typeface="+mn-lt"/>
            </a:rPr>
            <a:t>   </a:t>
          </a: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федеральный бюджет 12 453,4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окружной бюджет 2 549 938,1</a:t>
          </a:r>
        </a:p>
      </dsp:txBody>
      <dsp:txXfrm rot="-5400000">
        <a:off x="819300" y="3196983"/>
        <a:ext cx="3041216" cy="693384"/>
      </dsp:txXfrm>
    </dsp:sp>
    <dsp:sp modelId="{4603D216-E423-4EB3-B069-66A3C3390ADF}">
      <dsp:nvSpPr>
        <dsp:cNvPr id="0" name=""/>
        <dsp:cNvSpPr/>
      </dsp:nvSpPr>
      <dsp:spPr>
        <a:xfrm rot="5400000">
          <a:off x="-185536" y="4493490"/>
          <a:ext cx="1182160" cy="8275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>
              <a:latin typeface="+mn-lt"/>
            </a:rPr>
            <a:t>Иные трансферты</a:t>
          </a:r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latin typeface="+mn-lt"/>
          </a:endParaRPr>
        </a:p>
      </dsp:txBody>
      <dsp:txXfrm rot="-5400000">
        <a:off x="-8212" y="4729922"/>
        <a:ext cx="827512" cy="354648"/>
      </dsp:txXfrm>
    </dsp:sp>
    <dsp:sp modelId="{2F804AD7-35F7-422E-B002-00728702532F}">
      <dsp:nvSpPr>
        <dsp:cNvPr id="0" name=""/>
        <dsp:cNvSpPr/>
      </dsp:nvSpPr>
      <dsp:spPr>
        <a:xfrm rot="5400000">
          <a:off x="1864832" y="3144579"/>
          <a:ext cx="987660" cy="31115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86 365,2 тыс. рублей, </a:t>
          </a:r>
          <a:r>
            <a:rPr lang="ru-RU" sz="1200" b="1" kern="1200" dirty="0">
              <a:latin typeface="+mn-lt"/>
            </a:rPr>
            <a:t>в том числе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200" kern="1200" dirty="0">
              <a:latin typeface="+mn-lt"/>
            </a:rPr>
            <a:t>  федеральный бюджет 79 799,9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окружной бюджет 6 565,3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ru-RU" sz="1200" kern="1200" dirty="0">
              <a:latin typeface="+mn-lt"/>
            </a:rPr>
            <a:t>бюджеты сельских поселений  0</a:t>
          </a:r>
        </a:p>
      </dsp:txBody>
      <dsp:txXfrm rot="-5400000">
        <a:off x="802874" y="4254751"/>
        <a:ext cx="3063362" cy="8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6236C-8AD0-494D-9558-81D9A32BAE48}">
      <dsp:nvSpPr>
        <dsp:cNvPr id="0" name=""/>
        <dsp:cNvSpPr/>
      </dsp:nvSpPr>
      <dsp:spPr>
        <a:xfrm>
          <a:off x="2516" y="144017"/>
          <a:ext cx="2843738" cy="2664293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основных общеобразовательных программ общего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•1 402,1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•1 930 учеников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1 ученика в год – 715 337 рублей</a:t>
          </a:r>
        </a:p>
      </dsp:txBody>
      <dsp:txXfrm>
        <a:off x="418972" y="534194"/>
        <a:ext cx="2010826" cy="1883939"/>
      </dsp:txXfrm>
    </dsp:sp>
    <dsp:sp modelId="{D71BA7F2-2816-402B-A11A-1DB63ACD2F2C}">
      <dsp:nvSpPr>
        <dsp:cNvPr id="0" name=""/>
        <dsp:cNvSpPr/>
      </dsp:nvSpPr>
      <dsp:spPr>
        <a:xfrm>
          <a:off x="3005430" y="1041773"/>
          <a:ext cx="940228" cy="868781"/>
        </a:xfrm>
        <a:prstGeom prst="mathPlus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130057" y="1373995"/>
        <a:ext cx="690974" cy="204337"/>
      </dsp:txXfrm>
    </dsp:sp>
    <dsp:sp modelId="{04BDF5CA-679D-4D9D-A800-7A8E57584D98}">
      <dsp:nvSpPr>
        <dsp:cNvPr id="0" name=""/>
        <dsp:cNvSpPr/>
      </dsp:nvSpPr>
      <dsp:spPr>
        <a:xfrm>
          <a:off x="4104835" y="127227"/>
          <a:ext cx="3091813" cy="269787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Реализация дошкольными образовательными организациями основных общеобразовательных программ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245,9 млн рублей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 •688 детей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•Расходы на 1 ребенка в год – 357 741 рубль</a:t>
          </a:r>
        </a:p>
      </dsp:txBody>
      <dsp:txXfrm>
        <a:off x="4557621" y="522321"/>
        <a:ext cx="2186241" cy="1907685"/>
      </dsp:txXfrm>
    </dsp:sp>
    <dsp:sp modelId="{99D56970-5BF9-40A7-86CB-488D6E77DAB3}">
      <dsp:nvSpPr>
        <dsp:cNvPr id="0" name=""/>
        <dsp:cNvSpPr/>
      </dsp:nvSpPr>
      <dsp:spPr>
        <a:xfrm>
          <a:off x="7355824" y="907678"/>
          <a:ext cx="1136970" cy="1136970"/>
        </a:xfrm>
        <a:prstGeom prst="mathEqual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700" kern="1200"/>
        </a:p>
      </dsp:txBody>
      <dsp:txXfrm>
        <a:off x="7506529" y="1141894"/>
        <a:ext cx="835560" cy="668538"/>
      </dsp:txXfrm>
    </dsp:sp>
    <dsp:sp modelId="{219790F3-B776-4C47-8E35-C58947B0A4C5}">
      <dsp:nvSpPr>
        <dsp:cNvPr id="0" name=""/>
        <dsp:cNvSpPr/>
      </dsp:nvSpPr>
      <dsp:spPr>
        <a:xfrm>
          <a:off x="8651970" y="244825"/>
          <a:ext cx="3084344" cy="246267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Обеспечение государственных гарантий на получение образования и осуществления переданных отдельных государственных полномочий в области образования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</a:rPr>
            <a:t>• 1 648,0 млн. рублей</a:t>
          </a:r>
        </a:p>
      </dsp:txBody>
      <dsp:txXfrm>
        <a:off x="9103662" y="605476"/>
        <a:ext cx="2180960" cy="1741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AFB53-A65C-43B5-9FBD-0B80A24C750D}">
      <dsp:nvSpPr>
        <dsp:cNvPr id="0" name=""/>
        <dsp:cNvSpPr/>
      </dsp:nvSpPr>
      <dsp:spPr>
        <a:xfrm>
          <a:off x="175566" y="23654"/>
          <a:ext cx="4654631" cy="762358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 по текущему ремонту зданий и сооружений</a:t>
          </a:r>
        </a:p>
      </dsp:txBody>
      <dsp:txXfrm>
        <a:off x="556745" y="23654"/>
        <a:ext cx="3892273" cy="762358"/>
      </dsp:txXfrm>
    </dsp:sp>
    <dsp:sp modelId="{1905D17A-EB53-4DDA-84E9-4897A346DCC6}">
      <dsp:nvSpPr>
        <dsp:cNvPr id="0" name=""/>
        <dsp:cNvSpPr/>
      </dsp:nvSpPr>
      <dsp:spPr>
        <a:xfrm>
          <a:off x="5028202" y="84951"/>
          <a:ext cx="1885801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10 570,4</a:t>
          </a:r>
        </a:p>
      </dsp:txBody>
      <dsp:txXfrm>
        <a:off x="5390818" y="84951"/>
        <a:ext cx="1160570" cy="725231"/>
      </dsp:txXfrm>
    </dsp:sp>
    <dsp:sp modelId="{879A147A-5ECE-4745-95C9-CCBCE9C748BC}">
      <dsp:nvSpPr>
        <dsp:cNvPr id="0" name=""/>
        <dsp:cNvSpPr/>
      </dsp:nvSpPr>
      <dsp:spPr>
        <a:xfrm>
          <a:off x="7546278" y="36274"/>
          <a:ext cx="1901230" cy="72523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9 411,4</a:t>
          </a:r>
        </a:p>
      </dsp:txBody>
      <dsp:txXfrm>
        <a:off x="7908894" y="36274"/>
        <a:ext cx="1175999" cy="725231"/>
      </dsp:txXfrm>
    </dsp:sp>
    <dsp:sp modelId="{53E66423-2F25-4507-9C74-5E87F1D1A5EE}">
      <dsp:nvSpPr>
        <dsp:cNvPr id="0" name=""/>
        <dsp:cNvSpPr/>
      </dsp:nvSpPr>
      <dsp:spPr>
        <a:xfrm>
          <a:off x="9946196" y="57378"/>
          <a:ext cx="1859149" cy="725231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9 411,4</a:t>
          </a:r>
        </a:p>
      </dsp:txBody>
      <dsp:txXfrm>
        <a:off x="10308812" y="57378"/>
        <a:ext cx="1133918" cy="725231"/>
      </dsp:txXfrm>
    </dsp:sp>
    <dsp:sp modelId="{EA953FB9-9A0C-4864-89AD-F956C3FCA333}">
      <dsp:nvSpPr>
        <dsp:cNvPr id="0" name=""/>
        <dsp:cNvSpPr/>
      </dsp:nvSpPr>
      <dsp:spPr>
        <a:xfrm>
          <a:off x="224235" y="956957"/>
          <a:ext cx="4560438" cy="75799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пожарной безопасности</a:t>
          </a:r>
        </a:p>
      </dsp:txBody>
      <dsp:txXfrm>
        <a:off x="603234" y="956957"/>
        <a:ext cx="3802441" cy="757997"/>
      </dsp:txXfrm>
    </dsp:sp>
    <dsp:sp modelId="{92FEB86A-44DF-4FEB-B929-3DA9526C5216}">
      <dsp:nvSpPr>
        <dsp:cNvPr id="0" name=""/>
        <dsp:cNvSpPr/>
      </dsp:nvSpPr>
      <dsp:spPr>
        <a:xfrm>
          <a:off x="5022777" y="986466"/>
          <a:ext cx="1983761" cy="72523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6 733,5</a:t>
          </a:r>
        </a:p>
      </dsp:txBody>
      <dsp:txXfrm>
        <a:off x="5385393" y="986466"/>
        <a:ext cx="1258530" cy="725231"/>
      </dsp:txXfrm>
    </dsp:sp>
    <dsp:sp modelId="{E6712BD2-17F5-433F-8DE0-21A8DB0B0EB3}">
      <dsp:nvSpPr>
        <dsp:cNvPr id="0" name=""/>
        <dsp:cNvSpPr/>
      </dsp:nvSpPr>
      <dsp:spPr>
        <a:xfrm>
          <a:off x="7614446" y="893672"/>
          <a:ext cx="1744435" cy="72523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6 733,5</a:t>
          </a:r>
        </a:p>
      </dsp:txBody>
      <dsp:txXfrm>
        <a:off x="7977062" y="893672"/>
        <a:ext cx="1019204" cy="725231"/>
      </dsp:txXfrm>
    </dsp:sp>
    <dsp:sp modelId="{008A68ED-FF7E-46ED-ADB1-1448F72CEDD1}">
      <dsp:nvSpPr>
        <dsp:cNvPr id="0" name=""/>
        <dsp:cNvSpPr/>
      </dsp:nvSpPr>
      <dsp:spPr>
        <a:xfrm>
          <a:off x="9932993" y="916118"/>
          <a:ext cx="2010595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6 733,5</a:t>
          </a:r>
        </a:p>
      </dsp:txBody>
      <dsp:txXfrm>
        <a:off x="10295609" y="916118"/>
        <a:ext cx="1285364" cy="725231"/>
      </dsp:txXfrm>
    </dsp:sp>
    <dsp:sp modelId="{8885E09B-EC5B-4C59-BA4A-E53F8D1692A7}">
      <dsp:nvSpPr>
        <dsp:cNvPr id="0" name=""/>
        <dsp:cNvSpPr/>
      </dsp:nvSpPr>
      <dsp:spPr>
        <a:xfrm>
          <a:off x="254118" y="1846300"/>
          <a:ext cx="4594188" cy="737350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санитарно-эпидемиологической безопасности</a:t>
          </a:r>
        </a:p>
      </dsp:txBody>
      <dsp:txXfrm>
        <a:off x="622793" y="1846300"/>
        <a:ext cx="3856838" cy="737350"/>
      </dsp:txXfrm>
    </dsp:sp>
    <dsp:sp modelId="{0A39832D-8064-4754-B568-BDECFF73C811}">
      <dsp:nvSpPr>
        <dsp:cNvPr id="0" name=""/>
        <dsp:cNvSpPr/>
      </dsp:nvSpPr>
      <dsp:spPr>
        <a:xfrm>
          <a:off x="5054097" y="1828525"/>
          <a:ext cx="1813078" cy="72523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13 716,8</a:t>
          </a:r>
        </a:p>
      </dsp:txBody>
      <dsp:txXfrm>
        <a:off x="5416713" y="1828525"/>
        <a:ext cx="1087847" cy="725231"/>
      </dsp:txXfrm>
    </dsp:sp>
    <dsp:sp modelId="{E273E53C-1D48-4852-939D-F737D33627B6}">
      <dsp:nvSpPr>
        <dsp:cNvPr id="0" name=""/>
        <dsp:cNvSpPr/>
      </dsp:nvSpPr>
      <dsp:spPr>
        <a:xfrm>
          <a:off x="7458239" y="1830900"/>
          <a:ext cx="1871369" cy="64060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13 716,8</a:t>
          </a:r>
        </a:p>
      </dsp:txBody>
      <dsp:txXfrm>
        <a:off x="7778541" y="1830900"/>
        <a:ext cx="1230765" cy="640604"/>
      </dsp:txXfrm>
    </dsp:sp>
    <dsp:sp modelId="{90164D3D-A9BF-4F62-865A-4EEA30B38DBD}">
      <dsp:nvSpPr>
        <dsp:cNvPr id="0" name=""/>
        <dsp:cNvSpPr/>
      </dsp:nvSpPr>
      <dsp:spPr>
        <a:xfrm>
          <a:off x="9944043" y="1803526"/>
          <a:ext cx="1955115" cy="725231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13 716,8</a:t>
          </a:r>
        </a:p>
      </dsp:txBody>
      <dsp:txXfrm>
        <a:off x="10306659" y="1803526"/>
        <a:ext cx="1229884" cy="725231"/>
      </dsp:txXfrm>
    </dsp:sp>
    <dsp:sp modelId="{DA741E7A-C9E7-4D4F-849E-85D3885BD837}">
      <dsp:nvSpPr>
        <dsp:cNvPr id="0" name=""/>
        <dsp:cNvSpPr/>
      </dsp:nvSpPr>
      <dsp:spPr>
        <a:xfrm>
          <a:off x="283433" y="2700630"/>
          <a:ext cx="4488440" cy="738364"/>
        </a:xfrm>
        <a:prstGeom prst="chevron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энергоэффективности</a:t>
          </a:r>
        </a:p>
      </dsp:txBody>
      <dsp:txXfrm>
        <a:off x="652615" y="2700630"/>
        <a:ext cx="3750076" cy="738364"/>
      </dsp:txXfrm>
    </dsp:sp>
    <dsp:sp modelId="{4D39E602-971F-43AD-BC3A-7F420F5ACE59}">
      <dsp:nvSpPr>
        <dsp:cNvPr id="0" name=""/>
        <dsp:cNvSpPr/>
      </dsp:nvSpPr>
      <dsp:spPr>
        <a:xfrm>
          <a:off x="5028197" y="2698484"/>
          <a:ext cx="2024846" cy="725231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9 135,0</a:t>
          </a:r>
        </a:p>
      </dsp:txBody>
      <dsp:txXfrm>
        <a:off x="5390813" y="2698484"/>
        <a:ext cx="1299615" cy="725231"/>
      </dsp:txXfrm>
    </dsp:sp>
    <dsp:sp modelId="{C648EDC4-2134-49FF-9AF3-D05A14EDD3ED}">
      <dsp:nvSpPr>
        <dsp:cNvPr id="0" name=""/>
        <dsp:cNvSpPr/>
      </dsp:nvSpPr>
      <dsp:spPr>
        <a:xfrm>
          <a:off x="7536355" y="2690028"/>
          <a:ext cx="1813078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9 135,0</a:t>
          </a:r>
        </a:p>
      </dsp:txBody>
      <dsp:txXfrm>
        <a:off x="7898971" y="2690028"/>
        <a:ext cx="1087847" cy="725231"/>
      </dsp:txXfrm>
    </dsp:sp>
    <dsp:sp modelId="{EB1632A7-2206-4AE7-9914-1C1F500B8238}">
      <dsp:nvSpPr>
        <dsp:cNvPr id="0" name=""/>
        <dsp:cNvSpPr/>
      </dsp:nvSpPr>
      <dsp:spPr>
        <a:xfrm>
          <a:off x="9992316" y="2695953"/>
          <a:ext cx="1972466" cy="74585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9 135,0</a:t>
          </a:r>
        </a:p>
      </dsp:txBody>
      <dsp:txXfrm>
        <a:off x="10365245" y="2695953"/>
        <a:ext cx="1226609" cy="745857"/>
      </dsp:txXfrm>
    </dsp:sp>
    <dsp:sp modelId="{D5D5443D-87DA-4246-8F19-D9724F49767C}">
      <dsp:nvSpPr>
        <dsp:cNvPr id="0" name=""/>
        <dsp:cNvSpPr/>
      </dsp:nvSpPr>
      <dsp:spPr>
        <a:xfrm>
          <a:off x="271877" y="3487084"/>
          <a:ext cx="4743472" cy="806684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Антитеррористическая защищенность</a:t>
          </a:r>
        </a:p>
      </dsp:txBody>
      <dsp:txXfrm>
        <a:off x="675219" y="3487084"/>
        <a:ext cx="3936788" cy="806684"/>
      </dsp:txXfrm>
    </dsp:sp>
    <dsp:sp modelId="{5C5D67DA-88D5-4CCF-8FB7-99C4AC146014}">
      <dsp:nvSpPr>
        <dsp:cNvPr id="0" name=""/>
        <dsp:cNvSpPr/>
      </dsp:nvSpPr>
      <dsp:spPr>
        <a:xfrm>
          <a:off x="5132163" y="3575401"/>
          <a:ext cx="1708264" cy="78436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84 514,6</a:t>
          </a:r>
        </a:p>
      </dsp:txBody>
      <dsp:txXfrm>
        <a:off x="5524346" y="3575401"/>
        <a:ext cx="923898" cy="784366"/>
      </dsp:txXfrm>
    </dsp:sp>
    <dsp:sp modelId="{0217CCC7-BA1F-4244-BBDD-121AD1B85C8F}">
      <dsp:nvSpPr>
        <dsp:cNvPr id="0" name=""/>
        <dsp:cNvSpPr/>
      </dsp:nvSpPr>
      <dsp:spPr>
        <a:xfrm>
          <a:off x="7517323" y="3562466"/>
          <a:ext cx="1761079" cy="722163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</dsp:txBody>
      <dsp:txXfrm>
        <a:off x="7878405" y="3562466"/>
        <a:ext cx="1038916" cy="722163"/>
      </dsp:txXfrm>
    </dsp:sp>
    <dsp:sp modelId="{FF257C2E-2532-4907-8501-F1D16673E09B}">
      <dsp:nvSpPr>
        <dsp:cNvPr id="0" name=""/>
        <dsp:cNvSpPr/>
      </dsp:nvSpPr>
      <dsp:spPr>
        <a:xfrm>
          <a:off x="9841363" y="3562992"/>
          <a:ext cx="2095066" cy="808763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81 979,2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10245745" y="3562992"/>
        <a:ext cx="1286303" cy="808763"/>
      </dsp:txXfrm>
    </dsp:sp>
    <dsp:sp modelId="{05F5610B-ECED-435A-83BF-1D6EDFB82F70}">
      <dsp:nvSpPr>
        <dsp:cNvPr id="0" name=""/>
        <dsp:cNvSpPr/>
      </dsp:nvSpPr>
      <dsp:spPr>
        <a:xfrm>
          <a:off x="219145" y="4425928"/>
          <a:ext cx="4524111" cy="87377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031" y="4425928"/>
        <a:ext cx="3650339" cy="873772"/>
      </dsp:txXfrm>
    </dsp:sp>
    <dsp:sp modelId="{BD755916-160A-42BD-9537-2528CB57819D}">
      <dsp:nvSpPr>
        <dsp:cNvPr id="0" name=""/>
        <dsp:cNvSpPr/>
      </dsp:nvSpPr>
      <dsp:spPr>
        <a:xfrm>
          <a:off x="4930879" y="4480370"/>
          <a:ext cx="1816686" cy="72523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124 670,3</a:t>
          </a:r>
        </a:p>
      </dsp:txBody>
      <dsp:txXfrm>
        <a:off x="5293495" y="4480370"/>
        <a:ext cx="1091455" cy="725231"/>
      </dsp:txXfrm>
    </dsp:sp>
    <dsp:sp modelId="{55A2956B-48E5-40C2-92C2-8F9E92CDAC61}">
      <dsp:nvSpPr>
        <dsp:cNvPr id="0" name=""/>
        <dsp:cNvSpPr/>
      </dsp:nvSpPr>
      <dsp:spPr>
        <a:xfrm>
          <a:off x="7558212" y="4511587"/>
          <a:ext cx="1786861" cy="696954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120 975,9</a:t>
          </a:r>
        </a:p>
      </dsp:txBody>
      <dsp:txXfrm>
        <a:off x="7906689" y="4511587"/>
        <a:ext cx="1089907" cy="696954"/>
      </dsp:txXfrm>
    </dsp:sp>
    <dsp:sp modelId="{9797A433-3564-4E5E-BF49-D98435707096}">
      <dsp:nvSpPr>
        <dsp:cNvPr id="0" name=""/>
        <dsp:cNvSpPr/>
      </dsp:nvSpPr>
      <dsp:spPr>
        <a:xfrm>
          <a:off x="9937098" y="4562299"/>
          <a:ext cx="1996725" cy="646239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120 975,9</a:t>
          </a:r>
        </a:p>
      </dsp:txBody>
      <dsp:txXfrm>
        <a:off x="10260218" y="4562299"/>
        <a:ext cx="1350486" cy="646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image" Target="../media/image2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0.55864</cdr:x>
      <cdr:y>0.33563</cdr:y>
    </cdr:from>
    <cdr:to>
      <cdr:x>0.667</cdr:x>
      <cdr:y>0.42794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93C6BA3C-AA8C-371B-DF5E-8E2CA3EBFA7F}"/>
            </a:ext>
          </a:extLst>
        </cdr:cNvPr>
        <cdr:cNvCxnSpPr/>
      </cdr:nvCxnSpPr>
      <cdr:spPr>
        <a:xfrm xmlns:a="http://schemas.openxmlformats.org/drawingml/2006/main" flipV="1">
          <a:off x="6672064" y="1841376"/>
          <a:ext cx="1294194" cy="506449"/>
        </a:xfrm>
        <a:prstGeom xmlns:a="http://schemas.openxmlformats.org/drawingml/2006/main" prst="straightConnector1">
          <a:avLst/>
        </a:prstGeom>
        <a:ln xmlns:a="http://schemas.openxmlformats.org/drawingml/2006/main" w="53975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0.79931</cdr:x>
      <cdr:y>0.21765</cdr:y>
    </cdr:from>
    <cdr:to>
      <cdr:x>0.90767</cdr:x>
      <cdr:y>0.30996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E566BD7F-5110-1A07-58C8-5D09B4B248F7}"/>
            </a:ext>
          </a:extLst>
        </cdr:cNvPr>
        <cdr:cNvCxnSpPr/>
      </cdr:nvCxnSpPr>
      <cdr:spPr>
        <a:xfrm xmlns:a="http://schemas.openxmlformats.org/drawingml/2006/main" flipV="1">
          <a:off x="9546492" y="1194119"/>
          <a:ext cx="1294228" cy="506437"/>
        </a:xfrm>
        <a:prstGeom xmlns:a="http://schemas.openxmlformats.org/drawingml/2006/main" prst="straightConnector1">
          <a:avLst/>
        </a:prstGeom>
        <a:ln xmlns:a="http://schemas.openxmlformats.org/drawingml/2006/main" w="53975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0.31403</cdr:x>
      <cdr:y>0.08205</cdr:y>
    </cdr:from>
    <cdr:to>
      <cdr:x>0.42239</cdr:x>
      <cdr:y>0.17436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:a16="http://schemas.microsoft.com/office/drawing/2014/main" id="{BD3B1F78-2E96-AB48-6D83-2DF866AAB87A}"/>
            </a:ext>
          </a:extLst>
        </cdr:cNvPr>
        <cdr:cNvCxnSpPr/>
      </cdr:nvCxnSpPr>
      <cdr:spPr>
        <a:xfrm xmlns:a="http://schemas.openxmlformats.org/drawingml/2006/main" flipV="1">
          <a:off x="3750602" y="450165"/>
          <a:ext cx="1294228" cy="506437"/>
        </a:xfrm>
        <a:prstGeom xmlns:a="http://schemas.openxmlformats.org/drawingml/2006/main" prst="straightConnector1">
          <a:avLst/>
        </a:prstGeom>
        <a:ln xmlns:a="http://schemas.openxmlformats.org/drawingml/2006/main" w="53975"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0.60084</cdr:x>
      <cdr:y>0.25197</cdr:y>
    </cdr:from>
    <cdr:to>
      <cdr:x>0.69213</cdr:x>
      <cdr:y>0.32129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176120" y="1382391"/>
          <a:ext cx="1090320" cy="380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2">
                  <a:lumMod val="75000"/>
                </a:schemeClr>
              </a:solidFill>
            </a:rPr>
            <a:t>+20,7%</a:t>
          </a:r>
        </a:p>
      </cdr:txBody>
    </cdr:sp>
  </cdr:relSizeAnchor>
  <cdr:relSizeAnchor xmlns:cdr="http://schemas.openxmlformats.org/drawingml/2006/chartDrawing">
    <cdr:from>
      <cdr:x>0.37842</cdr:x>
      <cdr:y>0.01885</cdr:y>
    </cdr:from>
    <cdr:to>
      <cdr:x>0.45498</cdr:x>
      <cdr:y>0.08817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4519638" y="103408"/>
          <a:ext cx="914400" cy="380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2">
                  <a:lumMod val="75000"/>
                </a:schemeClr>
              </a:solidFill>
            </a:rPr>
            <a:t>+11,8%</a:t>
          </a:r>
        </a:p>
      </cdr:txBody>
    </cdr:sp>
  </cdr:relSizeAnchor>
  <cdr:relSizeAnchor xmlns:cdr="http://schemas.openxmlformats.org/drawingml/2006/chartDrawing">
    <cdr:from>
      <cdr:x>0.84838</cdr:x>
      <cdr:y>0.14124</cdr:y>
    </cdr:from>
    <cdr:to>
      <cdr:x>0.92494</cdr:x>
      <cdr:y>0.21056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10132647" y="774898"/>
          <a:ext cx="914400" cy="3803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solidFill>
                <a:schemeClr val="accent2">
                  <a:lumMod val="75000"/>
                </a:schemeClr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0.70672</cdr:x>
      <cdr:y>0</cdr:y>
    </cdr:from>
    <cdr:to>
      <cdr:x>0.86028</cdr:x>
      <cdr:y>0.06957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DB881E-BAD5-6AFF-7705-60EB3B123A94}"/>
            </a:ext>
          </a:extLst>
        </cdr:cNvPr>
        <cdr:cNvSpPr txBox="1"/>
      </cdr:nvSpPr>
      <cdr:spPr>
        <a:xfrm xmlns:a="http://schemas.openxmlformats.org/drawingml/2006/main">
          <a:off x="8616280" y="-1371599"/>
          <a:ext cx="1872208" cy="380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0.14175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296162" cy="276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endParaRPr lang="ru-RU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0.66986</cdr:x>
      <cdr:y>0.01524</cdr:y>
    </cdr:from>
    <cdr:to>
      <cdr:x>0.76798</cdr:x>
      <cdr:y>0.07754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15DCB006-6817-43AD-98BE-5ECE6AEFA1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96200" y="68039"/>
          <a:ext cx="1156628" cy="27813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0.74096</cdr:x>
      <cdr:y>0.69355</cdr:y>
    </cdr:from>
    <cdr:to>
      <cdr:x>0.82504</cdr:x>
      <cdr:y>0.94752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id="{5A9926C4-0E41-47B9-A82C-56EC1F76D7A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856984" y="3096344"/>
          <a:ext cx="1005035" cy="11338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0.43976</cdr:x>
      <cdr:y>0.1129</cdr:y>
    </cdr:from>
    <cdr:to>
      <cdr:x>0.45188</cdr:x>
      <cdr:y>0.43036</cdr:y>
    </cdr:to>
    <cdr:sp macro="" textlink="">
      <cdr:nvSpPr>
        <cdr:cNvPr id="6" name="Правая фигурная скобка 5"/>
        <cdr:cNvSpPr/>
      </cdr:nvSpPr>
      <cdr:spPr>
        <a:xfrm xmlns:a="http://schemas.openxmlformats.org/drawingml/2006/main">
          <a:off x="5256584" y="504056"/>
          <a:ext cx="144875" cy="14172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0.4456</cdr:x>
      <cdr:y>0.12282</cdr:y>
    </cdr:from>
    <cdr:to>
      <cdr:x>0.4759</cdr:x>
      <cdr:y>0.4879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26446" y="548342"/>
          <a:ext cx="362186" cy="16298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2 589 113,5</a:t>
          </a:r>
        </a:p>
      </cdr:txBody>
    </cdr:sp>
  </cdr:relSizeAnchor>
  <cdr:relSizeAnchor xmlns:cdr="http://schemas.openxmlformats.org/drawingml/2006/chartDrawing">
    <cdr:from>
      <cdr:x>0.5876</cdr:x>
      <cdr:y>0.1129</cdr:y>
    </cdr:from>
    <cdr:to>
      <cdr:x>0.59142</cdr:x>
      <cdr:y>0.46032</cdr:y>
    </cdr:to>
    <cdr:sp macro="" textlink="">
      <cdr:nvSpPr>
        <cdr:cNvPr id="8" name="TextBox 1"/>
        <cdr:cNvSpPr txBox="1"/>
      </cdr:nvSpPr>
      <cdr:spPr>
        <a:xfrm xmlns:a="http://schemas.openxmlformats.org/drawingml/2006/main" flipH="1">
          <a:off x="7023775" y="504056"/>
          <a:ext cx="45719" cy="15510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2 723 282,9</a:t>
          </a:r>
        </a:p>
      </cdr:txBody>
    </cdr:sp>
  </cdr:relSizeAnchor>
  <cdr:relSizeAnchor xmlns:cdr="http://schemas.openxmlformats.org/drawingml/2006/chartDrawing">
    <cdr:from>
      <cdr:x>0.57831</cdr:x>
      <cdr:y>0.1212</cdr:y>
    </cdr:from>
    <cdr:to>
      <cdr:x>0.59043</cdr:x>
      <cdr:y>0.43866</cdr:y>
    </cdr:to>
    <cdr:sp macro="" textlink="">
      <cdr:nvSpPr>
        <cdr:cNvPr id="9" name="Правая фигурная скобка 8"/>
        <cdr:cNvSpPr/>
      </cdr:nvSpPr>
      <cdr:spPr>
        <a:xfrm xmlns:a="http://schemas.openxmlformats.org/drawingml/2006/main">
          <a:off x="6912768" y="541113"/>
          <a:ext cx="144875" cy="14172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0.71084</cdr:x>
      <cdr:y>0.12282</cdr:y>
    </cdr:from>
    <cdr:to>
      <cdr:x>0.72296</cdr:x>
      <cdr:y>0.44028</cdr:y>
    </cdr:to>
    <cdr:sp macro="" textlink="">
      <cdr:nvSpPr>
        <cdr:cNvPr id="10" name="Правая фигурная скобка 9"/>
        <cdr:cNvSpPr/>
      </cdr:nvSpPr>
      <cdr:spPr>
        <a:xfrm xmlns:a="http://schemas.openxmlformats.org/drawingml/2006/main">
          <a:off x="8496944" y="548342"/>
          <a:ext cx="144875" cy="141729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0.30723</cdr:x>
      <cdr:y>0.12282</cdr:y>
    </cdr:from>
    <cdr:to>
      <cdr:x>0.31935</cdr:x>
      <cdr:y>0.40854</cdr:y>
    </cdr:to>
    <cdr:sp macro="" textlink="">
      <cdr:nvSpPr>
        <cdr:cNvPr id="12" name="Правая фигурная скобка 11"/>
        <cdr:cNvSpPr/>
      </cdr:nvSpPr>
      <cdr:spPr>
        <a:xfrm xmlns:a="http://schemas.openxmlformats.org/drawingml/2006/main">
          <a:off x="3672408" y="548342"/>
          <a:ext cx="144874" cy="127559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0.16867</cdr:x>
      <cdr:y>0.12282</cdr:y>
    </cdr:from>
    <cdr:to>
      <cdr:x>0.18079</cdr:x>
      <cdr:y>0.42441</cdr:y>
    </cdr:to>
    <cdr:sp macro="" textlink="">
      <cdr:nvSpPr>
        <cdr:cNvPr id="13" name="Правая фигурная скобка 12"/>
        <cdr:cNvSpPr/>
      </cdr:nvSpPr>
      <cdr:spPr>
        <a:xfrm xmlns:a="http://schemas.openxmlformats.org/drawingml/2006/main">
          <a:off x="2016224" y="548342"/>
          <a:ext cx="144875" cy="134644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0.71687</cdr:x>
      <cdr:y>0.12554</cdr:y>
    </cdr:from>
    <cdr:to>
      <cdr:x>0.74718</cdr:x>
      <cdr:y>0.42713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568952" y="560452"/>
          <a:ext cx="362305" cy="13464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2 845 327,8</a:t>
          </a:r>
        </a:p>
      </cdr:txBody>
    </cdr:sp>
  </cdr:relSizeAnchor>
  <cdr:relSizeAnchor xmlns:cdr="http://schemas.openxmlformats.org/drawingml/2006/chartDrawing">
    <cdr:from>
      <cdr:x>0.31928</cdr:x>
      <cdr:y>0.11007</cdr:y>
    </cdr:from>
    <cdr:to>
      <cdr:x>0.34337</cdr:x>
      <cdr:y>0.4244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816424" y="491412"/>
          <a:ext cx="288032" cy="14033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2 390 701,8</a:t>
          </a:r>
        </a:p>
      </cdr:txBody>
    </cdr:sp>
  </cdr:relSizeAnchor>
  <cdr:relSizeAnchor xmlns:cdr="http://schemas.openxmlformats.org/drawingml/2006/chartDrawing">
    <cdr:from>
      <cdr:x>0.18072</cdr:x>
      <cdr:y>0.12282</cdr:y>
    </cdr:from>
    <cdr:to>
      <cdr:x>0.20482</cdr:x>
      <cdr:y>0.41936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160240" y="548342"/>
          <a:ext cx="288032" cy="1323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2 827 393,0</a:t>
          </a:r>
        </a:p>
      </cdr:txBody>
    </cdr:sp>
  </cdr:relSizeAnchor>
  <cdr:relSizeAnchor xmlns:cdr="http://schemas.openxmlformats.org/drawingml/2006/chartDrawing">
    <cdr:from>
      <cdr:x>0.03609</cdr:x>
      <cdr:y>0</cdr:y>
    </cdr:from>
    <cdr:to>
      <cdr:x>0.92094</cdr:x>
      <cdr:y>0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A8114298-8754-0D0A-0DDB-BBC73B3B439B}"/>
            </a:ext>
          </a:extLst>
        </cdr:cNvPr>
        <cdr:cNvCxnSpPr/>
      </cdr:nvCxnSpPr>
      <cdr:spPr>
        <a:xfrm xmlns:a="http://schemas.openxmlformats.org/drawingml/2006/main">
          <a:off x="428780" y="-980728"/>
          <a:ext cx="1051316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0.27665</cdr:x>
      <cdr:y>0.77586</cdr:y>
    </cdr:from>
    <cdr:to>
      <cdr:x>0.35665</cdr:x>
      <cdr:y>0.94828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91067F9-411C-15F3-FDC3-14C455F25CED}"/>
            </a:ext>
          </a:extLst>
        </cdr:cNvPr>
        <cdr:cNvSpPr txBox="1"/>
      </cdr:nvSpPr>
      <cdr:spPr>
        <a:xfrm xmlns:a="http://schemas.openxmlformats.org/drawingml/2006/main">
          <a:off x="2988164" y="1620180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+ 258 892,5</a:t>
          </a:r>
        </a:p>
        <a:p xmlns:a="http://schemas.openxmlformats.org/drawingml/2006/main"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+ 13,5 %</a:t>
          </a:r>
        </a:p>
      </cdr:txBody>
    </cdr:sp>
  </cdr:relSizeAnchor>
  <cdr:relSizeAnchor xmlns:cdr="http://schemas.openxmlformats.org/drawingml/2006/chartDrawing">
    <cdr:from>
      <cdr:x>0.50696</cdr:x>
      <cdr:y>0.7931</cdr:y>
    </cdr:from>
    <cdr:to>
      <cdr:x>0.58696</cdr:x>
      <cdr:y>0.96552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8E844903-B473-AD0B-2A7D-3A85237C6F57}"/>
            </a:ext>
          </a:extLst>
        </cdr:cNvPr>
        <cdr:cNvSpPr txBox="1"/>
      </cdr:nvSpPr>
      <cdr:spPr>
        <a:xfrm xmlns:a="http://schemas.openxmlformats.org/drawingml/2006/main">
          <a:off x="6071320" y="1656177"/>
          <a:ext cx="958078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+ 120 392,5</a:t>
          </a:r>
        </a:p>
        <a:p xmlns:a="http://schemas.openxmlformats.org/drawingml/2006/main"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+ 5,5 %</a:t>
          </a:r>
        </a:p>
      </cdr:txBody>
    </cdr:sp>
  </cdr:relSizeAnchor>
  <cdr:relSizeAnchor xmlns:cdr="http://schemas.openxmlformats.org/drawingml/2006/chartDrawing">
    <cdr:from>
      <cdr:x>0.73544</cdr:x>
      <cdr:y>0.7931</cdr:y>
    </cdr:from>
    <cdr:to>
      <cdr:x>0.81544</cdr:x>
      <cdr:y>0.96552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8E844903-B473-AD0B-2A7D-3A85237C6F57}"/>
            </a:ext>
          </a:extLst>
        </cdr:cNvPr>
        <cdr:cNvSpPr txBox="1"/>
      </cdr:nvSpPr>
      <cdr:spPr>
        <a:xfrm xmlns:a="http://schemas.openxmlformats.org/drawingml/2006/main">
          <a:off x="8807624" y="1656177"/>
          <a:ext cx="958078" cy="36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+ 107 849,6</a:t>
          </a:r>
        </a:p>
        <a:p xmlns:a="http://schemas.openxmlformats.org/drawingml/2006/main">
          <a:pPr algn="l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+ 4,7 %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0.30201</cdr:x>
      <cdr:y>0.81826</cdr:y>
    </cdr:from>
    <cdr:to>
      <cdr:x>0.37358</cdr:x>
      <cdr:y>0.98013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CCF8CF-B625-6F6A-FD6A-D1EBB5D24D1D}"/>
            </a:ext>
          </a:extLst>
        </cdr:cNvPr>
        <cdr:cNvSpPr txBox="1"/>
      </cdr:nvSpPr>
      <cdr:spPr>
        <a:xfrm xmlns:a="http://schemas.openxmlformats.org/drawingml/2006/main">
          <a:off x="3646014" y="2003312"/>
          <a:ext cx="864096" cy="39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+ 64 073,9</a:t>
          </a:r>
        </a:p>
        <a:p xmlns:a="http://schemas.openxmlformats.org/drawingml/2006/main">
          <a:pPr algn="l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 + 1,7 %</a:t>
          </a:r>
        </a:p>
      </cdr:txBody>
    </cdr:sp>
  </cdr:relSizeAnchor>
  <cdr:relSizeAnchor xmlns:cdr="http://schemas.openxmlformats.org/drawingml/2006/chartDrawing">
    <cdr:from>
      <cdr:x>0.74338</cdr:x>
      <cdr:y>0.80954</cdr:y>
    </cdr:from>
    <cdr:to>
      <cdr:x>0.81496</cdr:x>
      <cdr:y>0.97142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4CCF8CF-B625-6F6A-FD6A-D1EBB5D24D1D}"/>
            </a:ext>
          </a:extLst>
        </cdr:cNvPr>
        <cdr:cNvSpPr txBox="1"/>
      </cdr:nvSpPr>
      <cdr:spPr>
        <a:xfrm xmlns:a="http://schemas.openxmlformats.org/drawingml/2006/main">
          <a:off x="8974606" y="1981974"/>
          <a:ext cx="864096" cy="396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-50 313,1</a:t>
          </a:r>
        </a:p>
        <a:p xmlns:a="http://schemas.openxmlformats.org/drawingml/2006/main">
          <a:pPr algn="l"/>
          <a:r>
            <a:rPr lang="ru-RU" sz="900" b="1">
              <a:latin typeface="Times New Roman" panose="02020603050405020304" pitchFamily="18" charset="0"/>
              <a:cs typeface="Times New Roman" panose="02020603050405020304" pitchFamily="18" charset="0"/>
            </a:rPr>
            <a:t> - 1,3 %</a:t>
          </a:r>
          <a:endParaRPr lang="ru-RU" sz="9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0.52269</cdr:x>
      <cdr:y>0.81268</cdr:y>
    </cdr:from>
    <cdr:to>
      <cdr:x>0.59427</cdr:x>
      <cdr:y>0.97456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E4CCF8CF-B625-6F6A-FD6A-D1EBB5D24D1D}"/>
            </a:ext>
          </a:extLst>
        </cdr:cNvPr>
        <cdr:cNvSpPr txBox="1"/>
      </cdr:nvSpPr>
      <cdr:spPr>
        <a:xfrm xmlns:a="http://schemas.openxmlformats.org/drawingml/2006/main">
          <a:off x="6310310" y="1989669"/>
          <a:ext cx="864096" cy="39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ru-RU"/>
          </a:defPPr>
          <a:lvl1pPr marL="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+220 033,3</a:t>
          </a:r>
        </a:p>
        <a:p xmlns:a="http://schemas.openxmlformats.org/drawingml/2006/main">
          <a:pPr algn="l"/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 + 5,9 %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0.50047</cdr:x>
      <cdr:y>0.28708</cdr:y>
    </cdr:from>
    <cdr:to>
      <cdr:x>0.61251</cdr:x>
      <cdr:y>0.33014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4320" y="1371600"/>
          <a:ext cx="91440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0.34166</cdr:x>
      <cdr:y>0.28381</cdr:y>
    </cdr:from>
    <cdr:to>
      <cdr:x>0.56215</cdr:x>
      <cdr:y>0.3476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2616" y="1946348"/>
          <a:ext cx="2692808" cy="43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6 766 894,6 тыс. рублей</a:t>
          </a:r>
        </a:p>
      </cdr:txBody>
    </cdr:sp>
  </cdr:relSizeAnchor>
  <cdr:relSizeAnchor xmlns:cdr="http://schemas.openxmlformats.org/drawingml/2006/chartDrawing">
    <cdr:from>
      <cdr:x>0.34166</cdr:x>
      <cdr:y>0.458</cdr:y>
    </cdr:from>
    <cdr:to>
      <cdr:x>0.5779</cdr:x>
      <cdr:y>0.50904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72616" y="3140968"/>
          <a:ext cx="2885160" cy="350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6 765 661,1 тыс. рублей</a:t>
          </a:r>
        </a:p>
      </cdr:txBody>
    </cdr:sp>
  </cdr:relSizeAnchor>
  <cdr:relSizeAnchor xmlns:cdr="http://schemas.openxmlformats.org/drawingml/2006/chartDrawing">
    <cdr:from>
      <cdr:x>0.50233</cdr:x>
      <cdr:y>0.66667</cdr:y>
    </cdr:from>
    <cdr:to>
      <cdr:x>0.61438</cdr:x>
      <cdr:y>0.73365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99560" y="3185160"/>
          <a:ext cx="91440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0.34166</cdr:x>
      <cdr:y>0.647</cdr:y>
    </cdr:from>
    <cdr:to>
      <cdr:x>0.57407</cdr:x>
      <cdr:y>0.69645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172616" y="4437112"/>
          <a:ext cx="2838385" cy="33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6 453 267,1  тыс. рублей</a:t>
          </a:r>
        </a:p>
      </cdr:txBody>
    </cdr:sp>
  </cdr:relSizeAnchor>
  <cdr:relSizeAnchor xmlns:cdr="http://schemas.openxmlformats.org/drawingml/2006/chartDrawing">
    <cdr:from>
      <cdr:x>0.51074</cdr:x>
      <cdr:y>0.80861</cdr:y>
    </cdr:from>
    <cdr:to>
      <cdr:x>0.62278</cdr:x>
      <cdr:y>0.88517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168140" y="3863340"/>
          <a:ext cx="914400" cy="36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0.34166</cdr:x>
      <cdr:y>0.8255</cdr:y>
    </cdr:from>
    <cdr:to>
      <cdr:x>0.55428</cdr:x>
      <cdr:y>0.8877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72616" y="5661248"/>
          <a:ext cx="2596693" cy="426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7 013 628,5 тыс. рублей*</a:t>
          </a:r>
        </a:p>
      </cdr:txBody>
    </cdr:sp>
  </cdr:relSizeAnchor>
  <cdr:relSizeAnchor xmlns:cdr="http://schemas.openxmlformats.org/drawingml/2006/chartDrawing">
    <cdr:from>
      <cdr:x>0.90943</cdr:x>
      <cdr:y>0.71611</cdr:y>
    </cdr:from>
    <cdr:to>
      <cdr:x>1</cdr:x>
      <cdr:y>0.79904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421880" y="3421380"/>
          <a:ext cx="739140" cy="396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0.76657</cdr:x>
      <cdr:y>0.51196</cdr:y>
    </cdr:from>
    <cdr:to>
      <cdr:x>0.77311</cdr:x>
      <cdr:y>0.60447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256020" y="2446020"/>
          <a:ext cx="53340" cy="441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0.88796</cdr:x>
      <cdr:y>0.43381</cdr:y>
    </cdr:from>
    <cdr:to>
      <cdr:x>1</cdr:x>
      <cdr:y>0.51834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46620" y="2072640"/>
          <a:ext cx="914400" cy="4038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0.01737</cdr:x>
      <cdr:y>0.12465</cdr:y>
    </cdr:from>
    <cdr:to>
      <cdr:x>0.89</cdr:x>
      <cdr:y>0.12465</cdr:y>
    </cdr:to>
    <cdr:cxnSp macro="">
      <cdr:nvCxnSpPr>
        <cdr:cNvPr id="17" name="Прямая соединительная линия 16">
          <a:extLst xmlns:a="http://schemas.openxmlformats.org/drawingml/2006/main">
            <a:ext uri="{FF2B5EF4-FFF2-40B4-BE49-F238E27FC236}">
              <a16:creationId xmlns:a16="http://schemas.microsoft.com/office/drawing/2014/main" id="{6032C35C-FC37-A2F6-219D-331B963712D9}"/>
            </a:ext>
          </a:extLst>
        </cdr:cNvPr>
        <cdr:cNvCxnSpPr/>
      </cdr:nvCxnSpPr>
      <cdr:spPr>
        <a:xfrm xmlns:a="http://schemas.openxmlformats.org/drawingml/2006/main">
          <a:off x="212176" y="849288"/>
          <a:ext cx="10657283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0.04685</cdr:x>
      <cdr:y>0.92787</cdr:y>
    </cdr:from>
    <cdr:to>
      <cdr:x>0.1832</cdr:x>
      <cdr:y>0.97756</cdr:y>
    </cdr:to>
    <cdr:sp macro="" textlink="">
      <cdr:nvSpPr>
        <cdr:cNvPr id="16" name="TextBox 11">
          <a:extLst xmlns:a="http://schemas.openxmlformats.org/drawingml/2006/main">
            <a:ext uri="{FF2B5EF4-FFF2-40B4-BE49-F238E27FC236}">
              <a16:creationId xmlns:a16="http://schemas.microsoft.com/office/drawing/2014/main" id="{9A56A4F7-FCD0-192D-A9C9-02589B1E01CA}"/>
            </a:ext>
          </a:extLst>
        </cdr:cNvPr>
        <cdr:cNvSpPr txBox="1"/>
      </cdr:nvSpPr>
      <cdr:spPr>
        <a:xfrm xmlns:a="http://schemas.openxmlformats.org/drawingml/2006/main">
          <a:off x="572216" y="6321896"/>
          <a:ext cx="166517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* На 01.12.2025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0.74103</cdr:x>
      <cdr:y>0</cdr:y>
    </cdr:from>
    <cdr:to>
      <cdr:x>0.88278</cdr:x>
      <cdr:y>0.04565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34634" y="-840508"/>
          <a:ext cx="1728216" cy="274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  <cdr:relSizeAnchor xmlns:cdr="http://schemas.openxmlformats.org/drawingml/2006/chartDrawing">
    <cdr:from>
      <cdr:x>0.28147</cdr:x>
      <cdr:y>0.71902</cdr:y>
    </cdr:from>
    <cdr:to>
      <cdr:x>0.33463</cdr:x>
      <cdr:y>0.76467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47FBDE-17E6-AC00-DCF8-AFCCED9B1B72}"/>
            </a:ext>
          </a:extLst>
        </cdr:cNvPr>
        <cdr:cNvSpPr txBox="1"/>
      </cdr:nvSpPr>
      <cdr:spPr>
        <a:xfrm xmlns:a="http://schemas.openxmlformats.org/drawingml/2006/main">
          <a:off x="3431704" y="4536504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0.28738</cdr:x>
      <cdr:y>0.63913</cdr:y>
    </cdr:from>
    <cdr:to>
      <cdr:x>0.34644</cdr:x>
      <cdr:y>0.68478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4C1FD9B-4ECC-6746-4DF6-8B417227D4EE}"/>
            </a:ext>
          </a:extLst>
        </cdr:cNvPr>
        <cdr:cNvSpPr txBox="1"/>
      </cdr:nvSpPr>
      <cdr:spPr>
        <a:xfrm xmlns:a="http://schemas.openxmlformats.org/drawingml/2006/main">
          <a:off x="3503712" y="403244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54,7%</a:t>
          </a:r>
        </a:p>
      </cdr:txBody>
    </cdr:sp>
  </cdr:relSizeAnchor>
  <cdr:relSizeAnchor xmlns:cdr="http://schemas.openxmlformats.org/drawingml/2006/chartDrawing">
    <cdr:from>
      <cdr:x>0.13382</cdr:x>
      <cdr:y>0.63913</cdr:y>
    </cdr:from>
    <cdr:to>
      <cdr:x>0.19288</cdr:x>
      <cdr:y>0.7076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B148D6C4-ED35-1295-D4E5-50D7B88BBFC3}"/>
            </a:ext>
          </a:extLst>
        </cdr:cNvPr>
        <cdr:cNvSpPr txBox="1"/>
      </cdr:nvSpPr>
      <cdr:spPr>
        <a:xfrm xmlns:a="http://schemas.openxmlformats.org/drawingml/2006/main">
          <a:off x="1631504" y="403244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51,8%</a:t>
          </a:r>
        </a:p>
      </cdr:txBody>
    </cdr:sp>
  </cdr:relSizeAnchor>
  <cdr:relSizeAnchor xmlns:cdr="http://schemas.openxmlformats.org/drawingml/2006/chartDrawing">
    <cdr:from>
      <cdr:x>0.44094</cdr:x>
      <cdr:y>0.63913</cdr:y>
    </cdr:from>
    <cdr:to>
      <cdr:x>0.51181</cdr:x>
      <cdr:y>0.69619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7A5FB1-433E-EDE2-9543-DE7D58E66D93}"/>
            </a:ext>
          </a:extLst>
        </cdr:cNvPr>
        <cdr:cNvSpPr txBox="1"/>
      </cdr:nvSpPr>
      <cdr:spPr>
        <a:xfrm xmlns:a="http://schemas.openxmlformats.org/drawingml/2006/main">
          <a:off x="5375920" y="4032448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47,0%</a:t>
          </a:r>
        </a:p>
      </cdr:txBody>
    </cdr:sp>
  </cdr:relSizeAnchor>
  <cdr:relSizeAnchor xmlns:cdr="http://schemas.openxmlformats.org/drawingml/2006/chartDrawing">
    <cdr:from>
      <cdr:x>0.58859</cdr:x>
      <cdr:y>0.63913</cdr:y>
    </cdr:from>
    <cdr:to>
      <cdr:x>0.65947</cdr:x>
      <cdr:y>0.71902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7814A36C-F173-6C35-4478-09A4F22F1C6C}"/>
            </a:ext>
          </a:extLst>
        </cdr:cNvPr>
        <cdr:cNvSpPr txBox="1"/>
      </cdr:nvSpPr>
      <cdr:spPr>
        <a:xfrm xmlns:a="http://schemas.openxmlformats.org/drawingml/2006/main">
          <a:off x="7176120" y="4032448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46,9%</a:t>
          </a:r>
        </a:p>
      </cdr:txBody>
    </cdr:sp>
  </cdr:relSizeAnchor>
  <cdr:relSizeAnchor xmlns:cdr="http://schemas.openxmlformats.org/drawingml/2006/chartDrawing">
    <cdr:from>
      <cdr:x>0.00417</cdr:x>
      <cdr:y>0.94377</cdr:y>
    </cdr:from>
    <cdr:to>
      <cdr:x>0.14075</cdr:x>
      <cdr:y>1</cdr:y>
    </cdr:to>
    <cdr:sp macro="" textlink="">
      <cdr:nvSpPr>
        <cdr:cNvPr id="8" name="TextBox 11">
          <a:extLst xmlns:a="http://schemas.openxmlformats.org/drawingml/2006/main">
            <a:ext uri="{FF2B5EF4-FFF2-40B4-BE49-F238E27FC236}">
              <a16:creationId xmlns:a16="http://schemas.microsoft.com/office/drawing/2014/main" id="{9A56A4F7-FCD0-192D-A9C9-02589B1E01CA}"/>
            </a:ext>
          </a:extLst>
        </cdr:cNvPr>
        <cdr:cNvSpPr txBox="1"/>
      </cdr:nvSpPr>
      <cdr:spPr>
        <a:xfrm xmlns:a="http://schemas.openxmlformats.org/drawingml/2006/main">
          <a:off x="50800" y="6539468"/>
          <a:ext cx="166517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* На 01.12.2025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0.32281</cdr:x>
      <cdr:y>0.18227</cdr:y>
    </cdr:from>
    <cdr:to>
      <cdr:x>0.40921</cdr:x>
      <cdr:y>0.36408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935760" y="459359"/>
          <a:ext cx="1053389" cy="4582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36,1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0.44286</cdr:x>
      <cdr:y>0.2</cdr:y>
    </cdr:from>
    <cdr:to>
      <cdr:x>0.52926</cdr:x>
      <cdr:y>0.41212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5360786" y="504056"/>
          <a:ext cx="1045860" cy="534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tx1"/>
              </a:solidFill>
            </a:rPr>
            <a:t>34,6</a:t>
          </a:r>
          <a:r>
            <a:rPr lang="ru-RU" sz="16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9" y="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2" y="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/>
          <a:lstStyle>
            <a:lvl1pPr algn="r">
              <a:defRPr sz="1200"/>
            </a:lvl1pPr>
          </a:lstStyle>
          <a:p>
            <a:fld id="{A5797334-6BD9-4529-BCE7-B484D2B1628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3" tIns="45686" rIns="91373" bIns="456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2"/>
            <a:ext cx="5438140" cy="4467701"/>
          </a:xfrm>
          <a:prstGeom prst="rect">
            <a:avLst/>
          </a:prstGeom>
        </p:spPr>
        <p:txBody>
          <a:bodyPr vert="horz" lIns="91373" tIns="45686" rIns="91373" bIns="456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9" y="943009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2" y="9430092"/>
            <a:ext cx="2945659" cy="496411"/>
          </a:xfrm>
          <a:prstGeom prst="rect">
            <a:avLst/>
          </a:prstGeom>
        </p:spPr>
        <p:txBody>
          <a:bodyPr vert="horz" lIns="91373" tIns="45686" rIns="91373" bIns="45686" rtlCol="0" anchor="b"/>
          <a:lstStyle>
            <a:lvl1pPr algn="r">
              <a:defRPr sz="1200"/>
            </a:lvl1pPr>
          </a:lstStyle>
          <a:p>
            <a:fld id="{08320370-6D5C-4945-8D9A-F2E296975B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2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EAC22-19FB-40DA-5126-283333C95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52DFEC-D2B2-E0B1-4513-78D2FB222C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6D3DBDB-26EF-485B-102C-CD5310F88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756080-DE76-A584-EFF9-C6C0DA1BB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41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6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4D1C4-06D7-AF46-CCEE-3291A4226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9BA5A6E-A96C-D7B1-8622-49F77D899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4814EBF-F199-99EE-1910-6F058ED79B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34B9D7-B50F-266F-2333-F357160797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787">
              <a:defRPr/>
            </a:pPr>
            <a:fld id="{08320370-6D5C-4945-8D9A-F2E296975BCE}" type="slidenum">
              <a:rPr lang="ru-RU">
                <a:solidFill>
                  <a:prstClr val="black"/>
                </a:solidFill>
                <a:latin typeface="Calibri"/>
              </a:rPr>
              <a:pPr defTabSz="912787">
                <a:defRPr/>
              </a:pPr>
              <a:t>22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321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52461-C47E-9D14-F669-E233EE98D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5A1C276-5C80-463B-2C06-D010EE0AB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A27A77-E9EB-8396-80AF-985AC6ECF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4F0207-2940-1DF7-D5B9-939AFFBDE5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23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532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30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5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55650"/>
            <a:ext cx="6721475" cy="37814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55650"/>
            <a:ext cx="6721475" cy="37814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55650"/>
            <a:ext cx="6721475" cy="378142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326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86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58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43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35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19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4B25-7340-56AB-C2C2-938A6FA00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882B160-D80A-325A-BC85-DF575D230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B04E80-D14B-1B69-CB2E-8BFC38648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4E6A79-294B-D3B9-2A60-27B08DA91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05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4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67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7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7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9700" y="766763"/>
            <a:ext cx="6827838" cy="384016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79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659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05537-6E5D-C898-4A4B-899E431B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5A946E3-14EC-DC31-CEDF-4E686B1FC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F0C4E2-DAC5-886B-4E83-48F7AFD95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C03B9D-8278-A89C-7A12-B01AED24F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26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A152B-D81C-EF56-6CF0-59923549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F7ACAF-A7A2-BEEC-0939-EC60C9F3F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F409F7-4A45-AD6C-13E0-D6A83A3A02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B0D0F6-72F6-164D-FD8C-687DC5F41B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029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85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29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86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7860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A57C6-C7EF-04F5-6906-01DECACC4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DE0767-22BA-0C39-AF56-23640D039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27643F9-FEB0-DAAF-4C95-3BC0A3D9E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377EF-3974-3574-84AF-11A6CC94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820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8B416-F85A-7F85-9493-A168EB2B7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82C675-2F9F-7B43-CA79-B322277A37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D75996-3237-A510-30EB-101880178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79E60-4C0E-0D7A-3E41-6FD012309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379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2970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296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97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981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63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98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123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103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394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107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034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045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37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A9AF8-F25E-83EA-2363-ABC9AD653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7FE456B-540A-B6FE-CEE8-F5021F720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54BE1A-7476-FCB8-3745-44A1BF96A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35E427-7160-2DF2-75EC-A5DC773B77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289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122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78315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884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805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FB202-E53C-14B0-7678-EA4F8BDA6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A46EF2-1163-400C-3382-70396CF2A3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1AE1F3C-694E-EA74-5379-FCF89E2B6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01ECB1-241E-6851-65F2-ECC2C5D02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7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7A950-F527-3757-9524-94C9C06AF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8649A1C-F389-CF94-4445-9FC82F003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010084-AE20-A59A-2104-871BBF1D6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20D534-A629-86E1-07F2-DC5D25561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341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135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3715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0541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30541">
                <a:defRPr/>
              </a:pPr>
              <a:t>139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0296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CFE65-1FF1-439A-A248-B041EE21A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A0F15B-B95B-EBD8-9A7C-F1053931B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59D70FF-9437-5746-0CE7-C6C6F4E8D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02B98-D00F-5239-4F77-7EC745642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7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683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55650"/>
            <a:ext cx="6718300" cy="377983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D11F8-28F1-404E-92C4-0491142F2D22}" type="slidenum">
              <a:rPr lang="ru-RU" smtClean="0">
                <a:solidFill>
                  <a:prstClr val="black"/>
                </a:solidFill>
              </a:rPr>
              <a:pPr/>
              <a:t>146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1533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8288" cy="3722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513">
              <a:defRPr/>
            </a:pPr>
            <a:fld id="{316D11F8-28F1-404E-92C4-0491142F2D22}" type="slidenum">
              <a:rPr lang="ru-RU">
                <a:solidFill>
                  <a:prstClr val="black"/>
                </a:solidFill>
                <a:latin typeface="Calibri"/>
              </a:rPr>
              <a:pPr defTabSz="913513">
                <a:defRPr/>
              </a:pPr>
              <a:t>150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2725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10757-0D39-133F-000D-ED3475C29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B87AC9C-7AAD-DF59-4ED5-4004F34554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11937" cy="37195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984EBD9-B738-AE94-F5D6-6BF625A4E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F7C8D-78AC-7742-4185-F0E04AC4EF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8924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6675" y="733425"/>
            <a:ext cx="6515100" cy="366395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36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19875" cy="3724275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65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25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8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20370-6D5C-4945-8D9A-F2E296975BC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1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6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59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11.03.2026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4574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02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18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43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2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74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4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45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7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367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9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79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58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69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74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9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41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40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412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7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98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89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C856B02-473F-4A4E-867A-040B2E2C3D1A}"/>
              </a:ext>
            </a:extLst>
          </p:cNvPr>
          <p:cNvSpPr txBox="1">
            <a:spLocks/>
          </p:cNvSpPr>
          <p:nvPr userDrawn="1"/>
        </p:nvSpPr>
        <p:spPr>
          <a:xfrm>
            <a:off x="11635873" y="6553938"/>
            <a:ext cx="588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300" b="1" kern="1200">
                <a:solidFill>
                  <a:srgbClr val="002060"/>
                </a:solidFill>
                <a:latin typeface="Akrobat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F75CB4-1A70-4011-82FB-1F9D1DBC82BE}" type="slidenum">
              <a:rPr lang="ru-RU" sz="130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11785600" y="6633410"/>
            <a:ext cx="0" cy="2160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204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11.03.2026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776934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8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118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5075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28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121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77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0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01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69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7816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15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9A36B-F4FC-CA18-770A-148808DA4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228FB7-78C2-CC3C-94FF-48E6F108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E17EC6-FB6B-76B3-1FDA-5DF1BCA30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FD10A7-0FD5-A7B0-89C4-AD31B68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1E958F-E1A4-C167-F6C8-7E8AD146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71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481A-9BB1-CC4F-DE7B-72A4087B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F159F-78DD-86BA-1085-91B1014EF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1172BD-487D-1998-4E20-5D967E7D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7C6E7-F03F-2D2B-86F4-15CFB400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62DC3-3A3C-84F4-FD4A-D3DD4129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52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51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3E5B9-1F24-A1CB-B043-094AEB38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527FBD-869A-90E4-A569-30D8C37E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BA4D74-38D8-6ECE-7A1D-86355DF8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03A92D-C4D3-1F98-9195-EF23474C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A89DD-37FA-5952-1BC3-B182415BC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64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A08E7-175F-CBAF-81C9-B23D2158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DB09DD-5C87-DEEC-2C4F-5D2C59A85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652899-0AB9-57C4-42FC-A835BB5BB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0A81F5-9707-BD64-6E30-750B083A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CF8404-5ECA-408D-F3C7-B375FBC1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8AA33C-9E8C-9DBC-1CDD-875C6F83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71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5FC76-C89B-3B05-C57A-40F6FEC2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47C35C-5221-4203-1339-882C90638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7D967E-559F-531A-8663-D9CFFE324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F39A68-286C-8B07-58EA-48D9AAC71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0BDA8E-FAFA-8284-93C7-D8C0291C9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41C920-38C2-A434-0705-6AB03328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23916C-23BB-02D1-7449-348E3D1F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ECE5FD-5AD5-313F-0B06-E663D0A6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6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03B19-6FD3-BE10-2896-5D5AA2AC2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1940CE-698B-AF56-B0A3-5165BF3C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0A9C87-D248-FDAA-5B82-0BFA384A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34171-AF88-00C3-E0B9-9CDD32B6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48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8E13EF-E56B-2687-5059-96C0CCAC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9C466B-BFAC-5D28-77AE-46662AC8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B0E38F-B22B-9F0C-8934-BBB32A57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473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B1F1D-6CAC-12E2-0EE5-DDC794807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00E9D-732A-C8F1-21A6-F0EEA6F5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8D79F5-E14A-8564-3FF1-6199328DF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35E8B9-04CB-2C5E-BFD3-7AA2C20E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8941F-791C-50C0-1020-DC627E30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75EE48-0D02-97BA-E8AF-8104086E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9072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9ADDD-C6D0-0E7D-6EC7-5686A981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667A4A-5742-F5CD-913F-0A7F80D49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FC4A9-9C96-5EE9-AFB7-B48902908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DA8532-2513-3B02-ACB0-FD59B001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B0AE6B-B3D5-7DED-AFF1-F8138DB30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AC53D3-DDD3-14C4-2870-C953EB2C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51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B34CD-BCE2-3213-2467-BC4578F2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CE5ED-11CB-6654-EBC6-12CFE12E7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966EEB-B15E-3725-8FDF-7263A104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9F010-0DF8-F353-BA39-1CE0E382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5AC37-8DD7-733E-3817-3E4815053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83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A34F3D-7E7A-5261-2558-5DF257F5E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51A493-2F83-517F-7C3B-E15C05C49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5FF279-7F35-0069-3B2B-5E7A59C6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E22CB-C828-BBB5-80A3-1B2F2963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16AB0-9CDD-EEB0-F599-D8993C31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3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156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44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65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5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9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72" r:id="rId12"/>
    <p:sldLayoutId id="214748417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9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72DD9-0E9F-4BFC-A34A-87869F7D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4125B2-6C46-5773-0019-6EA142976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39E00-E8AE-00F9-B1FF-936CDD2F9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6C5A-8378-41EA-B00C-E8929DDEB7BC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ECD33-9733-BC23-7F83-FF3B52454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66C359-3155-FF46-9A5D-643FA39CF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FBB3-BA52-4537-A51D-907C06582B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8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9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8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image" Target="../media/image37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8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5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png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hyperlink" Target="https://depfin.admhmao.ru/konkurs-proektov-byudzhet-dlya-grazhdan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hyperlink" Target="mailto:komitet@hmrn.ru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png"/><Relationship Id="rId4" Type="http://schemas.openxmlformats.org/officeDocument/2006/relationships/hyperlink" Target="mailto:SobyaninSA@hmrn.r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pfin.admhmao.ru/otkrytyy-byudzhet/planirovanie-byudzheta/proekty-zakonov-o-byudzhete-avtonomnogo-okruga/na-2026-god-i-na-planovyy-period-2027-i-2028-godov/11722307/proekt-zakona-khanty-mansiyskogo-avtonomnogo-okru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24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8.png"/><Relationship Id="rId4" Type="http://schemas.openxmlformats.org/officeDocument/2006/relationships/image" Target="../media/image34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DD5C1-1ACB-BD21-E3B3-AD7B0182F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BE237-CDA9-128D-0980-9D30FF95E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0"/>
            <a:ext cx="1207266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1AAECA-D092-1D36-2B30-6FF463216896}"/>
              </a:ext>
            </a:extLst>
          </p:cNvPr>
          <p:cNvSpPr txBox="1"/>
          <p:nvPr/>
        </p:nvSpPr>
        <p:spPr>
          <a:xfrm>
            <a:off x="479376" y="404664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И НА ПЛАНОВЫЙ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2027 И 2028 ГОДОВ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5F15B8-7AA6-3906-5D6D-8EDA950F1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29" y="141733"/>
            <a:ext cx="2135560" cy="2135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54034F-53EA-2B77-CCB8-0BDA8DABB62D}"/>
              </a:ext>
            </a:extLst>
          </p:cNvPr>
          <p:cNvSpPr txBox="1"/>
          <p:nvPr/>
        </p:nvSpPr>
        <p:spPr>
          <a:xfrm>
            <a:off x="3863752" y="3676097"/>
            <a:ext cx="7920880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Думы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Ханты-Мансийского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района от19.12.2025 №696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 бюджете Ханты-Мансийского района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2026 год и плановый период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2027 и 2028 годов»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DBD3D2-F6D9-5D18-A954-3E12BC858C15}"/>
              </a:ext>
            </a:extLst>
          </p:cNvPr>
          <p:cNvSpPr txBox="1"/>
          <p:nvPr/>
        </p:nvSpPr>
        <p:spPr>
          <a:xfrm rot="16200000">
            <a:off x="-1075139" y="3389613"/>
            <a:ext cx="3630215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F763AF-893C-6882-F8AC-C68404D8C14C}"/>
              </a:ext>
            </a:extLst>
          </p:cNvPr>
          <p:cNvSpPr txBox="1"/>
          <p:nvPr/>
        </p:nvSpPr>
        <p:spPr>
          <a:xfrm>
            <a:off x="1573796" y="1792784"/>
            <a:ext cx="9001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НАЦИОНАЛЬНЫХ ЦЕЛЕЙ РАЗВИТИЯ, определенных Указом Президента РФ № 309 «О национальных целях развития Российской Федерации на период до 2030 года и на перспективу до 2036 года»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ПРИОРИТЕТОВ СОЦИАЛЬНО-ЭКОНОМИЧЕСКОГО РАЗВИТИЯ автономного округа, обозначенных в послании Губернатора автономного округа «О положении дел и перспективах развития Ханты-Мансийского автономного округа – Югры»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A6092E-D374-4071-D173-D1EE54D55190}"/>
              </a:ext>
            </a:extLst>
          </p:cNvPr>
          <p:cNvSpPr txBox="1"/>
          <p:nvPr/>
        </p:nvSpPr>
        <p:spPr>
          <a:xfrm>
            <a:off x="1595500" y="52074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по расходам</a:t>
            </a:r>
          </a:p>
        </p:txBody>
      </p:sp>
      <p:pic>
        <p:nvPicPr>
          <p:cNvPr id="1028" name="Picture 4" descr="Национальные проекты России&quot;">
            <a:extLst>
              <a:ext uri="{FF2B5EF4-FFF2-40B4-BE49-F238E27FC236}">
                <a16:creationId xmlns:a16="http://schemas.microsoft.com/office/drawing/2014/main" id="{772752F6-7FEA-9E10-61EF-6376014E4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1" y="42082"/>
            <a:ext cx="1765124" cy="1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4B1418-8FBC-2152-0320-D35606A2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-243408"/>
            <a:ext cx="2338521" cy="233852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0CB366A-9263-CEB3-D693-9546A9F281BF}"/>
              </a:ext>
            </a:extLst>
          </p:cNvPr>
          <p:cNvCxnSpPr>
            <a:cxnSpLocks/>
          </p:cNvCxnSpPr>
          <p:nvPr/>
        </p:nvCxnSpPr>
        <p:spPr>
          <a:xfrm>
            <a:off x="1055440" y="1412776"/>
            <a:ext cx="95410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9041E7C-E0B0-D1C6-2A1C-F13C5B38589C}"/>
              </a:ext>
            </a:extLst>
          </p:cNvPr>
          <p:cNvCxnSpPr>
            <a:cxnSpLocks/>
          </p:cNvCxnSpPr>
          <p:nvPr/>
        </p:nvCxnSpPr>
        <p:spPr>
          <a:xfrm>
            <a:off x="1703512" y="2852936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8A7BF1-C29C-70E1-E69B-3C30304B0402}"/>
              </a:ext>
            </a:extLst>
          </p:cNvPr>
          <p:cNvCxnSpPr>
            <a:cxnSpLocks/>
          </p:cNvCxnSpPr>
          <p:nvPr/>
        </p:nvCxnSpPr>
        <p:spPr>
          <a:xfrm>
            <a:off x="1681808" y="4725144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A1BEA13-5006-93A3-CE65-062BF7E29CDF}"/>
              </a:ext>
            </a:extLst>
          </p:cNvPr>
          <p:cNvCxnSpPr>
            <a:cxnSpLocks/>
          </p:cNvCxnSpPr>
          <p:nvPr/>
        </p:nvCxnSpPr>
        <p:spPr>
          <a:xfrm>
            <a:off x="1681808" y="6237312"/>
            <a:ext cx="87849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A3E85BF-4BEE-5695-B546-F08DCBC18491}"/>
              </a:ext>
            </a:extLst>
          </p:cNvPr>
          <p:cNvSpPr txBox="1"/>
          <p:nvPr/>
        </p:nvSpPr>
        <p:spPr>
          <a:xfrm>
            <a:off x="1595500" y="5136930"/>
            <a:ext cx="9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ПРИОРИТЕТОВ СОЦИАЛЬНО-ЭКОНОМИЧЕСКОГО РАЗВИТИЯ Ханты-Мансийского района, обозначенных в Стратегии социально-экономического развития Ханты-Мансийского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68393389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64552" cy="69269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92513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и поддержание в постоянной готовности материальных ресурсов (запасов) резерва для ликвидации чрезвычайных ситуаций»: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1 900,0 тыс. рублей; 2027 год – 322,5 тыс. рублей; 2028 год – 558,7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аппаратно-программного комплекса "Безопасный город"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8 851,0 тыс. рублей; 2027 год – 8 851,0 тыс. рублей; 2028 год – 8 851,0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обеспечению безопасности людей на водных объектах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52 581,0 тыс. рублей; 2027 год – 16 054,7 тыс. рублей; 2028 год – 19 674,5 тыс. рублей; 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сельских населенных пунктов, расположенных в лесных массивах, от лесных пожаров»: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2 126,1 тыс. рублей; 2027 год – 2 126,1 тыс. рублей; 2028 год – 2 409,9 тыс. рублей;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D58A1A-1C6D-3478-8DE9-AB4E672B2F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57AF908-86B1-95BA-9B68-C990E2DFED64}"/>
              </a:ext>
            </a:extLst>
          </p:cNvPr>
          <p:cNvCxnSpPr/>
          <p:nvPr/>
        </p:nvCxnSpPr>
        <p:spPr>
          <a:xfrm>
            <a:off x="119336" y="764704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81310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9087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(2)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49309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уровня защищенности населения, социальных объектов и объектов экономики от пожаров»: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217,0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217,0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217,0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при осуществлении деятельности по обращению с животными без владельцев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10 526,7 тыс. рублей; 2027 год – 10 526,7 тыс. рублей; 2028 год – 10 526,7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МКУ Ханты-Мансийского района "Управление гражданской защиты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42 203,5 тыс. рублей; 2027 год – 42 203,5 тыс. рублей; 2028 год – 42 203,5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37ED55-8B08-95DE-7E70-2C0C5E3F0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3055E89-12B5-5552-1781-5B43059530D2}"/>
              </a:ext>
            </a:extLst>
          </p:cNvPr>
          <p:cNvCxnSpPr/>
          <p:nvPr/>
        </p:nvCxnSpPr>
        <p:spPr>
          <a:xfrm>
            <a:off x="119336" y="908720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631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628"/>
            <a:ext cx="114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экологической безопасности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5049182"/>
            <a:ext cx="11665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35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Департамент строительства, архитектуры и жилищно-коммунального хозяйства Администрации Ханты-Мансийского района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2701879"/>
            <a:ext cx="11377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Сохранение благоприятной окружающей среды и биологического разнообразия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034C4-3FB8-7F7E-EF58-8C7C4B048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B2AC580-C467-0162-6365-E512277B021A}"/>
              </a:ext>
            </a:extLst>
          </p:cNvPr>
          <p:cNvCxnSpPr/>
          <p:nvPr/>
        </p:nvCxnSpPr>
        <p:spPr>
          <a:xfrm>
            <a:off x="263352" y="840625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23321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019" y="266483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946588"/>
              </p:ext>
            </p:extLst>
          </p:nvPr>
        </p:nvGraphicFramePr>
        <p:xfrm>
          <a:off x="-3126" y="2492896"/>
          <a:ext cx="12179587" cy="216043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8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406">
                  <a:extLst>
                    <a:ext uri="{9D8B030D-6E8A-4147-A177-3AD203B41FA5}">
                      <a16:colId xmlns:a16="http://schemas.microsoft.com/office/drawing/2014/main" val="918190652"/>
                    </a:ext>
                  </a:extLst>
                </a:gridCol>
                <a:gridCol w="1283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0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7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2027год (план)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утилизированных (размещенных) твердых коммунальных отходов в общем объеме твердых коммунальных отходов,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C09E01-87A8-A0B9-8972-928E5DCB3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260D4BA-52AB-15DB-EA3C-F5320FDF1494}"/>
              </a:ext>
            </a:extLst>
          </p:cNvPr>
          <p:cNvCxnSpPr/>
          <p:nvPr/>
        </p:nvCxnSpPr>
        <p:spPr>
          <a:xfrm>
            <a:off x="0" y="836712"/>
            <a:ext cx="108732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5322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0C130-72F3-A2D3-8733-F492015F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D61982D-64EB-7F17-B73A-4D513663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67" y="88372"/>
            <a:ext cx="11247040" cy="359395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451D2F3D-A28A-10A1-CDEA-B963813339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50820384"/>
              </p:ext>
            </p:extLst>
          </p:nvPr>
        </p:nvGraphicFramePr>
        <p:xfrm>
          <a:off x="0" y="627781"/>
          <a:ext cx="7680176" cy="488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>
            <a:extLst>
              <a:ext uri="{FF2B5EF4-FFF2-40B4-BE49-F238E27FC236}">
                <a16:creationId xmlns:a16="http://schemas.microsoft.com/office/drawing/2014/main" id="{2F197C10-B123-8E12-C725-1DD4564C3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176" y="1777069"/>
            <a:ext cx="4511824" cy="187220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процессных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003F9ECB-069C-F4EF-F700-84EA87DA449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398165"/>
              </p:ext>
            </p:extLst>
          </p:nvPr>
        </p:nvGraphicFramePr>
        <p:xfrm>
          <a:off x="346603" y="5649890"/>
          <a:ext cx="11345071" cy="1119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9537">
                  <a:extLst>
                    <a:ext uri="{9D8B030D-6E8A-4147-A177-3AD203B41FA5}">
                      <a16:colId xmlns:a16="http://schemas.microsoft.com/office/drawing/2014/main" val="107069906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55075231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14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177 035,3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481 069,1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177 035,3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481 069,1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24 089,7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58A19-3195-CB60-81F9-6C147B2A4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2565F65-04E8-5176-20DF-5AAEA04805F4}"/>
              </a:ext>
            </a:extLst>
          </p:cNvPr>
          <p:cNvCxnSpPr/>
          <p:nvPr/>
        </p:nvCxnSpPr>
        <p:spPr>
          <a:xfrm>
            <a:off x="413544" y="447767"/>
            <a:ext cx="105069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C981D55-D3C3-3FF7-A1E2-EAE35BE1C245}"/>
              </a:ext>
            </a:extLst>
          </p:cNvPr>
          <p:cNvSpPr txBox="1"/>
          <p:nvPr/>
        </p:nvSpPr>
        <p:spPr>
          <a:xfrm>
            <a:off x="10374744" y="51814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5841276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64552" cy="5486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6" y="2647764"/>
            <a:ext cx="11593288" cy="156247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регулирования деятельности по обращению с отходами производства и потребления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24 089,7 тыс. рублей; 2027 год – 24 089,7 тыс. рублей; 2028 год – 24 089,7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D1FAD0-3AE5-B787-9A6F-6846B479A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3DC5781-E0A6-10F5-2620-28884CDECC6A}"/>
              </a:ext>
            </a:extLst>
          </p:cNvPr>
          <p:cNvCxnSpPr/>
          <p:nvPr/>
        </p:nvCxnSpPr>
        <p:spPr>
          <a:xfrm>
            <a:off x="119336" y="548680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1293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924" y="78417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5157192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2595151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численности занятых в сфере малого и среднего предпринимательства,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индивидуальных предпринимателей и самозанятых до 1950 человек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CFF27B-2DD4-2087-AAA7-C56D9262B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4E595F1-AE0E-B4F0-32A4-6F774D10D3F2}"/>
              </a:ext>
            </a:extLst>
          </p:cNvPr>
          <p:cNvCxnSpPr/>
          <p:nvPr/>
        </p:nvCxnSpPr>
        <p:spPr>
          <a:xfrm>
            <a:off x="335360" y="1278746"/>
            <a:ext cx="109452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589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190" y="243777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98198"/>
              </p:ext>
            </p:extLst>
          </p:nvPr>
        </p:nvGraphicFramePr>
        <p:xfrm>
          <a:off x="155340" y="2367351"/>
          <a:ext cx="11881319" cy="31116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7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1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Численность занятых в сфере МСП, включая индивидуальных предпринимателей и самозанятых, человек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1925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1940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3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15,7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15,9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42DE6B-2009-9ED0-616F-B54402C9B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BACE8B0-F031-54B5-5E37-D47D5D6D1902}"/>
              </a:ext>
            </a:extLst>
          </p:cNvPr>
          <p:cNvCxnSpPr/>
          <p:nvPr/>
        </p:nvCxnSpPr>
        <p:spPr>
          <a:xfrm>
            <a:off x="155340" y="836712"/>
            <a:ext cx="10657184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2190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97982" y="52363"/>
            <a:ext cx="11247040" cy="49631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42234104"/>
              </p:ext>
            </p:extLst>
          </p:nvPr>
        </p:nvGraphicFramePr>
        <p:xfrm>
          <a:off x="1" y="548681"/>
          <a:ext cx="7647254" cy="4592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647255" y="2232674"/>
            <a:ext cx="4536505" cy="1224135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будет реализован: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процессных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038374"/>
              </p:ext>
            </p:extLst>
          </p:nvPr>
        </p:nvGraphicFramePr>
        <p:xfrm>
          <a:off x="430667" y="5127712"/>
          <a:ext cx="11330665" cy="1560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24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6 464,8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8 823,4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4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2 964,8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2 973,4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3 500,0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5 850,0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62A7A5-6462-5192-50F4-D2CD0DDC2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EC372BB-FECE-27B3-42C9-CEF0029F2B8B}"/>
              </a:ext>
            </a:extLst>
          </p:cNvPr>
          <p:cNvCxnSpPr/>
          <p:nvPr/>
        </p:nvCxnSpPr>
        <p:spPr>
          <a:xfrm>
            <a:off x="191344" y="548681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BEB8753-D5F8-F74A-586F-9F3EC84AE6CA}"/>
              </a:ext>
            </a:extLst>
          </p:cNvPr>
          <p:cNvSpPr txBox="1"/>
          <p:nvPr/>
        </p:nvSpPr>
        <p:spPr>
          <a:xfrm>
            <a:off x="10236460" y="479715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64755252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11064552" cy="43204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76" y="2564904"/>
            <a:ext cx="11319048" cy="105841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развитию малого и среднего предпринимательства в Ханты-Мансийском районе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6 447,3 тыс. рублей; 2027 год 6 447,3 тыс. рублей; 2028 год – 5 447,3 тыс. рублей;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9165F7-0F81-BFE5-ADD8-D3792050E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720B6A6-FEDA-EDBC-073D-B8C361440FC8}"/>
              </a:ext>
            </a:extLst>
          </p:cNvPr>
          <p:cNvCxnSpPr/>
          <p:nvPr/>
        </p:nvCxnSpPr>
        <p:spPr>
          <a:xfrm>
            <a:off x="119336" y="692696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05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9824" y="0"/>
            <a:ext cx="10298664" cy="1028200"/>
          </a:xfrm>
        </p:spPr>
        <p:txBody>
          <a:bodyPr>
            <a:noAutofit/>
          </a:bodyPr>
          <a:lstStyle/>
          <a:p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формированию расходов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Ханты-Мансийского района на 2026 – 2028 годы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D8CF1-2B51-F11B-8FB5-DC4A11F46983}"/>
              </a:ext>
            </a:extLst>
          </p:cNvPr>
          <p:cNvSpPr txBox="1"/>
          <p:nvPr/>
        </p:nvSpPr>
        <p:spPr>
          <a:xfrm>
            <a:off x="411585" y="1595705"/>
            <a:ext cx="11798527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«БАЗОВЫЕ» РАСХОДЫ: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решением Думы Ханты-Мансийского района от 18 декабря 2024 года № 556 «О бюджете Ханты-Мансийского района на 2025 год и плановый период 2026 и 2027 годов», без учета федеральных и региональных средств, единовременных расходных обязательств и обязательств, срок действия которых заканчивается в 2025 году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УЧТЕНО: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расходов, связанных с повышением оплаты труда работников бюджетной сферы;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1 октября 2026 года на 4% фонда оплаты труда работников муниципальных учреждений, не попадающих под действие указов Президента Российской Федерации от 2012 года;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индексацию с 1 января 2026 года на 9% расходов на коммунальные услуги;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выплат гражданам, принимающим участие в специальной военной операции и членом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их семей.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381D69-3A88-75B5-FD14-B22377A57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3" y="3658224"/>
            <a:ext cx="288032" cy="5040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BD31B-7014-779A-86EF-6E7901CE60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-376847"/>
            <a:ext cx="2387276" cy="238727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C975B26-BC3F-63AA-072A-7428B6BAC9EC}"/>
              </a:ext>
            </a:extLst>
          </p:cNvPr>
          <p:cNvCxnSpPr/>
          <p:nvPr/>
        </p:nvCxnSpPr>
        <p:spPr>
          <a:xfrm>
            <a:off x="411585" y="1124744"/>
            <a:ext cx="1014891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27E373-6F36-9CAF-B773-C5F0FD754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3" y="4162280"/>
            <a:ext cx="288032" cy="5040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E06FD9-DAEA-910D-721C-82B90F325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53" y="5064829"/>
            <a:ext cx="288032" cy="5040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10A28F-ED17-D1EA-C09C-F6B2D257D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5" y="5638269"/>
            <a:ext cx="2880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92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599834" y="114218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малого и среднего предпринимательства в Ханты-Мансийском районе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17618"/>
              </p:ext>
            </p:extLst>
          </p:nvPr>
        </p:nvGraphicFramePr>
        <p:xfrm>
          <a:off x="0" y="2057262"/>
          <a:ext cx="12192000" cy="47802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43672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9048328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33216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2370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части фактически понесенных затрат в связи с производством (реализацией товаров, выполнением работ, оказанием услуг) Субъектам МСП, осуществляющим социально значимые (приоритетные) виды деятельности, в рамках реализации мероприятия «Содействие развитию малого и среднего предпринимательства в Ханты-Мансийском районе»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предоставляется Субъектам МСП (на одного субъекта в год), по одному или нескольким направлениям: 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500 тыс. рублей - спецтехника (лес/дерево), нестационарные торговые объекты (не продавать 1 год);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300 тыс. рублей -  упаковка (пищевая), для заготовки лес/рыба запчасти, ГСМ (кроме бензина/ДТ), социальным предпринимателям аренда, оборудование, детские центры, обучение, франшиза);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2 млн. рублей – на капстроительство (проект, материалы, работы);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80%, макс. 300 тыс. рублей - доставка продуктов (в труднодоступные населенные пункты); 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50 тыс. рублей – контрольно кассовая техника, сканеры;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50%, макс. 200 тыс. рублей - сырье, материалы, инструменты (ремесла/одежда), этикетки, брендбук,  материалы для рыболовства;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80%, макс. 100 тыс. рублей – участие в ярмарках, выставках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(проезд/проживание).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918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по доставке товаров первой необходимости воздушным транспортом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по доставке товаров первой необходимости воздушным транспортом с применением вертолета в труднодоступные, отдаленные местности Ханты-Мансийского района, не имеющих дорог круглогодичного действия и регулярных речных маршрутов – 100% заявленной суммы субсидии,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указанной в справке-расчете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1064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связанных с осуществлением деятельности по производству хлеба и хлебобулочных изделий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Субъектам МСП затрат на строительство, реконструкцию (модернизацию), ввод в эксплуатацию объектов капитального строительства, оснащение производственным оборудованием и приобретение муки для производства хлеба и хлебобулочный изделий – 90% от заявленной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суммы субсидии, указанной в справке-расчете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2375695" y="1570974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75694" y="988893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6 447,30 тыс. рублей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0079D4D-BB40-4527-B9F1-E95163E1F210}"/>
              </a:ext>
            </a:extLst>
          </p:cNvPr>
          <p:cNvSpPr/>
          <p:nvPr/>
        </p:nvSpPr>
        <p:spPr>
          <a:xfrm>
            <a:off x="4971248" y="1570973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71248" y="986994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6 447,30 тыс. рублей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8DF7617-77C0-4ED8-A202-5FC710B5AAA5}"/>
              </a:ext>
            </a:extLst>
          </p:cNvPr>
          <p:cNvSpPr/>
          <p:nvPr/>
        </p:nvSpPr>
        <p:spPr>
          <a:xfrm>
            <a:off x="7537091" y="1570972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537091" y="98960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5 447,30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45923" y="1009284"/>
            <a:ext cx="8470383" cy="515620"/>
            <a:chOff x="1132072" y="5172430"/>
            <a:chExt cx="8470383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 flipV="1">
              <a:off x="1826626" y="5571444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775B660-B8AB-701D-6E2B-ECA56784B6B7}"/>
              </a:ext>
            </a:extLst>
          </p:cNvPr>
          <p:cNvCxnSpPr>
            <a:cxnSpLocks/>
          </p:cNvCxnSpPr>
          <p:nvPr/>
        </p:nvCxnSpPr>
        <p:spPr>
          <a:xfrm>
            <a:off x="695400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9362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19" y="32997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цифрового общества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информационным технологиям Администрации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информационного пространства на основе использования информационных и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телекоммуникационных технологий для повышения качества жизни граждан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F0EDFB-494B-68AE-67A4-5304790E27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E51C89-9014-D194-9C56-7C8F0EEDA36A}"/>
              </a:ext>
            </a:extLst>
          </p:cNvPr>
          <p:cNvCxnSpPr/>
          <p:nvPr/>
        </p:nvCxnSpPr>
        <p:spPr>
          <a:xfrm>
            <a:off x="0" y="863994"/>
            <a:ext cx="108485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154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43635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774198"/>
              </p:ext>
            </p:extLst>
          </p:nvPr>
        </p:nvGraphicFramePr>
        <p:xfrm>
          <a:off x="0" y="1412776"/>
          <a:ext cx="12144672" cy="552125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4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4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6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2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3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58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государственных и муниципальных услуг, предоставляемых </a:t>
                      </a:r>
                    </a:p>
                    <a:p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электронном виде, от общего числа государственных и муниципальных услуг,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&gt;60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&gt;60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Стоимостная доля закупаемого и (или) арендуемого органами администрации Ханты-Мансийского района отечественного программного обеспечения,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&gt;85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&gt;9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0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рабочих мест, обеспеченных программным продуктом для участия в электронном документообороте, единиц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защиты аттестованных муниципальных информационных систем персональных данных по требованиям защиты информации, единиц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76A6CF-2399-02CD-E1BC-BBD7B83C0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65CDF3A-F327-17D3-DBDB-A4DE989717ED}"/>
              </a:ext>
            </a:extLst>
          </p:cNvPr>
          <p:cNvCxnSpPr/>
          <p:nvPr/>
        </p:nvCxnSpPr>
        <p:spPr>
          <a:xfrm>
            <a:off x="407368" y="505300"/>
            <a:ext cx="103691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57939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19336" y="27184"/>
            <a:ext cx="11541248" cy="4494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8201955"/>
              </p:ext>
            </p:extLst>
          </p:nvPr>
        </p:nvGraphicFramePr>
        <p:xfrm>
          <a:off x="-1" y="476673"/>
          <a:ext cx="7223447" cy="504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223447" y="2124285"/>
            <a:ext cx="4968553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589270"/>
              </p:ext>
            </p:extLst>
          </p:nvPr>
        </p:nvGraphicFramePr>
        <p:xfrm>
          <a:off x="263351" y="5517232"/>
          <a:ext cx="11665297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0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4 660,9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7 411,7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EA088E-E0F7-F03D-02B5-D09FF6854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F145BC7-B2FA-2C56-5C7C-0670AD67DB93}"/>
              </a:ext>
            </a:extLst>
          </p:cNvPr>
          <p:cNvCxnSpPr/>
          <p:nvPr/>
        </p:nvCxnSpPr>
        <p:spPr>
          <a:xfrm>
            <a:off x="413544" y="476672"/>
            <a:ext cx="104349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6F714F8-F4C2-8B56-B2C7-225B0778411B}"/>
              </a:ext>
            </a:extLst>
          </p:cNvPr>
          <p:cNvSpPr txBox="1"/>
          <p:nvPr/>
        </p:nvSpPr>
        <p:spPr>
          <a:xfrm>
            <a:off x="10308468" y="509034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5471427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" y="0"/>
            <a:ext cx="11567970" cy="54868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80" y="2060848"/>
            <a:ext cx="11247040" cy="3528392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 сопровождение инфраструктуры цифрового муниципалитета и информационных систем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3 629,4 тыс. рублей; 2027 год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1 218,7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КПМ «Развитие технической и технологической основ становления информационного общества и электронного муниципалитета для перехода к цифровой экономике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865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2027 год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57,0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just">
              <a:buNone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информации в корпоративной сети органов администрации Ханты-Мансийского района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2 917,3 тыс. рублей; 2027 год –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6 136,0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6 136,0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482866-68F6-75C1-6C72-9EE2834392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185" y="-171400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CAD4DB-9B8C-99E3-278E-DBAB1ADA6A04}"/>
              </a:ext>
            </a:extLst>
          </p:cNvPr>
          <p:cNvCxnSpPr/>
          <p:nvPr/>
        </p:nvCxnSpPr>
        <p:spPr>
          <a:xfrm>
            <a:off x="263352" y="476672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2480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8417"/>
            <a:ext cx="11568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транспортной системы на территории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15719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хозяйства Администрации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351" y="2510204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и качества транспортной инфраструктуры Ханты-Мансийского района</a:t>
            </a: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и повышение безопасности услуг транспортного комплекса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населения и организаций Ханты-Мансийского района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16CB7-68EB-998E-D07B-FC583E83A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7B16C9E-A085-964B-1619-4E5462F422F5}"/>
              </a:ext>
            </a:extLst>
          </p:cNvPr>
          <p:cNvCxnSpPr/>
          <p:nvPr/>
        </p:nvCxnSpPr>
        <p:spPr>
          <a:xfrm>
            <a:off x="263351" y="1278746"/>
            <a:ext cx="1116124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3263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162" y="33158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26405"/>
              </p:ext>
            </p:extLst>
          </p:nvPr>
        </p:nvGraphicFramePr>
        <p:xfrm>
          <a:off x="-1" y="1772816"/>
          <a:ext cx="12191999" cy="437470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0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сети автомобильных дорог общего пользования местного значения, км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213,4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213,5</a:t>
                      </a: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5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значения, соответствующих нормативным требованиям к транспортно-эксплуатационным показателям,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дорожно-транспортных происшествий с участием несовершеннолетних, единиц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Прирост протяженности сети автомобильных дорог общего пользования местного значения на территории муниципального образования в результате строительства новых автомобильных дорог, км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0DF48F-CD73-4F00-FB7C-7718E6F8F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C7024E6-8E89-FF38-2F78-73EB090EE5C4}"/>
              </a:ext>
            </a:extLst>
          </p:cNvPr>
          <p:cNvCxnSpPr/>
          <p:nvPr/>
        </p:nvCxnSpPr>
        <p:spPr>
          <a:xfrm>
            <a:off x="263352" y="494823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67478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FB6DD-AC94-7672-ABCE-3E82E99B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1399D6-08CF-B7ED-BBFB-E9AA732F7B6D}"/>
              </a:ext>
            </a:extLst>
          </p:cNvPr>
          <p:cNvSpPr txBox="1"/>
          <p:nvPr/>
        </p:nvSpPr>
        <p:spPr>
          <a:xfrm>
            <a:off x="631162" y="33158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7EBB826-980E-BCD0-D62F-F233AC51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76D4524-F401-8C50-1F7A-112AC13EE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E57BCCC2-40AF-A234-0848-71D6BB527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25520"/>
              </p:ext>
            </p:extLst>
          </p:nvPr>
        </p:nvGraphicFramePr>
        <p:xfrm>
          <a:off x="-1" y="1844824"/>
          <a:ext cx="12191999" cy="455659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1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5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0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5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Прирост протяженности автомобильных дорог общего пользования местного значения на территории муниципального образования, соответствующих нормативным требованиям к транспортно-эксплуатационным показателям, в результате капитального ремонта и ремонта автомобильных дорог, км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1,48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водного транспорта, единиц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рейсов автомобильного транспорта, единиц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871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0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8B957897-EE8E-43D3-8293-DD9AB19C3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22BAC4-CEA5-749C-73CA-39570311E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17BC318-E67D-71BD-76E4-9158B4CCF894}"/>
              </a:ext>
            </a:extLst>
          </p:cNvPr>
          <p:cNvCxnSpPr/>
          <p:nvPr/>
        </p:nvCxnSpPr>
        <p:spPr>
          <a:xfrm>
            <a:off x="263352" y="494823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43070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1417" y="61013"/>
            <a:ext cx="11247040" cy="48766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9406514"/>
              </p:ext>
            </p:extLst>
          </p:nvPr>
        </p:nvGraphicFramePr>
        <p:xfrm>
          <a:off x="0" y="620695"/>
          <a:ext cx="7176119" cy="461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273334" y="2069350"/>
            <a:ext cx="4918666" cy="1503665"/>
          </a:xfrm>
        </p:spPr>
        <p:txBody>
          <a:bodyPr>
            <a:noAutofit/>
          </a:bodyPr>
          <a:lstStyle/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80734062"/>
              </p:ext>
            </p:extLst>
          </p:nvPr>
        </p:nvGraphicFramePr>
        <p:xfrm>
          <a:off x="413543" y="5238125"/>
          <a:ext cx="11330665" cy="1423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2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6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7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254 633,4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45 203,9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119 937,3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69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45 203,9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254 633,4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212 787,1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111 148,6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119 937,3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9B5DD5-569D-CE71-B9CB-16B435BDF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49CC128-7AB0-2650-8F0B-DF359C327866}"/>
              </a:ext>
            </a:extLst>
          </p:cNvPr>
          <p:cNvCxnSpPr/>
          <p:nvPr/>
        </p:nvCxnSpPr>
        <p:spPr>
          <a:xfrm>
            <a:off x="413543" y="548680"/>
            <a:ext cx="1043498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F0B408-D74E-8309-4BA9-7CC0DB83A1B1}"/>
              </a:ext>
            </a:extLst>
          </p:cNvPr>
          <p:cNvSpPr txBox="1"/>
          <p:nvPr/>
        </p:nvSpPr>
        <p:spPr>
          <a:xfrm>
            <a:off x="10200456" y="482068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062049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04" y="0"/>
            <a:ext cx="10814992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8880"/>
            <a:ext cx="10972800" cy="28586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транспортной инфраструктуры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102 045,0 тыс. рублей; 2027 год 110 448,0 тыс. рублей; 2028 год – 127 855,8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дорожного движения»: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340,0 тыс. рублей; 2027 год 340,0 тыс. рублей; 2028 год – 340,0 тыс. рублей;</a:t>
            </a:r>
          </a:p>
          <a:p>
            <a:pPr marL="0" lvl="0" indent="0" algn="just"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повышения качества и доступности транспортных услуг, оказываемых с использованием водного, воздушного и автомобильного транспорта»: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8 763,6 тыс. рублей; 2027 год 9 149,3 тыс. рублей; 2028 год – 9 542,7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1CC501-E73E-30AA-2470-AF6E124BC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7D4656F-DE1A-FE4C-3D3C-455B6544835F}"/>
              </a:ext>
            </a:extLst>
          </p:cNvPr>
          <p:cNvCxnSpPr/>
          <p:nvPr/>
        </p:nvCxnSpPr>
        <p:spPr>
          <a:xfrm>
            <a:off x="119336" y="1052736"/>
            <a:ext cx="109452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148F978-66D5-A218-F340-1966AADD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социальной сфере</a:t>
            </a: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243FD052-6C6D-6E6A-4C2E-4AB68319B94D}"/>
              </a:ext>
            </a:extLst>
          </p:cNvPr>
          <p:cNvSpPr/>
          <p:nvPr/>
        </p:nvSpPr>
        <p:spPr>
          <a:xfrm rot="16200000">
            <a:off x="-986689" y="3028081"/>
            <a:ext cx="3816425" cy="1028310"/>
          </a:xfrm>
          <a:custGeom>
            <a:avLst/>
            <a:gdLst>
              <a:gd name="connsiteX0" fmla="*/ 0 w 4614315"/>
              <a:gd name="connsiteY0" fmla="*/ 0 h 876720"/>
              <a:gd name="connsiteX1" fmla="*/ 4614315 w 4614315"/>
              <a:gd name="connsiteY1" fmla="*/ 0 h 876720"/>
              <a:gd name="connsiteX2" fmla="*/ 4614315 w 4614315"/>
              <a:gd name="connsiteY2" fmla="*/ 876720 h 876720"/>
              <a:gd name="connsiteX3" fmla="*/ 0 w 4614315"/>
              <a:gd name="connsiteY3" fmla="*/ 876720 h 876720"/>
              <a:gd name="connsiteX4" fmla="*/ 0 w 4614315"/>
              <a:gd name="connsiteY4" fmla="*/ 0 h 87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4315" h="876720">
                <a:moveTo>
                  <a:pt x="0" y="0"/>
                </a:moveTo>
                <a:lnTo>
                  <a:pt x="4614315" y="0"/>
                </a:lnTo>
                <a:lnTo>
                  <a:pt x="4614315" y="876720"/>
                </a:lnTo>
                <a:lnTo>
                  <a:pt x="0" y="87672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0319" tIns="20320" rIns="20320" bIns="20319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4000" kern="120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231BD-7D0F-7E69-94BD-FA28943B5AB0}"/>
              </a:ext>
            </a:extLst>
          </p:cNvPr>
          <p:cNvSpPr txBox="1"/>
          <p:nvPr/>
        </p:nvSpPr>
        <p:spPr>
          <a:xfrm>
            <a:off x="2063552" y="1595408"/>
            <a:ext cx="95135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ключевых показателей региональных проектов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 и наставники», «Сохранение культурного и исторического наследия», «Семейные ценности и инфраструктура культуры»,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услуг», «Укрепление материально-технической базы учреждений культуры»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2B8016-1DF3-EF72-4B82-533197368CA6}"/>
              </a:ext>
            </a:extLst>
          </p:cNvPr>
          <p:cNvSpPr txBox="1"/>
          <p:nvPr/>
        </p:nvSpPr>
        <p:spPr>
          <a:xfrm>
            <a:off x="2063550" y="3990235"/>
            <a:ext cx="9554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учреждений социальной сферы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926A0-4988-A743-8B24-47453ACD6DF1}"/>
              </a:ext>
            </a:extLst>
          </p:cNvPr>
          <p:cNvSpPr txBox="1"/>
          <p:nvPr/>
        </p:nvSpPr>
        <p:spPr>
          <a:xfrm>
            <a:off x="2043204" y="5123441"/>
            <a:ext cx="951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участников специальной военной операции и членов их семей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BB50F6-9977-7F5D-048B-DD18F3A27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210769"/>
            <a:ext cx="2052231" cy="2052231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4428F26-D2AC-2EF7-7DEF-2E00897E0935}"/>
              </a:ext>
            </a:extLst>
          </p:cNvPr>
          <p:cNvCxnSpPr>
            <a:cxnSpLocks/>
          </p:cNvCxnSpPr>
          <p:nvPr/>
        </p:nvCxnSpPr>
        <p:spPr>
          <a:xfrm flipV="1">
            <a:off x="1919536" y="3599950"/>
            <a:ext cx="9554284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A459073-2426-1EDB-FB02-305C8F9E7C84}"/>
              </a:ext>
            </a:extLst>
          </p:cNvPr>
          <p:cNvCxnSpPr>
            <a:cxnSpLocks/>
          </p:cNvCxnSpPr>
          <p:nvPr/>
        </p:nvCxnSpPr>
        <p:spPr>
          <a:xfrm flipV="1">
            <a:off x="1919536" y="4791479"/>
            <a:ext cx="9554284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E34D1D8-6AD7-AA93-841A-A3F874A5391B}"/>
              </a:ext>
            </a:extLst>
          </p:cNvPr>
          <p:cNvCxnSpPr>
            <a:cxnSpLocks/>
          </p:cNvCxnSpPr>
          <p:nvPr/>
        </p:nvCxnSpPr>
        <p:spPr>
          <a:xfrm flipV="1">
            <a:off x="1919536" y="5948831"/>
            <a:ext cx="9554284" cy="23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6193464-88D1-3CD6-3D37-02781CF2AAF3}"/>
              </a:ext>
            </a:extLst>
          </p:cNvPr>
          <p:cNvCxnSpPr>
            <a:cxnSpLocks/>
          </p:cNvCxnSpPr>
          <p:nvPr/>
        </p:nvCxnSpPr>
        <p:spPr>
          <a:xfrm flipV="1">
            <a:off x="1199456" y="999644"/>
            <a:ext cx="9554284" cy="2381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389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911441" y="382041"/>
            <a:ext cx="12961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22409" y="160640"/>
            <a:ext cx="9289032" cy="451281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дорожного фонда Ханты-Мансийского района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4" y="126685"/>
            <a:ext cx="1152128" cy="101208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847526" y="1223128"/>
            <a:ext cx="2014745" cy="720080"/>
            <a:chOff x="260362" y="109260"/>
            <a:chExt cx="2204300" cy="604044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60362" y="109260"/>
              <a:ext cx="2204300" cy="60404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2025 год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707324" y="1227021"/>
            <a:ext cx="2014745" cy="716187"/>
            <a:chOff x="2713880" y="1021995"/>
            <a:chExt cx="2204300" cy="622196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2027 год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046842" y="1227021"/>
            <a:ext cx="2014745" cy="716187"/>
            <a:chOff x="5218968" y="46823"/>
            <a:chExt cx="2204300" cy="568577"/>
          </a:xfrm>
          <a:noFill/>
        </p:grpSpPr>
        <p:sp>
          <p:nvSpPr>
            <p:cNvPr id="20" name="Прямоугольник 19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218968" y="46823"/>
              <a:ext cx="2204300" cy="568577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2028 год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360820" y="2752659"/>
            <a:ext cx="11800922" cy="2700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68" tIns="6668" rIns="6668" bIns="6668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Строительство, ремонт автомобильных дорог местного значения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209160" y="2008175"/>
            <a:ext cx="1291479" cy="593978"/>
            <a:chOff x="3416146" y="3016702"/>
            <a:chExt cx="1452597" cy="311916"/>
          </a:xfrm>
          <a:noFill/>
        </p:grpSpPr>
        <p:sp>
          <p:nvSpPr>
            <p:cNvPr id="26" name="Прямоугольник 25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84 851,9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033692" y="2001070"/>
            <a:ext cx="1291479" cy="593977"/>
            <a:chOff x="3416146" y="3016702"/>
            <a:chExt cx="1452597" cy="311916"/>
          </a:xfrm>
          <a:noFill/>
        </p:grpSpPr>
        <p:sp>
          <p:nvSpPr>
            <p:cNvPr id="29" name="Прямоугольник 28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96 919,9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9408476" y="2044686"/>
            <a:ext cx="1291479" cy="562270"/>
            <a:chOff x="3416146" y="3016702"/>
            <a:chExt cx="1452597" cy="311917"/>
          </a:xfrm>
          <a:noFill/>
        </p:grpSpPr>
        <p:sp>
          <p:nvSpPr>
            <p:cNvPr id="32" name="Прямоугольник 31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3416146" y="3016703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112 330,8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367805" y="1227021"/>
            <a:ext cx="2014745" cy="716187"/>
            <a:chOff x="2713880" y="1021995"/>
            <a:chExt cx="2204300" cy="622196"/>
          </a:xfrm>
          <a:noFill/>
        </p:grpSpPr>
        <p:sp>
          <p:nvSpPr>
            <p:cNvPr id="40" name="Прямоугольник 39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13880" y="1021995"/>
              <a:ext cx="2204300" cy="62219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2026 год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729439" y="2001070"/>
            <a:ext cx="1291479" cy="593977"/>
            <a:chOff x="3416146" y="3016702"/>
            <a:chExt cx="1452597" cy="311916"/>
          </a:xfrm>
          <a:noFill/>
        </p:grpSpPr>
        <p:sp>
          <p:nvSpPr>
            <p:cNvPr id="44" name="Прямоугольник 43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416146" y="3016702"/>
              <a:ext cx="1452597" cy="31191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8" tIns="6668" rIns="6668" bIns="6668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prstClr val="black"/>
                  </a:solidFill>
                </a:rPr>
                <a:t>71 644,4</a:t>
              </a:r>
            </a:p>
          </p:txBody>
        </p:sp>
      </p:grp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D59BA77-DBC2-5E7A-E819-7D80BF8C7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70035"/>
              </p:ext>
            </p:extLst>
          </p:nvPr>
        </p:nvGraphicFramePr>
        <p:xfrm>
          <a:off x="0" y="3225672"/>
          <a:ext cx="12192000" cy="3434715"/>
        </p:xfrm>
        <a:graphic>
          <a:graphicData uri="http://schemas.openxmlformats.org/drawingml/2006/table">
            <a:tbl>
              <a:tblPr/>
              <a:tblGrid>
                <a:gridCol w="9480376">
                  <a:extLst>
                    <a:ext uri="{9D8B030D-6E8A-4147-A177-3AD203B41FA5}">
                      <a16:colId xmlns:a16="http://schemas.microsoft.com/office/drawing/2014/main" val="181650994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7091776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08380349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764653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162955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автомобильных дорог местного значения в нормативное состояние (Устройство слоев износа улично-дорожной сети Ханты-Мансийского района(Средства дорожного фонда Ханты-Мансийского автономного округа - Югры)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29 577,7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30 760,8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31 991,3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736288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автомобильных дорог местного значения в нормативное состояние (Ремонт автомобильных дорог местного значения сельского поселения Горноправдинск (Средства дорожного фонда Ханты-Мансийского автономного округа - Югры)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18 321,1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58 326,0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72 318,8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340039"/>
                  </a:ext>
                </a:extLst>
              </a:tr>
              <a:tr h="6408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Приведение автомобильных дорог местного значения в нормативное состояние (Ремонт автомобильных дорог местного значения сельского поселения Кедровый (Средства дорожного фонда Ханты-Мансийского автономного округа - Югры)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16 672,8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476503"/>
                  </a:ext>
                </a:extLst>
              </a:tr>
              <a:tr h="218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слоев износа улично-дорожной сети Ханты-Мансийского района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94044"/>
                  </a:ext>
                </a:extLst>
              </a:tr>
              <a:tr h="2187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автомобильных дорог местного значения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7 072,8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7 540,9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8908317"/>
                  </a:ext>
                </a:extLst>
              </a:tr>
              <a:tr h="16670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СРЕДСТВ ДОРОЖНОГО ФОНДА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71 644,4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96 919,9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112 330,8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83793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1F16CC-2F44-3F0B-B91D-F10F16ED1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9B715D-CBCB-68F0-5195-6F98AE9EA806}"/>
              </a:ext>
            </a:extLst>
          </p:cNvPr>
          <p:cNvSpPr txBox="1"/>
          <p:nvPr/>
        </p:nvSpPr>
        <p:spPr>
          <a:xfrm>
            <a:off x="9408476" y="782436"/>
            <a:ext cx="1368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D26ADC-6DF4-1CC1-987A-3D63B369FD74}"/>
              </a:ext>
            </a:extLst>
          </p:cNvPr>
          <p:cNvCxnSpPr/>
          <p:nvPr/>
        </p:nvCxnSpPr>
        <p:spPr>
          <a:xfrm>
            <a:off x="1351862" y="782436"/>
            <a:ext cx="942465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31702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373"/>
            <a:ext cx="114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«Создание условий для ответственного управления муниципальными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финансами, повышения устойчивости местных бюджетов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336" y="5265206"/>
            <a:ext cx="11953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по финансам  Администрации Ханты-Мансийского района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2643486"/>
            <a:ext cx="11809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равных условий для устойчивого исполнения расходных обязательств муниципальных образований сельских поселений Ханты-Мансийского района и повышения качества управления муниципальными финансами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7D04AD-27CC-9E7D-9F3F-BF9815864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343EF9E-3F29-F76B-24B4-B0DFD5ABB07C}"/>
              </a:ext>
            </a:extLst>
          </p:cNvPr>
          <p:cNvCxnSpPr/>
          <p:nvPr/>
        </p:nvCxnSpPr>
        <p:spPr>
          <a:xfrm>
            <a:off x="263352" y="1674797"/>
            <a:ext cx="115212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734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379" y="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31671"/>
              </p:ext>
            </p:extLst>
          </p:nvPr>
        </p:nvGraphicFramePr>
        <p:xfrm>
          <a:off x="0" y="1333127"/>
          <a:ext cx="12192000" cy="504820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53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9108124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0253258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2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сельских поселений, уровень расчетной бюджетной обеспеченности которых после предоставления дотации на выравнивание бюджетной обеспеченности из бюджета муниципального района составляет более 90% от установленного критерия выравнивания поселений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налоговых и неналоговых доходов местного бюджета (за исключением поступлений налоговых доходов по дополнительным нормативам отчислений) в общем объеме собственных доходов бюджета муниципального образования (без учета субвенций), %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 менее 61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8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уровня исполнения расходных обязательств Ханты-Мансийского района по обслуживанию муниципального долга Ханты-Мансийского района, возникающих на основании договоров и соглашений (%)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85B94-E4C9-7D44-8056-CCE937C4A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BF42010-DB7B-E4CE-D662-410AF3C55BB4}"/>
              </a:ext>
            </a:extLst>
          </p:cNvPr>
          <p:cNvCxnSpPr/>
          <p:nvPr/>
        </p:nvCxnSpPr>
        <p:spPr>
          <a:xfrm>
            <a:off x="119336" y="476672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86437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229932"/>
              </p:ext>
            </p:extLst>
          </p:nvPr>
        </p:nvGraphicFramePr>
        <p:xfrm>
          <a:off x="0" y="741631"/>
          <a:ext cx="7383328" cy="483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383328" y="2704692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F42380-AFD8-B49A-4438-A865A9EF1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83615365-A9A8-BDD9-8D8F-E39C8C91C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408731"/>
              </p:ext>
            </p:extLst>
          </p:nvPr>
        </p:nvGraphicFramePr>
        <p:xfrm>
          <a:off x="427580" y="5581247"/>
          <a:ext cx="11336839" cy="1116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6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6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04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7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в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411 174,3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450 049,0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358 081,4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352 223,0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411 174,3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450 049,0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358 081,4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352 223,0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1154C28-47CE-F303-12E8-3BE9DD7B79C1}"/>
              </a:ext>
            </a:extLst>
          </p:cNvPr>
          <p:cNvCxnSpPr>
            <a:cxnSpLocks/>
          </p:cNvCxnSpPr>
          <p:nvPr/>
        </p:nvCxnSpPr>
        <p:spPr>
          <a:xfrm>
            <a:off x="335360" y="587744"/>
            <a:ext cx="104411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AA04236-2DCC-3D9C-19C8-6344D8B5C580}"/>
              </a:ext>
            </a:extLst>
          </p:cNvPr>
          <p:cNvSpPr txBox="1"/>
          <p:nvPr/>
        </p:nvSpPr>
        <p:spPr>
          <a:xfrm>
            <a:off x="10236460" y="5119581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478506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16632"/>
            <a:ext cx="10972801" cy="77865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16832"/>
            <a:ext cx="11593288" cy="4525963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Выравнивание бюджетной обеспеченности муниципальных образований сельских поселений района»: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287 951,0 тыс. рублей; 2027 год – 293 207,3 тыс. рублей; 2028 год – 287 365,1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долгом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131,2 тыс. рублей; 2027 год – 75,4 тыс. рублей; 2028 год – 59,3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финансам Администрации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64 798,6 тыс. рублей; 2027 год – 64 798,7 тыс. рублей; 2028 год – 64 798,6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FEF6DA-91E5-F363-247C-4641B8541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D3786C5-AB0C-91C2-C494-C1CCA77F650B}"/>
              </a:ext>
            </a:extLst>
          </p:cNvPr>
          <p:cNvCxnSpPr/>
          <p:nvPr/>
        </p:nvCxnSpPr>
        <p:spPr>
          <a:xfrm>
            <a:off x="335360" y="908720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7682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5400" y="35246"/>
            <a:ext cx="10441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гражданского общества Ханты-Мансийского района»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1344" y="5103188"/>
            <a:ext cx="1180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</a:t>
            </a:r>
          </a:p>
          <a:p>
            <a:pPr algn="ct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Администрации Ханты-Мансийского района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5360" y="2672917"/>
            <a:ext cx="113772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институтов гражданского общества, социальной активности граждан, добровольческого потенциала жителей Ханты-Мансийского района, реализации гражданских инициатив, формирования культуры открытости в системе муниципального управления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95621D-EA4A-0000-B9E2-9AC1D7FA88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807D0B-710C-CBEC-DC9E-F468CDE99443}"/>
              </a:ext>
            </a:extLst>
          </p:cNvPr>
          <p:cNvCxnSpPr/>
          <p:nvPr/>
        </p:nvCxnSpPr>
        <p:spPr>
          <a:xfrm>
            <a:off x="191344" y="866243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0835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7648" y="167040"/>
            <a:ext cx="615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  <a:p>
            <a:pPr algn="ctr"/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22858"/>
              </p:ext>
            </p:extLst>
          </p:nvPr>
        </p:nvGraphicFramePr>
        <p:xfrm>
          <a:off x="95671" y="1645615"/>
          <a:ext cx="12000657" cy="49040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4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1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04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08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социально значимых проектов социально ориентированных некоммерческих организаций, реализованных за счет субсидий из бюджета Ханты-Мансийского района, единиц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граждан, занимающихся добровольческой (волонтерской) деятельностью, 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Годовой объем тиража информационных полос газеты «Наш район» в соответствии с утвержденным муниципальным заданием, единиц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1 031 139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1 056 719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бесплатной подписки на газету «Наш район» для жителей Ханты-Мансийского района, относящихся к льготным категориям населения, %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2583F13-999D-B6D0-5633-E2E1E07EED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B815121-D780-F145-63A2-C4D8D5438851}"/>
              </a:ext>
            </a:extLst>
          </p:cNvPr>
          <p:cNvCxnSpPr/>
          <p:nvPr/>
        </p:nvCxnSpPr>
        <p:spPr>
          <a:xfrm>
            <a:off x="263352" y="67858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3756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9263" y="197086"/>
            <a:ext cx="11247040" cy="28597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4328952"/>
              </p:ext>
            </p:extLst>
          </p:nvPr>
        </p:nvGraphicFramePr>
        <p:xfrm>
          <a:off x="0" y="856776"/>
          <a:ext cx="7536160" cy="473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464152" y="1484784"/>
            <a:ext cx="4717943" cy="236327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01665857"/>
              </p:ext>
            </p:extLst>
          </p:nvPr>
        </p:nvGraphicFramePr>
        <p:xfrm>
          <a:off x="303416" y="5589240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48 941,1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63 582,6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48 941,1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63 582,6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5B212B-380B-D8D7-3F95-110D89109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37FA099-A784-7C41-1A9C-90EB15CBABED}"/>
              </a:ext>
            </a:extLst>
          </p:cNvPr>
          <p:cNvCxnSpPr/>
          <p:nvPr/>
        </p:nvCxnSpPr>
        <p:spPr>
          <a:xfrm>
            <a:off x="119336" y="548680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CE69BFA-1EAB-605B-DF32-DDA5EEE6932A}"/>
              </a:ext>
            </a:extLst>
          </p:cNvPr>
          <p:cNvSpPr txBox="1"/>
          <p:nvPr/>
        </p:nvSpPr>
        <p:spPr>
          <a:xfrm>
            <a:off x="10200456" y="521932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2423449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21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6" y="1239747"/>
            <a:ext cx="11881320" cy="5618251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«Муниципальная поддержка проектов социально ориентированных некоммерческих организаций, направленных на развитие гражданского общества»: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3 670,0 тыс. рублей; 2027 год – 5 780,0 тыс. рублей; 2028 год – 6 540,0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гражданских инициатив»: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730,0 тыс. рублей; 2027 год –  980,0 тыс. рублей; 2028 год –  870,0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выпуска периодического печатного издания - газеты "Наш район»: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19 566,6 тыс. рублей; 2027 год – 19 566,6 тыс. рублей; 2028 год – 19 566,6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«Организационно-техническое  обеспечение  деятельности  МАУ "Молодежный центр Ханты-Мансийского района»:   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27 156,0 тыс. рублей; 2027 год – 27 156,0 тыс. рублей; 2028 год – 27 156,0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поддержания стабильного качества жизни отдельных категорий граждан, укрепление социальной защищенности»":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 10 100,0 тыс. рублей; 2027 год – 10 100,0 тыс. рублей; 2028 год – 10 100,0 тыс. рублей;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8387D-00EC-15FC-9B1E-3C90324275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15C3A82-92F6-2926-D8D1-E5915D86E2E6}"/>
              </a:ext>
            </a:extLst>
          </p:cNvPr>
          <p:cNvCxnSpPr/>
          <p:nvPr/>
        </p:nvCxnSpPr>
        <p:spPr>
          <a:xfrm>
            <a:off x="263352" y="908720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33850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994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 развитие муниципального имущества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6414" y="5150797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Администрации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управления муниципальным имуществом и земельными ресурсами Ханты-Мансийского района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EEAFE0-EDC3-A395-D756-8FD7BAF6FA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9DE2B07-7A7D-5127-8355-E05A232900DE}"/>
              </a:ext>
            </a:extLst>
          </p:cNvPr>
          <p:cNvCxnSpPr/>
          <p:nvPr/>
        </p:nvCxnSpPr>
        <p:spPr>
          <a:xfrm>
            <a:off x="191344" y="1200329"/>
            <a:ext cx="1094521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34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19347"/>
            <a:ext cx="8544272" cy="89265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обеспечению расходов на оплату труда работников бюджетной сферы</a:t>
            </a: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204965"/>
              </p:ext>
            </p:extLst>
          </p:nvPr>
        </p:nvGraphicFramePr>
        <p:xfrm>
          <a:off x="-4936" y="1371600"/>
          <a:ext cx="12192000" cy="546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719637" y="2290791"/>
            <a:ext cx="1294228" cy="506437"/>
          </a:xfrm>
          <a:prstGeom prst="straightConnector1">
            <a:avLst/>
          </a:prstGeom>
          <a:ln w="539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12388" y="1932184"/>
            <a:ext cx="914400" cy="38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+19,9%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0F3C0D-4671-28C8-4780-7D641CE38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558" y="-282955"/>
            <a:ext cx="2271794" cy="2271794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2BEFF51-20E9-548F-F44B-91EF5391306D}"/>
              </a:ext>
            </a:extLst>
          </p:cNvPr>
          <p:cNvCxnSpPr/>
          <p:nvPr/>
        </p:nvCxnSpPr>
        <p:spPr>
          <a:xfrm>
            <a:off x="1127448" y="908720"/>
            <a:ext cx="90730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2516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0085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3968"/>
              </p:ext>
            </p:extLst>
          </p:nvPr>
        </p:nvGraphicFramePr>
        <p:xfrm>
          <a:off x="191344" y="2492896"/>
          <a:ext cx="11881319" cy="255100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0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используемого недвижимого имущества в общем количестве недвижимого имущества Ханты-Мансийского района,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Исполнение плана по поступлению неналоговых доходов в бюджет района,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A7199D-EC15-F60B-B0F0-95519D525A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74D729-EBF2-04D1-F356-683A76F64370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75148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1416" y="48080"/>
            <a:ext cx="11247040" cy="57260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486302"/>
              </p:ext>
            </p:extLst>
          </p:nvPr>
        </p:nvGraphicFramePr>
        <p:xfrm>
          <a:off x="-1" y="692697"/>
          <a:ext cx="7032103" cy="468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2" y="2107331"/>
            <a:ext cx="5040561" cy="1800199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 «Национальная система пространственных данных»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комплекса процессных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81723129"/>
              </p:ext>
            </p:extLst>
          </p:nvPr>
        </p:nvGraphicFramePr>
        <p:xfrm>
          <a:off x="195152" y="5276096"/>
          <a:ext cx="11665297" cy="1418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3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64 426,5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58 963,1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113 603,0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56 230,3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55 110,3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0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64 426,5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58 963,1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113 603,0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55 110,3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55 110,3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C5278B-D8C8-E8CB-251D-D33659CEA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A34FACB-6D08-649A-6719-1A6B5CEEA2C4}"/>
              </a:ext>
            </a:extLst>
          </p:cNvPr>
          <p:cNvCxnSpPr/>
          <p:nvPr/>
        </p:nvCxnSpPr>
        <p:spPr>
          <a:xfrm>
            <a:off x="191344" y="62068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ABD26B-DEDC-4452-4CC3-F0E3A4A7CCED}"/>
              </a:ext>
            </a:extLst>
          </p:cNvPr>
          <p:cNvSpPr txBox="1"/>
          <p:nvPr/>
        </p:nvSpPr>
        <p:spPr>
          <a:xfrm>
            <a:off x="10308468" y="493108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64754582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D6E84-1A6E-5E70-667C-D2FA62529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464F87-1C49-1FDA-B06C-D83A76F4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ED8B7-CCFD-B15A-0893-6A0BC3736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C31850C-1753-047A-C5A9-0D9B3B818C6C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B840F8AD-3A3F-F1B2-30C0-C7BA5466FD1F}"/>
              </a:ext>
            </a:extLst>
          </p:cNvPr>
          <p:cNvSpPr txBox="1">
            <a:spLocks/>
          </p:cNvSpPr>
          <p:nvPr/>
        </p:nvSpPr>
        <p:spPr>
          <a:xfrm>
            <a:off x="194361" y="2420888"/>
            <a:ext cx="11862981" cy="232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показателей федеральных проектов, не входящих в состав национальных проектов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«Национальная система пространственных данных»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комплексных кадастровых работ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2026 год –  0,0 тыс. рублей; 2027 год –  1 120,0  тыс. рублей; 2028 год –  0,0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1592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64" y="0"/>
            <a:ext cx="10972800" cy="9087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земельных и имущественных отношений на территории Ханты-Мансийского района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62 211,3 тыс. рублей; 2027 год 3 718,6 тыс. рублей; 2028 год – 3 718,6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КПМ «Обеспечение деятельности  Департамента имущественных и земельных отношений Администрации Ханты-Мансийского района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51 391,7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2027 год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51 391,7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51 391,7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 algn="just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7DF97-418D-1111-B3BE-484AF8B1C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CBAF4B8-CFC9-1795-C0CE-53AE10E1B9AF}"/>
              </a:ext>
            </a:extLst>
          </p:cNvPr>
          <p:cNvCxnSpPr>
            <a:cxnSpLocks/>
          </p:cNvCxnSpPr>
          <p:nvPr/>
        </p:nvCxnSpPr>
        <p:spPr>
          <a:xfrm>
            <a:off x="482064" y="908720"/>
            <a:ext cx="102944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09693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94373"/>
            <a:ext cx="1207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«Повышение эффективности муниципального управления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7448" y="5218862"/>
            <a:ext cx="1015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управление по учету и отчетности Администрации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2643486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Создание условий для развития и совершенствования эффективности муниципального управления в органах местного самоуправления Ханты-Мансийского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7D00D5-3316-9444-BA62-1525CD0B3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78E222A-BF11-D398-3756-24E8142B918D}"/>
              </a:ext>
            </a:extLst>
          </p:cNvPr>
          <p:cNvCxnSpPr/>
          <p:nvPr/>
        </p:nvCxnSpPr>
        <p:spPr>
          <a:xfrm>
            <a:off x="191344" y="1294702"/>
            <a:ext cx="110892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3514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11789"/>
              </p:ext>
            </p:extLst>
          </p:nvPr>
        </p:nvGraphicFramePr>
        <p:xfrm>
          <a:off x="0" y="1412776"/>
          <a:ext cx="12192001" cy="516535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1464001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4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86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2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муниципальных служащих органов местного самоуправления Ханты-Мансийского района, получивших дополнительное образование,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уровня исполнения расходных обязательств органов местного самоуправления Ханты-Мансийского района за отчетный финансовый год, утвержденных решением о бюджете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8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зарегистрированных актов гражданского состояния отделом записи актов гражданского состояния,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747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3D11073-48D2-258C-C693-E384FB40D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AEF10F1-AB79-037A-4A12-670BEBC0B173}"/>
              </a:ext>
            </a:extLst>
          </p:cNvPr>
          <p:cNvCxnSpPr/>
          <p:nvPr/>
        </p:nvCxnSpPr>
        <p:spPr>
          <a:xfrm>
            <a:off x="263352" y="678582"/>
            <a:ext cx="1051316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3906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842309"/>
              </p:ext>
            </p:extLst>
          </p:nvPr>
        </p:nvGraphicFramePr>
        <p:xfrm>
          <a:off x="-33880" y="692696"/>
          <a:ext cx="764204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511480" y="214247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комплексов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22B838-DD1E-35F8-9406-10AE781E4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EF114325-5B3D-62C2-D9DD-37B7FC5AA6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951668"/>
              </p:ext>
            </p:extLst>
          </p:nvPr>
        </p:nvGraphicFramePr>
        <p:xfrm>
          <a:off x="191344" y="5517232"/>
          <a:ext cx="11665297" cy="1113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3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0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380 021,6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484 567,1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483 162,7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483 162,7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89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380 021,6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432 447,3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480 434,6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479 030,2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479 030,2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95A6749-B7E1-02F0-5F71-FBA97BBAA50E}"/>
              </a:ext>
            </a:extLst>
          </p:cNvPr>
          <p:cNvCxnSpPr/>
          <p:nvPr/>
        </p:nvCxnSpPr>
        <p:spPr>
          <a:xfrm>
            <a:off x="263352" y="62068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ACC7783-102E-F3CA-D684-D6F942A21BDF}"/>
              </a:ext>
            </a:extLst>
          </p:cNvPr>
          <p:cNvSpPr txBox="1"/>
          <p:nvPr/>
        </p:nvSpPr>
        <p:spPr>
          <a:xfrm>
            <a:off x="10272464" y="51374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3315052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88" y="0"/>
            <a:ext cx="10972800" cy="8367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154344"/>
            <a:ext cx="11809312" cy="55870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Администрации Ханты-Мансийского района»: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221 719,0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221 719,0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221 719,0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Думы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21 110,3 тыс. рублей; 2027 год – 21 110,3 тыс. рублей; 2028 год – 21 110,3 тыс. рублей;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19 890,0 тыс. рублей; 2027 год – 19 890,0 тыс. рублей; 2028 год – 19 890,0 тыс. рублей;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кадрового состава в органах местного самоуправления Ханты-Мансийского района»: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1 404,4 тыс. рублей; 2027 год – 0,0 тыс. рублей; 2028 год – 0,0 тыс. рублей;</a:t>
            </a:r>
          </a:p>
          <a:p>
            <a:pPr marL="0" marR="0" lvl="0" indent="0" algn="just" defTabSz="6858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надлежащих организационно-технических условий, необходимых для исполнения профессиональной служебной деятельности органов местного самоуправления Ханты-Мансийского района»: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212 740,0 тыс. рублей; 2027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212 740,0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212 740,0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defRPr/>
            </a:pP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Осуществление выполнения отдельных государственных полномочий в области регистрации актов гражданского состояния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7 703,4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7 703,4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7 703,4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lvl="0" indent="0" algn="just">
              <a:buNone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A7F31E-2C5A-FC08-0821-FB25BBFBB44C}"/>
              </a:ext>
            </a:extLst>
          </p:cNvPr>
          <p:cNvCxnSpPr/>
          <p:nvPr/>
        </p:nvCxnSpPr>
        <p:spPr>
          <a:xfrm>
            <a:off x="191344" y="908720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018BCD-3924-E105-CCFA-7C3DE7F64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0784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2460"/>
            <a:ext cx="1104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и градостроительная деятельность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района»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951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хозяйства Администрации Ханты-Мансийского района   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79376" y="2060848"/>
            <a:ext cx="11161240" cy="18722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риведение градостроительной документации Ханты-Мансийского района в соответствие с законодательством РФ для развития жилищного строительства.</a:t>
            </a:r>
          </a:p>
          <a:p>
            <a:pPr algn="ctr"/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комфортной городской среды и повышение качества жизни населения.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D3CE8A-C1F4-3649-261C-ED8A61A976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33D71CD-D7A3-EC8C-33A1-F2B9AAD203CB}"/>
              </a:ext>
            </a:extLst>
          </p:cNvPr>
          <p:cNvCxnSpPr/>
          <p:nvPr/>
        </p:nvCxnSpPr>
        <p:spPr>
          <a:xfrm>
            <a:off x="119336" y="1268760"/>
            <a:ext cx="113772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6933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4117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53235"/>
              </p:ext>
            </p:extLst>
          </p:nvPr>
        </p:nvGraphicFramePr>
        <p:xfrm>
          <a:off x="-1" y="1988840"/>
          <a:ext cx="12192001" cy="392057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1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6839">
                  <a:extLst>
                    <a:ext uri="{9D8B030D-6E8A-4147-A177-3AD203B41FA5}">
                      <a16:colId xmlns:a16="http://schemas.microsoft.com/office/drawing/2014/main" val="3911327646"/>
                    </a:ext>
                  </a:extLst>
                </a:gridCol>
                <a:gridCol w="140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6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Объем жилищного строительства, ежегодно,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 кв. метров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0,009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0,011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0,012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3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общественных территорий, подлежащих благоустройству,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103AD3-26D3-D582-C645-E797CA344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951925C-9A46-5E39-157D-F7BB62251117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76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45"/>
            <a:ext cx="10992544" cy="48771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целях организации отдыха и оздоровление детей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32164"/>
              </p:ext>
            </p:extLst>
          </p:nvPr>
        </p:nvGraphicFramePr>
        <p:xfrm>
          <a:off x="0" y="1177178"/>
          <a:ext cx="12200926" cy="324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0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8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945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обеспечение отдыха и оздоровления детей, в том числе в этнической среде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(лагеря с дневным пребыванием, выездные, палаточные, загородные)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23 156,9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63 044,9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352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иных форм занятости детей в летний период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(ТЭО, детские площадки, вечерняя форма досуга и занятость на спортивных объектах)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56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24 056,9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20 844,0</a:t>
                      </a:r>
                    </a:p>
                  </a:txBody>
                  <a:tcPr marL="121920" marR="12192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65 744,9</a:t>
                      </a:r>
                    </a:p>
                  </a:txBody>
                  <a:tcPr marL="121920" marR="1219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360589"/>
              </p:ext>
            </p:extLst>
          </p:nvPr>
        </p:nvGraphicFramePr>
        <p:xfrm>
          <a:off x="0" y="4437112"/>
          <a:ext cx="12199168" cy="24208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2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89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Ханты-Мансийском районе,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975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25C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охваченных отдыхом и оздоровлением (лагеря с дневным пребыванием, выездные, палаточные, загородные),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охваченных иными формами занятости (ТЭО, детские площадки, вечерняя форма досуга и занятость на спортивных объектах), человек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16480" y="1160958"/>
            <a:ext cx="1632180" cy="331704"/>
          </a:xfrm>
          <a:prstGeom prst="rect">
            <a:avLst/>
          </a:prstGeom>
          <a:noFill/>
        </p:spPr>
        <p:txBody>
          <a:bodyPr wrap="square" lIns="84657" tIns="42328" rIns="84657" bIns="42328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A990C3-72DC-621C-F412-52386F477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-459432"/>
            <a:ext cx="2132856" cy="213285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A0E7FB5-3C03-648E-D4F3-C56CF15F66C9}"/>
              </a:ext>
            </a:extLst>
          </p:cNvPr>
          <p:cNvCxnSpPr/>
          <p:nvPr/>
        </p:nvCxnSpPr>
        <p:spPr>
          <a:xfrm>
            <a:off x="119336" y="606996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4699DD5-34B3-F92B-87F1-E4B8D8AF072B}"/>
              </a:ext>
            </a:extLst>
          </p:cNvPr>
          <p:cNvCxnSpPr/>
          <p:nvPr/>
        </p:nvCxnSpPr>
        <p:spPr>
          <a:xfrm>
            <a:off x="119336" y="2996952"/>
            <a:ext cx="118093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F0FFD2C-164A-CAF8-B954-63DCCF7CE1DE}"/>
              </a:ext>
            </a:extLst>
          </p:cNvPr>
          <p:cNvCxnSpPr>
            <a:cxnSpLocks/>
          </p:cNvCxnSpPr>
          <p:nvPr/>
        </p:nvCxnSpPr>
        <p:spPr>
          <a:xfrm flipV="1">
            <a:off x="119336" y="3971802"/>
            <a:ext cx="11809312" cy="33262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9246655-73EA-4CB9-A6A0-D93847D5880C}"/>
              </a:ext>
            </a:extLst>
          </p:cNvPr>
          <p:cNvCxnSpPr>
            <a:cxnSpLocks/>
          </p:cNvCxnSpPr>
          <p:nvPr/>
        </p:nvCxnSpPr>
        <p:spPr>
          <a:xfrm>
            <a:off x="119336" y="5301208"/>
            <a:ext cx="1180931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EEFC23B-A6D5-C223-F00F-8E925E14D283}"/>
              </a:ext>
            </a:extLst>
          </p:cNvPr>
          <p:cNvCxnSpPr>
            <a:cxnSpLocks/>
          </p:cNvCxnSpPr>
          <p:nvPr/>
        </p:nvCxnSpPr>
        <p:spPr>
          <a:xfrm>
            <a:off x="119336" y="6093296"/>
            <a:ext cx="1192932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4284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51384" y="0"/>
            <a:ext cx="11247040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8575032"/>
              </p:ext>
            </p:extLst>
          </p:nvPr>
        </p:nvGraphicFramePr>
        <p:xfrm>
          <a:off x="0" y="620690"/>
          <a:ext cx="7104112" cy="452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294231" y="1560571"/>
            <a:ext cx="4608513" cy="244827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комфортной городской среды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83021289"/>
              </p:ext>
            </p:extLst>
          </p:nvPr>
        </p:nvGraphicFramePr>
        <p:xfrm>
          <a:off x="263352" y="5071176"/>
          <a:ext cx="11665295" cy="152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919">
                  <a:extLst>
                    <a:ext uri="{9D8B030D-6E8A-4147-A177-3AD203B41FA5}">
                      <a16:colId xmlns:a16="http://schemas.microsoft.com/office/drawing/2014/main" val="1070699069"/>
                    </a:ext>
                  </a:extLst>
                </a:gridCol>
                <a:gridCol w="1702931">
                  <a:extLst>
                    <a:ext uri="{9D8B030D-6E8A-4147-A177-3AD203B41FA5}">
                      <a16:colId xmlns:a16="http://schemas.microsoft.com/office/drawing/2014/main" val="2550752311"/>
                    </a:ext>
                  </a:extLst>
                </a:gridCol>
                <a:gridCol w="155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73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72 816,0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83 329,8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57 896,4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8 403,2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8 437,2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3 128,7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3 322,9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3 071,8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298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69 687,3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80 006,9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55 365,4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5 365,4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FB24AC-8026-B235-D2DB-0C4F6769A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1AA1EE9-6D4F-36CD-A5EB-BB4DAB7B62E6}"/>
              </a:ext>
            </a:extLst>
          </p:cNvPr>
          <p:cNvCxnSpPr/>
          <p:nvPr/>
        </p:nvCxnSpPr>
        <p:spPr>
          <a:xfrm>
            <a:off x="393576" y="496317"/>
            <a:ext cx="104549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DED4A3B-7EC9-5BD8-2A10-51DE6CD6AA1B}"/>
              </a:ext>
            </a:extLst>
          </p:cNvPr>
          <p:cNvSpPr txBox="1"/>
          <p:nvPr/>
        </p:nvSpPr>
        <p:spPr>
          <a:xfrm>
            <a:off x="10458649" y="463902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14274757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4A47-3416-1DF0-03EE-734205658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2E8E310-7963-32ED-6AE5-9F20D7CD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94" y="131593"/>
            <a:ext cx="10514384" cy="119166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целей, показателей и решение задач национального проекта 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«Инфраструктура для жизни»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3E32F367-F152-89AA-F708-606E9B699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2090903"/>
            <a:ext cx="10847246" cy="1992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«Формирование комфортной городской среды» </a:t>
            </a:r>
          </a:p>
          <a:p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Повышение уровня благоустройства территории Ханты-Мансийского района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2 531,0 тыс. рублей; 2027 год – 3 037,8 тыс. рублей; 2028 год – 3 071,8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66A4F8-4F44-9780-9234-EB316B0BA2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5CF7235-AD97-DC1C-B846-74E5E5737E71}"/>
              </a:ext>
            </a:extLst>
          </p:cNvPr>
          <p:cNvCxnSpPr/>
          <p:nvPr/>
        </p:nvCxnSpPr>
        <p:spPr>
          <a:xfrm>
            <a:off x="47328" y="1268760"/>
            <a:ext cx="1123324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1822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24" y="0"/>
            <a:ext cx="109728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199243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градостроительного регулирования в сфере жилищного строительства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5 365,4 тыс. рублей; 2027 год – 5 365,4 тыс. рублей; 2028 год – 5 365,4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инициативных проектов в Ханты-Мансийском районе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50 000,0 тыс. рублей; 2027 год – 0,0 тыс. рублей; 2028 год – 0,0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02EF4B-1179-3E47-89A6-3B89E7F9B7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1196F4-DB47-52EA-C25B-7B87B7897A77}"/>
              </a:ext>
            </a:extLst>
          </p:cNvPr>
          <p:cNvCxnSpPr>
            <a:cxnSpLocks/>
          </p:cNvCxnSpPr>
          <p:nvPr/>
        </p:nvCxnSpPr>
        <p:spPr>
          <a:xfrm>
            <a:off x="263352" y="98072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97574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656AAF-58D5-AB04-5C44-BD6F6A1CFAF6}"/>
              </a:ext>
            </a:extLst>
          </p:cNvPr>
          <p:cNvSpPr txBox="1"/>
          <p:nvPr/>
        </p:nvSpPr>
        <p:spPr>
          <a:xfrm>
            <a:off x="612559" y="213064"/>
            <a:ext cx="1099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инициативного бюджетирования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A1A1F781-3F78-7270-46C4-E2055040C3A8}"/>
              </a:ext>
            </a:extLst>
          </p:cNvPr>
          <p:cNvGraphicFramePr>
            <a:graphicFrameLocks/>
          </p:cNvGraphicFramePr>
          <p:nvPr/>
        </p:nvGraphicFramePr>
        <p:xfrm>
          <a:off x="4118637" y="1144994"/>
          <a:ext cx="4151784" cy="5596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5C4CBD0-3C1F-F5F3-E31A-FFBBA7547D8B}"/>
              </a:ext>
            </a:extLst>
          </p:cNvPr>
          <p:cNvSpPr txBox="1"/>
          <p:nvPr/>
        </p:nvSpPr>
        <p:spPr>
          <a:xfrm>
            <a:off x="4270404" y="1343078"/>
            <a:ext cx="3848249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средств, направляемых на реализацию инициативных проектов, 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9C090-EB7D-D0F8-9CC9-126231EAC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75" y="-347555"/>
            <a:ext cx="2310846" cy="231084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6F00544-F298-3AE0-B825-23502710FCB9}"/>
              </a:ext>
            </a:extLst>
          </p:cNvPr>
          <p:cNvCxnSpPr/>
          <p:nvPr/>
        </p:nvCxnSpPr>
        <p:spPr>
          <a:xfrm>
            <a:off x="335360" y="692696"/>
            <a:ext cx="10225136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E26399A-74FF-74E9-CF50-AB971AD0F292}"/>
              </a:ext>
            </a:extLst>
          </p:cNvPr>
          <p:cNvSpPr txBox="1"/>
          <p:nvPr/>
        </p:nvSpPr>
        <p:spPr>
          <a:xfrm>
            <a:off x="8237274" y="1340768"/>
            <a:ext cx="354127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 граждан, принявших участие в процедурах выдвижения, отбора и реализации инициативных проектов, человек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293F24F-7B34-19F4-D65B-4D3A83A06845}"/>
              </a:ext>
            </a:extLst>
          </p:cNvPr>
          <p:cNvGraphicFramePr>
            <a:graphicFrameLocks/>
          </p:cNvGraphicFramePr>
          <p:nvPr/>
        </p:nvGraphicFramePr>
        <p:xfrm>
          <a:off x="8040216" y="1127026"/>
          <a:ext cx="4151783" cy="561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9328E87-63D6-E3D4-8641-8C1743B211EE}"/>
              </a:ext>
            </a:extLst>
          </p:cNvPr>
          <p:cNvGraphicFramePr>
            <a:graphicFrameLocks/>
          </p:cNvGraphicFramePr>
          <p:nvPr/>
        </p:nvGraphicFramePr>
        <p:xfrm>
          <a:off x="0" y="1127022"/>
          <a:ext cx="4151783" cy="561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08F8AC2-4BA3-1FDC-0369-524CEBFCF73B}"/>
              </a:ext>
            </a:extLst>
          </p:cNvPr>
          <p:cNvSpPr txBox="1"/>
          <p:nvPr/>
        </p:nvSpPr>
        <p:spPr>
          <a:xfrm>
            <a:off x="413456" y="1340768"/>
            <a:ext cx="35865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инициативных проектов, единиц</a:t>
            </a:r>
          </a:p>
        </p:txBody>
      </p:sp>
    </p:spTree>
    <p:extLst>
      <p:ext uri="{BB962C8B-B14F-4D97-AF65-F5344CB8AC3E}">
        <p14:creationId xmlns:p14="http://schemas.microsoft.com/office/powerpoint/2010/main" val="27815663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4218-0BCD-7CA5-D560-C54B4D1C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756"/>
            <a:ext cx="10457895" cy="6049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проекты, признанные победителями в конкурсном отборе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целях реализации в 2026 году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A36D1-6D78-FC47-A0F5-45FD6ED64769}"/>
              </a:ext>
            </a:extLst>
          </p:cNvPr>
          <p:cNvSpPr txBox="1"/>
          <p:nvPr/>
        </p:nvSpPr>
        <p:spPr>
          <a:xfrm>
            <a:off x="0" y="938431"/>
            <a:ext cx="12191999" cy="577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Выполнение работ по обустройству территории Парка Мечты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(игровой комплекс).</a:t>
            </a: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Выполнение работ по обустройству пешеходной зоны ул. Победы- ул.Поспелова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Выполнение работ по установке теплого остановочного комплекса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Выполнение работ по укладке резинового покрытия лыжероллерной трассы «Спорт - это здоровье»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5. Выполнение работ по благоустройству территории мечети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 Реконструкция приюта для бездомных животных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Ханты-Мансийского района.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Косметический ремонт церкви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п.Горноправдинск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8. Дооборудования детской спортивной площадки по улице Мира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с.Цингалы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Замена покрытия уличной спортивной площадки по улице Советская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с.Цингалы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10. Обустройство водоотводных лотков по ул.Боровая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д.Шапша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11. Обустройство тропы здоровья имени И.П. Лыткина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д.Шапша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Ханты-Мансийского района (1 этап).</a:t>
            </a:r>
          </a:p>
          <a:p>
            <a:pPr>
              <a:spcAft>
                <a:spcPts val="800"/>
              </a:spcAft>
              <a:buNone/>
            </a:pP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12. Теплый остановочный павильон с умной остановкой, состоящий из открытой остановочной части и теплого остановочного</a:t>
            </a:r>
            <a:endParaRPr lang="en-US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 в </a:t>
            </a:r>
            <a:r>
              <a:rPr lang="ru-RU" sz="16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д.Белогорье</a:t>
            </a:r>
            <a:r>
              <a:rPr lang="ru-RU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Приобретение и укладка дорожных плит по ул.Школьная в п.Выкатной.</a:t>
            </a:r>
          </a:p>
          <a:p>
            <a:pPr>
              <a:buNone/>
            </a:pP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14. Обустройство территории храма в честь Святителя Николая Чудотворца, расположенного в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д.Согом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Ханты-Мансийского</a:t>
            </a:r>
            <a:endParaRPr lang="en-US" sz="1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района</a:t>
            </a:r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4BAF18-C415-8BF2-2EBB-905BF3847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414" y="-387424"/>
            <a:ext cx="2210540" cy="221054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CAF2410-15A8-2472-18DD-E4903E37A832}"/>
              </a:ext>
            </a:extLst>
          </p:cNvPr>
          <p:cNvCxnSpPr/>
          <p:nvPr/>
        </p:nvCxnSpPr>
        <p:spPr>
          <a:xfrm>
            <a:off x="335360" y="938431"/>
            <a:ext cx="102971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5910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069"/>
            <a:ext cx="1149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«Укрепление межнационального и межконфессионального согласия,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6025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организации профилактики правонарушений управления специальных мероприятий и организации профилактики правонарушений Администрации Ханты-Мансийского района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5481" y="3200401"/>
            <a:ext cx="11035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Укрепление единства народов Российской Федерации, проживающих в Ханты-Мансийского района, профилактика экстремизма в Ханты-Мансийском районе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974F38-2322-5AA5-5D32-7FE3E0D36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75A4958-4F7F-0422-32B6-3DC1CF6259EE}"/>
              </a:ext>
            </a:extLst>
          </p:cNvPr>
          <p:cNvCxnSpPr/>
          <p:nvPr/>
        </p:nvCxnSpPr>
        <p:spPr>
          <a:xfrm>
            <a:off x="191344" y="2348880"/>
            <a:ext cx="118813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2851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1664" y="149370"/>
            <a:ext cx="615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25258"/>
              </p:ext>
            </p:extLst>
          </p:nvPr>
        </p:nvGraphicFramePr>
        <p:xfrm>
          <a:off x="83331" y="1713527"/>
          <a:ext cx="12025337" cy="435124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2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4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37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положительно оценивающих состояние межнациональных отношений в Ханты-Мансийском районе, в общем количестве граждан, %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0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граждан, принявших участие в мероприятиях, направленных на укрепление общероссийского гражданского единства, человек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2 235</a:t>
                      </a:r>
                    </a:p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2 253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2 278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2 306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2 336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3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принявших участие в мероприятиях, направленных на этнокультурное развитие народов России, человек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2 155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2 176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2 184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2 192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06110" algn="l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2 207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B5B5F3-0C18-9550-0B86-9758B045F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6FA3EA1-C160-F902-566D-795F684D960C}"/>
              </a:ext>
            </a:extLst>
          </p:cNvPr>
          <p:cNvCxnSpPr/>
          <p:nvPr/>
        </p:nvCxnSpPr>
        <p:spPr>
          <a:xfrm>
            <a:off x="191344" y="67858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88344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479" y="29353"/>
            <a:ext cx="11247040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20106333"/>
              </p:ext>
            </p:extLst>
          </p:nvPr>
        </p:nvGraphicFramePr>
        <p:xfrm>
          <a:off x="7888" y="620688"/>
          <a:ext cx="76722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608168" y="1713802"/>
            <a:ext cx="4575943" cy="14991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комплекса 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5589914"/>
              </p:ext>
            </p:extLst>
          </p:nvPr>
        </p:nvGraphicFramePr>
        <p:xfrm>
          <a:off x="387462" y="5589240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1 192,2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1 652,9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1 652,9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1 192,2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1 952,9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1 652,9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1 163,9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135351-D238-EFA4-EE85-7130ACB60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CB78E52-C7C4-7A8B-8470-04758ACBF01F}"/>
              </a:ext>
            </a:extLst>
          </p:cNvPr>
          <p:cNvCxnSpPr/>
          <p:nvPr/>
        </p:nvCxnSpPr>
        <p:spPr>
          <a:xfrm>
            <a:off x="335360" y="52567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AEB8CD3-C931-FEA8-EDB9-C8CF9D7179A5}"/>
              </a:ext>
            </a:extLst>
          </p:cNvPr>
          <p:cNvSpPr txBox="1"/>
          <p:nvPr/>
        </p:nvSpPr>
        <p:spPr>
          <a:xfrm>
            <a:off x="10200456" y="513467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9581893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0"/>
            <a:ext cx="11175032" cy="98072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9456" y="2101847"/>
            <a:ext cx="9793088" cy="3991449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«Гармонизация межнациональных и межконфессиональных отношений»: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680,0 тыс. рублей; 2027 год – 680,0 тыс. рублей; 2028 год – 680,0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«Профилактика экстремизма, обеспечение гражданского единства»: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872,9 тыс. рублей; 2027 год –  383,9 тыс. рублей; 2028 год –  383,9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российского казачества»: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100,0 тыс. рублей; 2027 год – 100,0 тыс. рублей; 2028 год – 100,0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FC02C7-FF1C-E510-B4C4-E9FB6DB188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3FDF7FF-64F3-D179-B576-EFA45FE05B7E}"/>
              </a:ext>
            </a:extLst>
          </p:cNvPr>
          <p:cNvCxnSpPr/>
          <p:nvPr/>
        </p:nvCxnSpPr>
        <p:spPr>
          <a:xfrm>
            <a:off x="191344" y="980728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39808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452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«Устойчивое развитие коренных малочисленных народов Севера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территории Ханты-Мансийского района»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6363" y="5301208"/>
            <a:ext cx="99792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исполнитель Программы 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Комитет экономической политики Администрации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9376" y="2753977"/>
            <a:ext cx="11233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традиционного образа жизни и культуры коренных малочисленных народов Севера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5521C0-E85A-8555-70F2-CAF2F48BB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4CC382B-5EB1-069B-45A8-DC17079694F1}"/>
              </a:ext>
            </a:extLst>
          </p:cNvPr>
          <p:cNvCxnSpPr/>
          <p:nvPr/>
        </p:nvCxnSpPr>
        <p:spPr>
          <a:xfrm>
            <a:off x="191344" y="1484784"/>
            <a:ext cx="116652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85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BF6071-5754-86AE-9285-D6518A912388}"/>
              </a:ext>
            </a:extLst>
          </p:cNvPr>
          <p:cNvSpPr txBox="1"/>
          <p:nvPr/>
        </p:nvSpPr>
        <p:spPr>
          <a:xfrm>
            <a:off x="76740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жилищной сфере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50B68-2D52-1E95-BAB8-CA39A0C04619}"/>
              </a:ext>
            </a:extLst>
          </p:cNvPr>
          <p:cNvSpPr txBox="1"/>
          <p:nvPr/>
        </p:nvSpPr>
        <p:spPr>
          <a:xfrm>
            <a:off x="2897644" y="771296"/>
            <a:ext cx="7518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и безопасных условий проживания жителей Ханты-Мансийского района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A025E-BF95-6E4F-D414-A17DC3C71B28}"/>
              </a:ext>
            </a:extLst>
          </p:cNvPr>
          <p:cNvSpPr txBox="1"/>
          <p:nvPr/>
        </p:nvSpPr>
        <p:spPr>
          <a:xfrm>
            <a:off x="587388" y="1700809"/>
            <a:ext cx="738664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НАПРАВЛЕННЫЕ НА ДОСТИЖЕНИЕ ЦЕЛИ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AAA66-6E67-3BAB-5675-BCB15E75EAAC}"/>
              </a:ext>
            </a:extLst>
          </p:cNvPr>
          <p:cNvSpPr txBox="1"/>
          <p:nvPr/>
        </p:nvSpPr>
        <p:spPr>
          <a:xfrm>
            <a:off x="1847528" y="172945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Расселение граждан из аварийного жилищного фонда, признанного таковым с 1 января 2017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5164BC-72E6-A913-EEEB-29012294D2A8}"/>
              </a:ext>
            </a:extLst>
          </p:cNvPr>
          <p:cNvSpPr txBox="1"/>
          <p:nvPr/>
        </p:nvSpPr>
        <p:spPr>
          <a:xfrm>
            <a:off x="1847528" y="280163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граждан, в том числе граждан из числа коренных малочисленных народов Севера, нуждающихся в улучшении жилищных условий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D6EC8C-82F6-9247-5A2B-51AE8F922269}"/>
              </a:ext>
            </a:extLst>
          </p:cNvPr>
          <p:cNvSpPr txBox="1"/>
          <p:nvPr/>
        </p:nvSpPr>
        <p:spPr>
          <a:xfrm>
            <a:off x="1847528" y="4198521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жилых помещений для граждан, состоящих в очереди на получение жилья по договору социального найма, формирования специализированных жилищных фондов, а также для первоочередного переселения участников специальной военной операции и членов их семей из аварийного жилищного фонда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A82600-A464-D388-4FB4-092C60795983}"/>
              </a:ext>
            </a:extLst>
          </p:cNvPr>
          <p:cNvSpPr txBox="1"/>
          <p:nvPr/>
        </p:nvSpPr>
        <p:spPr>
          <a:xfrm>
            <a:off x="947428" y="77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4DE96BE-4907-7F12-1D04-28F562961212}"/>
              </a:ext>
            </a:extLst>
          </p:cNvPr>
          <p:cNvCxnSpPr/>
          <p:nvPr/>
        </p:nvCxnSpPr>
        <p:spPr>
          <a:xfrm>
            <a:off x="587388" y="578297"/>
            <a:ext cx="9181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96A5476-E487-E4C1-E1B5-D362F08BC007}"/>
              </a:ext>
            </a:extLst>
          </p:cNvPr>
          <p:cNvCxnSpPr/>
          <p:nvPr/>
        </p:nvCxnSpPr>
        <p:spPr>
          <a:xfrm>
            <a:off x="839416" y="1556792"/>
            <a:ext cx="9577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F59F64C-B776-4947-6D99-3E01E06D183E}"/>
              </a:ext>
            </a:extLst>
          </p:cNvPr>
          <p:cNvCxnSpPr/>
          <p:nvPr/>
        </p:nvCxnSpPr>
        <p:spPr>
          <a:xfrm>
            <a:off x="1847528" y="24373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5DBBD05-5354-94D0-7E50-E21931AE2EA7}"/>
              </a:ext>
            </a:extLst>
          </p:cNvPr>
          <p:cNvCxnSpPr>
            <a:cxnSpLocks/>
          </p:cNvCxnSpPr>
          <p:nvPr/>
        </p:nvCxnSpPr>
        <p:spPr>
          <a:xfrm>
            <a:off x="1847528" y="393305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09F8269-5455-A948-D723-D1CCD3AFB9ED}"/>
              </a:ext>
            </a:extLst>
          </p:cNvPr>
          <p:cNvCxnSpPr/>
          <p:nvPr/>
        </p:nvCxnSpPr>
        <p:spPr>
          <a:xfrm>
            <a:off x="1847528" y="594928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C12ADF2-53A9-9232-1C30-DC5C38440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81" y="-385616"/>
            <a:ext cx="2302445" cy="23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0632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380" y="80684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552621"/>
              </p:ext>
            </p:extLst>
          </p:nvPr>
        </p:nvGraphicFramePr>
        <p:xfrm>
          <a:off x="0" y="1484785"/>
          <a:ext cx="12192001" cy="509144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8303570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02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7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граждан из числа коренных малочисленных народов, удовлетворенных качеством реализуемых мероприятий, направленных на поддержку экономического и социального развития коренных малочисленных народов, в общем количестве опрошенных лиц, относящихся к коренным малочисленным народам,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получателей мер государственной поддержки в сфере развития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5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 мероприятий, направленных на этнокультурное развитие коренных малочисленных народов Севера, человек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4225E0-A7EF-9E07-934E-87A9672EB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02EECC0-2C0E-7A9B-0AAA-4708EC782C12}"/>
              </a:ext>
            </a:extLst>
          </p:cNvPr>
          <p:cNvCxnSpPr/>
          <p:nvPr/>
        </p:nvCxnSpPr>
        <p:spPr>
          <a:xfrm>
            <a:off x="263352" y="542349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22625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983432" y="45175"/>
            <a:ext cx="871296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119248"/>
              </p:ext>
            </p:extLst>
          </p:nvPr>
        </p:nvGraphicFramePr>
        <p:xfrm>
          <a:off x="1" y="742414"/>
          <a:ext cx="7571450" cy="484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571451" y="254577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комплекса процессных мероприятий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60B9D9D-7B32-2B78-A099-0CFF468D69B5}"/>
              </a:ext>
            </a:extLst>
          </p:cNvPr>
          <p:cNvCxnSpPr/>
          <p:nvPr/>
        </p:nvCxnSpPr>
        <p:spPr>
          <a:xfrm>
            <a:off x="767408" y="636821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D8767C2-3BD4-41FC-6264-6A72CB14F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440349"/>
            <a:ext cx="2332155" cy="2332155"/>
          </a:xfrm>
          <a:prstGeom prst="rect">
            <a:avLst/>
          </a:prstGeom>
        </p:spPr>
      </p:pic>
      <p:graphicFrame>
        <p:nvGraphicFramePr>
          <p:cNvPr id="2" name="Объект 14">
            <a:extLst>
              <a:ext uri="{FF2B5EF4-FFF2-40B4-BE49-F238E27FC236}">
                <a16:creationId xmlns:a16="http://schemas.microsoft.com/office/drawing/2014/main" id="{C92D1883-2B99-7F6F-4AE4-E9B1DB46B7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311169"/>
              </p:ext>
            </p:extLst>
          </p:nvPr>
        </p:nvGraphicFramePr>
        <p:xfrm>
          <a:off x="387462" y="5589240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4 736,7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7 689,7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4 736,7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7 689,7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8 746,2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4F03DF-700E-67A7-7A5B-9F87E8AA3837}"/>
              </a:ext>
            </a:extLst>
          </p:cNvPr>
          <p:cNvSpPr txBox="1"/>
          <p:nvPr/>
        </p:nvSpPr>
        <p:spPr>
          <a:xfrm>
            <a:off x="10272464" y="52241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0077139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10936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48903"/>
            <a:ext cx="10972800" cy="3845021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 традиционной хозяйственной деятельности коренных малочисленных народов Севера»: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4 596,2 тыс. рублей; 2027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4 596,2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2028 год –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4 596,2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самобытной культуры, традиционного образа жизни, родного языка и национальных видов спорта коренных малочисленных народов Севера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4 150,0 тыс. рублей; 2027 год – 4 150,0 тыс. рублей; 2028 год – 4 150,0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1ADED9-5DDB-B686-54D8-9479B3778314}"/>
              </a:ext>
            </a:extLst>
          </p:cNvPr>
          <p:cNvCxnSpPr/>
          <p:nvPr/>
        </p:nvCxnSpPr>
        <p:spPr>
          <a:xfrm>
            <a:off x="609600" y="1340768"/>
            <a:ext cx="10972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1EFDD6-BD88-EF82-1D33-095EE2DA76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396043"/>
            <a:ext cx="2204864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79092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традиционного образа жизни и культуры коренных малочисленных народов Севера (1)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25768"/>
              </p:ext>
            </p:extLst>
          </p:nvPr>
        </p:nvGraphicFramePr>
        <p:xfrm>
          <a:off x="0" y="2060848"/>
          <a:ext cx="12192000" cy="47625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9818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7752182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3186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1864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физических лиц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4D4D4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001205"/>
                  </a:ext>
                </a:extLst>
              </a:tr>
              <a:tr h="18511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приобретение материально-технических средств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снегоход, лодочный мотор, вездеходная техника, квадроцикл  – до 500 000 рублей; лодка (шлюпка), солнечная электростанция  – до 250 000 рублей; электростанция – до 100 000 рублей; радиостанция, спутниковые телефоны, прицепы (нарты, сани) к снегоходу, вездеходной технике, сетематериалы, охотничье оружие, снаряжение и боеприпасы, запасные части для снегохода и вездеходной техники, для лодочного мотора, бензопила – до 50 000 рублей; мотопомпа напорная / ранцевые лесные огнетушители (опрыскиватели) – до 33 750 рублей /      3 750 рублей; юфтевая кожа для изготовления оленьих упряжек – до 5 250 рублей; спасательный жилет – до 1 500 рублей; пилорама – до 260 тыс. рублей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Компенсации расходов на приобретение северных оленей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 от стоимости приобретенных северных оленей, но не более 20 000 рублей на одного оленя, не более 15 голов северных оленей 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  <a:tr h="5310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финансовая помощь молодым специалистам на обустройство быта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 рублей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11911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оплату обучения правилам безопасного обращения с оружием, управлению самоходными машинами категории «А», управлению маломерными судами и проезда к месту обучения, и обратно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правилам безопасного обращения с оружием  и проезд – не более 10 000 рублей;</a:t>
                      </a:r>
                    </a:p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управлению самоходными машинами категории «А» и проезд – не более 19 000 рублей;</a:t>
                      </a:r>
                    </a:p>
                    <a:p>
                      <a:r>
                        <a:rPr lang="ru-RU" sz="14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оплату обучения управлению маломерными судами и проезд – не более 22 000 рублей</a:t>
                      </a:r>
                      <a:endParaRPr lang="ru-RU" sz="145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50645" y="988482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3 017,00 тыс. рублей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21298" y="988482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3 017,00 тыс. рублей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488576" y="966012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3 017,00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87244" y="996202"/>
            <a:ext cx="8604895" cy="515620"/>
            <a:chOff x="1132072" y="5172430"/>
            <a:chExt cx="8604895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617162"/>
              <a:ext cx="7910341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A160E4-F3BA-4E44-BE00-628EEB1CFDC0}"/>
              </a:ext>
            </a:extLst>
          </p:cNvPr>
          <p:cNvSpPr/>
          <p:nvPr/>
        </p:nvSpPr>
        <p:spPr>
          <a:xfrm>
            <a:off x="2350645" y="153628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C5393D9-CAB3-4C25-898D-40D8D8DEDD25}"/>
              </a:ext>
            </a:extLst>
          </p:cNvPr>
          <p:cNvSpPr/>
          <p:nvPr/>
        </p:nvSpPr>
        <p:spPr>
          <a:xfrm>
            <a:off x="4921298" y="153628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1B85CDF-900A-4AAB-A873-EBB9373E7733}"/>
              </a:ext>
            </a:extLst>
          </p:cNvPr>
          <p:cNvSpPr/>
          <p:nvPr/>
        </p:nvSpPr>
        <p:spPr>
          <a:xfrm>
            <a:off x="7488576" y="151381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D1F0427-AECC-F11C-5EA5-CFBCA20E7F16}"/>
              </a:ext>
            </a:extLst>
          </p:cNvPr>
          <p:cNvCxnSpPr/>
          <p:nvPr/>
        </p:nvCxnSpPr>
        <p:spPr>
          <a:xfrm>
            <a:off x="298679" y="836712"/>
            <a:ext cx="1026181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42086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традиционного образа жизни и культуры коренных малочисленных народов Севера (2)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/>
        </p:nvGraphicFramePr>
        <p:xfrm>
          <a:off x="0" y="2688647"/>
          <a:ext cx="12192000" cy="1965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036816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6155184">
                  <a:extLst>
                    <a:ext uri="{9D8B030D-6E8A-4147-A177-3AD203B41FA5}">
                      <a16:colId xmlns:a16="http://schemas.microsoft.com/office/drawing/2014/main" val="2855171509"/>
                    </a:ext>
                  </a:extLst>
                </a:gridCol>
              </a:tblGrid>
              <a:tr h="310549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105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юридических лиц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001205"/>
                  </a:ext>
                </a:extLst>
              </a:tr>
              <a:tr h="4053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продукцию охоты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соболь – 665 рублей за шт; выдра – 935 рублей за шт; мясо копытных (лось) – 80 рублей за кг</a:t>
                      </a:r>
                      <a:endParaRPr lang="ru-RU" sz="15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5175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на компенсацию расходов на оплату коммунальных услуг, понесенных в ходе заготовки и переработки продукции традиционной хозяйственной деятельности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 затрат на оплату коммунальных услуг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</a:tbl>
          </a:graphicData>
        </a:graphic>
      </p:graphicFrame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50645" y="1270450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1 379,2 тыс. рублей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21298" y="1270450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1 379,2 тыс. рублей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488576" y="1247980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1 379,2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87244" y="1278170"/>
            <a:ext cx="8604895" cy="515620"/>
            <a:chOff x="1132072" y="5172430"/>
            <a:chExt cx="8604895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617162"/>
              <a:ext cx="7910341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AEA160E4-F3BA-4E44-BE00-628EEB1CFDC0}"/>
              </a:ext>
            </a:extLst>
          </p:cNvPr>
          <p:cNvSpPr/>
          <p:nvPr/>
        </p:nvSpPr>
        <p:spPr>
          <a:xfrm>
            <a:off x="2350645" y="1818249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C5393D9-CAB3-4C25-898D-40D8D8DEDD25}"/>
              </a:ext>
            </a:extLst>
          </p:cNvPr>
          <p:cNvSpPr/>
          <p:nvPr/>
        </p:nvSpPr>
        <p:spPr>
          <a:xfrm>
            <a:off x="4921298" y="1818249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F1B85CDF-900A-4AAB-A873-EBB9373E7733}"/>
              </a:ext>
            </a:extLst>
          </p:cNvPr>
          <p:cNvSpPr/>
          <p:nvPr/>
        </p:nvSpPr>
        <p:spPr>
          <a:xfrm>
            <a:off x="7488576" y="1795779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F0D93A-ABAD-470F-9614-11E30DAB3530}"/>
              </a:ext>
            </a:extLst>
          </p:cNvPr>
          <p:cNvSpPr txBox="1"/>
          <p:nvPr/>
        </p:nvSpPr>
        <p:spPr>
          <a:xfrm>
            <a:off x="233147" y="5359261"/>
            <a:ext cx="118049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*направления и размеры поддержки утверждены постановлением Правительства Ханты-Мансийского автономного округа – Югры </a:t>
            </a:r>
            <a:b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31.01.2011 № 639-п «О мерах по реализации государственной программы Ханты-Мансийского автономного округа – Югры «Устойчивое развитие коренных малочисленных народов Севера» (приложение 21)</a:t>
            </a:r>
            <a:endParaRPr lang="ru-RU" sz="15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951CC2D-1DA7-F65B-CB0F-6F8FAFB6B22A}"/>
              </a:ext>
            </a:extLst>
          </p:cNvPr>
          <p:cNvCxnSpPr/>
          <p:nvPr/>
        </p:nvCxnSpPr>
        <p:spPr>
          <a:xfrm>
            <a:off x="390617" y="878889"/>
            <a:ext cx="1024483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35396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B0F59-763C-5BC6-6F1E-47D503B9F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40" y="21274"/>
            <a:ext cx="11024120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2025 - 2028 годы</a:t>
            </a:r>
            <a:endParaRPr lang="ru-RU" sz="2400" b="1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351A5F13-A330-8F96-3584-D1CA0C36CC0F}"/>
              </a:ext>
            </a:extLst>
          </p:cNvPr>
          <p:cNvGraphicFramePr>
            <a:graphicFrameLocks/>
          </p:cNvGraphicFramePr>
          <p:nvPr/>
        </p:nvGraphicFramePr>
        <p:xfrm>
          <a:off x="0" y="1700812"/>
          <a:ext cx="12192000" cy="5157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B0C11CF0-6D90-F123-41ED-142B52F17B0E}"/>
              </a:ext>
            </a:extLst>
          </p:cNvPr>
          <p:cNvCxnSpPr>
            <a:cxnSpLocks/>
          </p:cNvCxnSpPr>
          <p:nvPr/>
        </p:nvCxnSpPr>
        <p:spPr>
          <a:xfrm>
            <a:off x="311688" y="811270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65E9A-C56F-42A6-8229-08E5CFF21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CE7DC-EEBB-D841-74B6-950BFE97B902}"/>
              </a:ext>
            </a:extLst>
          </p:cNvPr>
          <p:cNvSpPr txBox="1"/>
          <p:nvPr/>
        </p:nvSpPr>
        <p:spPr>
          <a:xfrm>
            <a:off x="8801282" y="2129334"/>
            <a:ext cx="1235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EEE9D42-88E4-A072-2FF8-ED93229C6BCC}"/>
              </a:ext>
            </a:extLst>
          </p:cNvPr>
          <p:cNvSpPr/>
          <p:nvPr/>
        </p:nvSpPr>
        <p:spPr>
          <a:xfrm>
            <a:off x="316695" y="151856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619 686,6 тыс. рублей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EF336BF-869D-4A29-51F7-43E171788880}"/>
              </a:ext>
            </a:extLst>
          </p:cNvPr>
          <p:cNvSpPr/>
          <p:nvPr/>
        </p:nvSpPr>
        <p:spPr>
          <a:xfrm>
            <a:off x="5677121" y="152004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303 745,2 тыс. рублей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65CB94-02E0-F971-0DEA-F6B091AE6ADA}"/>
              </a:ext>
            </a:extLst>
          </p:cNvPr>
          <p:cNvSpPr/>
          <p:nvPr/>
        </p:nvSpPr>
        <p:spPr>
          <a:xfrm>
            <a:off x="8357334" y="151856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300 431,8 тыс. рублей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F505572-CAA0-41DB-C783-F77F7EE5A228}"/>
              </a:ext>
            </a:extLst>
          </p:cNvPr>
          <p:cNvSpPr/>
          <p:nvPr/>
        </p:nvSpPr>
        <p:spPr>
          <a:xfrm>
            <a:off x="2996908" y="977805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37AE4E1-D3F4-C51E-45B0-EE1E3992B5CD}"/>
              </a:ext>
            </a:extLst>
          </p:cNvPr>
          <p:cNvSpPr/>
          <p:nvPr/>
        </p:nvSpPr>
        <p:spPr>
          <a:xfrm>
            <a:off x="5677121" y="974228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90DEA80-34D4-01B1-0C5A-6A2D9EFBB8C4}"/>
              </a:ext>
            </a:extLst>
          </p:cNvPr>
          <p:cNvSpPr/>
          <p:nvPr/>
        </p:nvSpPr>
        <p:spPr>
          <a:xfrm>
            <a:off x="8357334" y="971483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565F321-19BA-C85B-D951-1A44325EF7D2}"/>
              </a:ext>
            </a:extLst>
          </p:cNvPr>
          <p:cNvSpPr/>
          <p:nvPr/>
        </p:nvSpPr>
        <p:spPr>
          <a:xfrm>
            <a:off x="2996908" y="1507007"/>
            <a:ext cx="248784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365 050,5 тыс. рублей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E483D91-939D-3140-EAB5-D7BA86C7263E}"/>
              </a:ext>
            </a:extLst>
          </p:cNvPr>
          <p:cNvSpPr/>
          <p:nvPr/>
        </p:nvSpPr>
        <p:spPr>
          <a:xfrm>
            <a:off x="311688" y="979610"/>
            <a:ext cx="2487845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</p:spTree>
    <p:extLst>
      <p:ext uri="{BB962C8B-B14F-4D97-AF65-F5344CB8AC3E}">
        <p14:creationId xmlns:p14="http://schemas.microsoft.com/office/powerpoint/2010/main" val="138426341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59AE1A-CF1C-540C-5555-C0CCE2ED18E9}"/>
              </a:ext>
            </a:extLst>
          </p:cNvPr>
          <p:cNvSpPr txBox="1"/>
          <p:nvPr/>
        </p:nvSpPr>
        <p:spPr>
          <a:xfrm>
            <a:off x="0" y="0"/>
            <a:ext cx="1098315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сельских поселений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в разрезе источников финансирования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C40E8-C3BF-0905-5131-731F0749DCCF}"/>
              </a:ext>
            </a:extLst>
          </p:cNvPr>
          <p:cNvSpPr txBox="1"/>
          <p:nvPr/>
        </p:nvSpPr>
        <p:spPr>
          <a:xfrm>
            <a:off x="7295064" y="4725144"/>
            <a:ext cx="3435811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год – 1 840,7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296,8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296,8 тыс. рублей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B2B7D-5E3F-F40F-5EFB-3EF72CEE8E83}"/>
              </a:ext>
            </a:extLst>
          </p:cNvPr>
          <p:cNvSpPr txBox="1"/>
          <p:nvPr/>
        </p:nvSpPr>
        <p:spPr>
          <a:xfrm>
            <a:off x="3750967" y="3707381"/>
            <a:ext cx="3435810" cy="147732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8 251,5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8 115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10 360 тыс. рублей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64602-6EF0-962D-560C-89B3012AE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88" y="-326896"/>
            <a:ext cx="2027704" cy="2027704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D143775-2C42-3D0E-1357-B59293B9E9B2}"/>
              </a:ext>
            </a:extLst>
          </p:cNvPr>
          <p:cNvSpPr/>
          <p:nvPr/>
        </p:nvSpPr>
        <p:spPr>
          <a:xfrm>
            <a:off x="206869" y="2708920"/>
            <a:ext cx="3435810" cy="158527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354 958,3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295 333,4 тыс. рублей;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2028 год – 289 775,0 тыс. рублей</a:t>
            </a:r>
            <a:endParaRPr lang="ru-RU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41CBAC4-B616-28DA-4BF1-29C66F4A054D}"/>
              </a:ext>
            </a:extLst>
          </p:cNvPr>
          <p:cNvSpPr/>
          <p:nvPr/>
        </p:nvSpPr>
        <p:spPr>
          <a:xfrm>
            <a:off x="206869" y="1469816"/>
            <a:ext cx="11865794" cy="1266999"/>
          </a:xfrm>
          <a:prstGeom prst="rightArrow">
            <a:avLst>
              <a:gd name="adj1" fmla="val 50000"/>
              <a:gd name="adj2" fmla="val 11289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Ханты-Мансийского района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6F5DDA2-11D8-348C-2B8B-651FC50BDC8C}"/>
              </a:ext>
            </a:extLst>
          </p:cNvPr>
          <p:cNvCxnSpPr/>
          <p:nvPr/>
        </p:nvCxnSpPr>
        <p:spPr>
          <a:xfrm>
            <a:off x="88776" y="816264"/>
            <a:ext cx="108218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1A42500-DCC2-8EBE-5D5A-8EFADBBB7FFC}"/>
              </a:ext>
            </a:extLst>
          </p:cNvPr>
          <p:cNvSpPr/>
          <p:nvPr/>
        </p:nvSpPr>
        <p:spPr>
          <a:xfrm>
            <a:off x="3762199" y="2431473"/>
            <a:ext cx="7683471" cy="1266999"/>
          </a:xfrm>
          <a:prstGeom prst="rightArrow">
            <a:avLst>
              <a:gd name="adj1" fmla="val 50000"/>
              <a:gd name="adj2" fmla="val 112892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федерального бюджета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520B0484-FDCD-30C4-29D1-1C307A9C74AD}"/>
              </a:ext>
            </a:extLst>
          </p:cNvPr>
          <p:cNvSpPr/>
          <p:nvPr/>
        </p:nvSpPr>
        <p:spPr>
          <a:xfrm>
            <a:off x="7290360" y="3416424"/>
            <a:ext cx="3692797" cy="1266999"/>
          </a:xfrm>
          <a:prstGeom prst="rightArrow">
            <a:avLst>
              <a:gd name="adj1" fmla="val 50000"/>
              <a:gd name="adj2" fmla="val 11289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регионального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86411617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C7A2BA-5D87-0C5E-495E-F5F8A988F198}"/>
              </a:ext>
            </a:extLst>
          </p:cNvPr>
          <p:cNvSpPr txBox="1"/>
          <p:nvPr/>
        </p:nvSpPr>
        <p:spPr>
          <a:xfrm>
            <a:off x="293110" y="0"/>
            <a:ext cx="10488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бюджетам сельских поселений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в разрезе разделов классификации расходов бюджетов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008E84-2631-B843-6C1C-E22701B9D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286" y="-315416"/>
            <a:ext cx="2027704" cy="2027704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2D7B732-0482-48A6-FE80-93F71F507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082743"/>
              </p:ext>
            </p:extLst>
          </p:nvPr>
        </p:nvGraphicFramePr>
        <p:xfrm>
          <a:off x="335360" y="1801723"/>
          <a:ext cx="11449276" cy="3368040"/>
        </p:xfrm>
        <a:graphic>
          <a:graphicData uri="http://schemas.openxmlformats.org/drawingml/2006/table">
            <a:tbl>
              <a:tblPr/>
              <a:tblGrid>
                <a:gridCol w="755676">
                  <a:extLst>
                    <a:ext uri="{9D8B030D-6E8A-4147-A177-3AD203B41FA5}">
                      <a16:colId xmlns:a16="http://schemas.microsoft.com/office/drawing/2014/main" val="3055392617"/>
                    </a:ext>
                  </a:extLst>
                </a:gridCol>
                <a:gridCol w="4191639">
                  <a:extLst>
                    <a:ext uri="{9D8B030D-6E8A-4147-A177-3AD203B41FA5}">
                      <a16:colId xmlns:a16="http://schemas.microsoft.com/office/drawing/2014/main" val="86360412"/>
                    </a:ext>
                  </a:extLst>
                </a:gridCol>
                <a:gridCol w="1117771">
                  <a:extLst>
                    <a:ext uri="{9D8B030D-6E8A-4147-A177-3AD203B41FA5}">
                      <a16:colId xmlns:a16="http://schemas.microsoft.com/office/drawing/2014/main" val="3536003574"/>
                    </a:ext>
                  </a:extLst>
                </a:gridCol>
                <a:gridCol w="1070541">
                  <a:extLst>
                    <a:ext uri="{9D8B030D-6E8A-4147-A177-3AD203B41FA5}">
                      <a16:colId xmlns:a16="http://schemas.microsoft.com/office/drawing/2014/main" val="2280850154"/>
                    </a:ext>
                  </a:extLst>
                </a:gridCol>
                <a:gridCol w="1117771">
                  <a:extLst>
                    <a:ext uri="{9D8B030D-6E8A-4147-A177-3AD203B41FA5}">
                      <a16:colId xmlns:a16="http://schemas.microsoft.com/office/drawing/2014/main" val="247718997"/>
                    </a:ext>
                  </a:extLst>
                </a:gridCol>
                <a:gridCol w="1054797">
                  <a:extLst>
                    <a:ext uri="{9D8B030D-6E8A-4147-A177-3AD203B41FA5}">
                      <a16:colId xmlns:a16="http://schemas.microsoft.com/office/drawing/2014/main" val="3206432792"/>
                    </a:ext>
                  </a:extLst>
                </a:gridCol>
                <a:gridCol w="1086284">
                  <a:extLst>
                    <a:ext uri="{9D8B030D-6E8A-4147-A177-3AD203B41FA5}">
                      <a16:colId xmlns:a16="http://schemas.microsoft.com/office/drawing/2014/main" val="4016251989"/>
                    </a:ext>
                  </a:extLst>
                </a:gridCol>
                <a:gridCol w="1054797">
                  <a:extLst>
                    <a:ext uri="{9D8B030D-6E8A-4147-A177-3AD203B41FA5}">
                      <a16:colId xmlns:a16="http://schemas.microsoft.com/office/drawing/2014/main" val="1528430034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762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400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171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841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028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427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327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365 050,5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303 745,2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300 431,8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504928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FFC3C7A-35B2-4B74-391B-C93FD7340FBA}"/>
              </a:ext>
            </a:extLst>
          </p:cNvPr>
          <p:cNvCxnSpPr/>
          <p:nvPr/>
        </p:nvCxnSpPr>
        <p:spPr>
          <a:xfrm>
            <a:off x="119336" y="830997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871FF2-D0E1-7198-7935-3CFD6CEFD94A}"/>
              </a:ext>
            </a:extLst>
          </p:cNvPr>
          <p:cNvSpPr txBox="1"/>
          <p:nvPr/>
        </p:nvSpPr>
        <p:spPr>
          <a:xfrm>
            <a:off x="9696400" y="1214179"/>
            <a:ext cx="202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4873759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07C67-3D9F-A5CF-59E4-797041B06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A5B6E-2E1A-EFE8-2DF6-B6A5D15B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4" y="6731"/>
            <a:ext cx="10376048" cy="10801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2026 - 2028 годы по видам и в разрезе муниципальных программ (1)</a:t>
            </a:r>
            <a:endParaRPr lang="ru-RU" sz="24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591FD51-8D7E-2A42-E215-120E48C5056C}"/>
              </a:ext>
            </a:extLst>
          </p:cNvPr>
          <p:cNvCxnSpPr>
            <a:cxnSpLocks/>
          </p:cNvCxnSpPr>
          <p:nvPr/>
        </p:nvCxnSpPr>
        <p:spPr>
          <a:xfrm>
            <a:off x="320924" y="1124744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468AE5-449A-ADB0-44A3-46E294994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ECB06-817B-6FEB-3754-F9564C08C7C8}"/>
              </a:ext>
            </a:extLst>
          </p:cNvPr>
          <p:cNvSpPr txBox="1"/>
          <p:nvPr/>
        </p:nvSpPr>
        <p:spPr>
          <a:xfrm>
            <a:off x="243794" y="1391546"/>
            <a:ext cx="440950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сельских поселений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64D2F-DFC2-527F-B616-9388513B0942}"/>
              </a:ext>
            </a:extLst>
          </p:cNvPr>
          <p:cNvSpPr txBox="1"/>
          <p:nvPr/>
        </p:nvSpPr>
        <p:spPr>
          <a:xfrm>
            <a:off x="9408368" y="1345825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0C9A05F5-0D28-4F7C-1657-E7B9DF96C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93865"/>
              </p:ext>
            </p:extLst>
          </p:nvPr>
        </p:nvGraphicFramePr>
        <p:xfrm>
          <a:off x="243794" y="1899214"/>
          <a:ext cx="11607724" cy="1491615"/>
        </p:xfrm>
        <a:graphic>
          <a:graphicData uri="http://schemas.openxmlformats.org/drawingml/2006/table">
            <a:tbl>
              <a:tblPr/>
              <a:tblGrid>
                <a:gridCol w="7703012">
                  <a:extLst>
                    <a:ext uri="{9D8B030D-6E8A-4147-A177-3AD203B41FA5}">
                      <a16:colId xmlns:a16="http://schemas.microsoft.com/office/drawing/2014/main" val="1522901173"/>
                    </a:ext>
                  </a:extLst>
                </a:gridCol>
                <a:gridCol w="1313908">
                  <a:extLst>
                    <a:ext uri="{9D8B030D-6E8A-4147-A177-3AD203B41FA5}">
                      <a16:colId xmlns:a16="http://schemas.microsoft.com/office/drawing/2014/main" val="505289662"/>
                    </a:ext>
                  </a:extLst>
                </a:gridCol>
                <a:gridCol w="1313908">
                  <a:extLst>
                    <a:ext uri="{9D8B030D-6E8A-4147-A177-3AD203B41FA5}">
                      <a16:colId xmlns:a16="http://schemas.microsoft.com/office/drawing/2014/main" val="3863616986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205376850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716697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6819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Дотация на выравнивание бюджетной обеспеченности сельских поселений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479354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E7B6B72-31E2-6717-B170-29BB4458CCCE}"/>
              </a:ext>
            </a:extLst>
          </p:cNvPr>
          <p:cNvSpPr txBox="1"/>
          <p:nvPr/>
        </p:nvSpPr>
        <p:spPr>
          <a:xfrm>
            <a:off x="243794" y="3574887"/>
            <a:ext cx="455606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сельских поселений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F8A68DE-C64D-400C-B528-09C3705A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37752"/>
              </p:ext>
            </p:extLst>
          </p:nvPr>
        </p:nvGraphicFramePr>
        <p:xfrm>
          <a:off x="243795" y="4089895"/>
          <a:ext cx="11607723" cy="2753117"/>
        </p:xfrm>
        <a:graphic>
          <a:graphicData uri="http://schemas.openxmlformats.org/drawingml/2006/table">
            <a:tbl>
              <a:tblPr/>
              <a:tblGrid>
                <a:gridCol w="7703012">
                  <a:extLst>
                    <a:ext uri="{9D8B030D-6E8A-4147-A177-3AD203B41FA5}">
                      <a16:colId xmlns:a16="http://schemas.microsoft.com/office/drawing/2014/main" val="4064047405"/>
                    </a:ext>
                  </a:extLst>
                </a:gridCol>
                <a:gridCol w="1313907">
                  <a:extLst>
                    <a:ext uri="{9D8B030D-6E8A-4147-A177-3AD203B41FA5}">
                      <a16:colId xmlns:a16="http://schemas.microsoft.com/office/drawing/2014/main" val="1560596018"/>
                    </a:ext>
                  </a:extLst>
                </a:gridCol>
                <a:gridCol w="1313907">
                  <a:extLst>
                    <a:ext uri="{9D8B030D-6E8A-4147-A177-3AD203B41FA5}">
                      <a16:colId xmlns:a16="http://schemas.microsoft.com/office/drawing/2014/main" val="44209579"/>
                    </a:ext>
                  </a:extLst>
                </a:gridCol>
                <a:gridCol w="1276897">
                  <a:extLst>
                    <a:ext uri="{9D8B030D-6E8A-4147-A177-3AD203B41FA5}">
                      <a16:colId xmlns:a16="http://schemas.microsoft.com/office/drawing/2014/main" val="2893046066"/>
                    </a:ext>
                  </a:extLst>
                </a:gridCol>
              </a:tblGrid>
              <a:tr h="52045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12641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"Ханты-Мансийского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74677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Субвенция на осуществление переданных органам государственной власти субъектов Российской Федерации в соответствии с пунктом 1 статьи 4 Федерального закона от 15 ноября 1997 года № 143-ФЗ "Об актах гражданского состояния" полномочий Российской Федерации на государственную регистрацию актов гражданского состояния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756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мероприятия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97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Субвенция на 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56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2861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EC01F-205F-0211-99E6-51C73AD48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833A7-E766-8791-7D6E-2AAD3D16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24" y="6731"/>
            <a:ext cx="10376048" cy="10801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2026 - 2028 годы по видам и в разрезе муниципальных программ (2)</a:t>
            </a:r>
            <a:endParaRPr lang="ru-RU" sz="24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78863FD-A656-B988-86F0-C3B421E3AFF2}"/>
              </a:ext>
            </a:extLst>
          </p:cNvPr>
          <p:cNvCxnSpPr>
            <a:cxnSpLocks/>
          </p:cNvCxnSpPr>
          <p:nvPr/>
        </p:nvCxnSpPr>
        <p:spPr>
          <a:xfrm>
            <a:off x="320924" y="1124744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716328-7B64-D446-AD01-DF238362AE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4479C-B81B-D92D-9F0F-8895CDA19027}"/>
              </a:ext>
            </a:extLst>
          </p:cNvPr>
          <p:cNvSpPr txBox="1"/>
          <p:nvPr/>
        </p:nvSpPr>
        <p:spPr>
          <a:xfrm>
            <a:off x="317826" y="1544201"/>
            <a:ext cx="440950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сельских поселений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3FA93-1480-F6A1-A28A-8CA4706E1955}"/>
              </a:ext>
            </a:extLst>
          </p:cNvPr>
          <p:cNvSpPr txBox="1"/>
          <p:nvPr/>
        </p:nvSpPr>
        <p:spPr>
          <a:xfrm>
            <a:off x="9408368" y="1345825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45D5E1B-0D99-5551-0634-5C550F2F0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20470"/>
              </p:ext>
            </p:extLst>
          </p:nvPr>
        </p:nvGraphicFramePr>
        <p:xfrm>
          <a:off x="317826" y="2204864"/>
          <a:ext cx="11535715" cy="4211955"/>
        </p:xfrm>
        <a:graphic>
          <a:graphicData uri="http://schemas.openxmlformats.org/drawingml/2006/table">
            <a:tbl>
              <a:tblPr/>
              <a:tblGrid>
                <a:gridCol w="7655226">
                  <a:extLst>
                    <a:ext uri="{9D8B030D-6E8A-4147-A177-3AD203B41FA5}">
                      <a16:colId xmlns:a16="http://schemas.microsoft.com/office/drawing/2014/main" val="2100482393"/>
                    </a:ext>
                  </a:extLst>
                </a:gridCol>
                <a:gridCol w="1305757">
                  <a:extLst>
                    <a:ext uri="{9D8B030D-6E8A-4147-A177-3AD203B41FA5}">
                      <a16:colId xmlns:a16="http://schemas.microsoft.com/office/drawing/2014/main" val="2224624238"/>
                    </a:ext>
                  </a:extLst>
                </a:gridCol>
                <a:gridCol w="1305757">
                  <a:extLst>
                    <a:ext uri="{9D8B030D-6E8A-4147-A177-3AD203B41FA5}">
                      <a16:colId xmlns:a16="http://schemas.microsoft.com/office/drawing/2014/main" val="974725722"/>
                    </a:ext>
                  </a:extLst>
                </a:gridCol>
                <a:gridCol w="1268975">
                  <a:extLst>
                    <a:ext uri="{9D8B030D-6E8A-4147-A177-3AD203B41FA5}">
                      <a16:colId xmlns:a16="http://schemas.microsoft.com/office/drawing/2014/main" val="429328855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6083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"Профилактика правонарушений в сфере обеспечения общественной безопасности в Ханты-Мансийском районе"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216548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Субсидия на  реализацию мероприятий по созданию условий для деятельности народных дружин в сельских поселениях Ханты-Мансийского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04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"Безопасность жизнедеятельности  в Ханты-Мансийском районе"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44560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в целях софинансирования расходных обязательств, возникающих при выполнении полномочий органов местного самоуправления сельских поселений  на реализацию мероприятий по устройству защитных противопожарных полос в  населенных пунктах района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2 409,9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741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37272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в целях софинансирования расходных обязательств, возникающих при выполнении полномочий органов местного самоуправления сельских поселений  на реализацию мероприятий по ремонту автомобильных дорог местного значения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6 560,9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061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72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D51B4-B2BD-7E04-B362-F7F537C6D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63F7F8A-E80D-36B6-A2A5-08EE37F2883F}"/>
              </a:ext>
            </a:extLst>
          </p:cNvPr>
          <p:cNvSpPr txBox="1"/>
          <p:nvPr/>
        </p:nvSpPr>
        <p:spPr>
          <a:xfrm>
            <a:off x="76740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коммунальной сфере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10759-E49D-094A-7550-40B8FF8FEA47}"/>
              </a:ext>
            </a:extLst>
          </p:cNvPr>
          <p:cNvSpPr txBox="1"/>
          <p:nvPr/>
        </p:nvSpPr>
        <p:spPr>
          <a:xfrm>
            <a:off x="1991544" y="7712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населения Ханты-Мансийского района доступными и качественными жилищно-коммунальными услугами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7F4C5-8DD2-67FB-9669-2CF08DDBEF35}"/>
              </a:ext>
            </a:extLst>
          </p:cNvPr>
          <p:cNvSpPr txBox="1"/>
          <p:nvPr/>
        </p:nvSpPr>
        <p:spPr>
          <a:xfrm>
            <a:off x="587388" y="1700809"/>
            <a:ext cx="738664" cy="4392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НАПРАВЛЕННЫЕ НА ДОСТИЖЕНИЕ ЦЕЛИ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53B89-75EC-8C37-A06F-2DEE4B40F738}"/>
              </a:ext>
            </a:extLst>
          </p:cNvPr>
          <p:cNvSpPr txBox="1"/>
          <p:nvPr/>
        </p:nvSpPr>
        <p:spPr>
          <a:xfrm>
            <a:off x="1847528" y="187595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реконструкция 5 объектов коммунальной инфраструктуры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869007-57C1-33E2-50FE-A8A742686778}"/>
              </a:ext>
            </a:extLst>
          </p:cNvPr>
          <p:cNvSpPr txBox="1"/>
          <p:nvPr/>
        </p:nvSpPr>
        <p:spPr>
          <a:xfrm>
            <a:off x="1847528" y="28016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объектов коммунальной инфраструктуры, замена инженерных сетей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849AC-CD42-4978-E26B-BAB8C0B9B1D5}"/>
              </a:ext>
            </a:extLst>
          </p:cNvPr>
          <p:cNvSpPr txBox="1"/>
          <p:nvPr/>
        </p:nvSpPr>
        <p:spPr>
          <a:xfrm>
            <a:off x="1847528" y="4132673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недополученных доходов ресурсоснабжающим организациям, в связи с применением понижающих коэффициентов к нормативам потребления коммунальных услуг и экономически обоснованных расходов в целях соблюдения установленных предельных (максимальных) индексов изменения размера вносимой гражданами платы за коммунальные услуги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D9A85-770F-8236-20ED-45000A183972}"/>
              </a:ext>
            </a:extLst>
          </p:cNvPr>
          <p:cNvSpPr txBox="1"/>
          <p:nvPr/>
        </p:nvSpPr>
        <p:spPr>
          <a:xfrm>
            <a:off x="947428" y="77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AD31F97-0B92-2713-4A9A-5B5A691E891C}"/>
              </a:ext>
            </a:extLst>
          </p:cNvPr>
          <p:cNvCxnSpPr/>
          <p:nvPr/>
        </p:nvCxnSpPr>
        <p:spPr>
          <a:xfrm>
            <a:off x="587388" y="578297"/>
            <a:ext cx="9181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7FDC2B5-B300-D310-6479-785551B3B324}"/>
              </a:ext>
            </a:extLst>
          </p:cNvPr>
          <p:cNvCxnSpPr/>
          <p:nvPr/>
        </p:nvCxnSpPr>
        <p:spPr>
          <a:xfrm>
            <a:off x="839416" y="1556792"/>
            <a:ext cx="9577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FBDF5BD-FEA2-3361-FC2E-29AE41B95999}"/>
              </a:ext>
            </a:extLst>
          </p:cNvPr>
          <p:cNvCxnSpPr/>
          <p:nvPr/>
        </p:nvCxnSpPr>
        <p:spPr>
          <a:xfrm>
            <a:off x="1847528" y="24373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36FD13F-D731-19D3-20BC-98343E62C7AF}"/>
              </a:ext>
            </a:extLst>
          </p:cNvPr>
          <p:cNvCxnSpPr>
            <a:cxnSpLocks/>
          </p:cNvCxnSpPr>
          <p:nvPr/>
        </p:nvCxnSpPr>
        <p:spPr>
          <a:xfrm>
            <a:off x="1847528" y="393305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AC0E142-7CD5-194B-A196-31FF4F7F561C}"/>
              </a:ext>
            </a:extLst>
          </p:cNvPr>
          <p:cNvCxnSpPr/>
          <p:nvPr/>
        </p:nvCxnSpPr>
        <p:spPr>
          <a:xfrm>
            <a:off x="1847528" y="5949280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69E66F-CE8E-8FCF-A506-9A9F39CE93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81" y="-385616"/>
            <a:ext cx="2302445" cy="23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207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7344-F8A8-0548-9238-18EF8FDF3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365B5-9D2B-38CD-8D4B-FB207677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27" y="148945"/>
            <a:ext cx="10376048" cy="10801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сельским поселениям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2026 - 2028 годы по видам и в разрезе муниципальных программ (3)</a:t>
            </a:r>
            <a:endParaRPr lang="ru-RU" sz="2400" b="1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9A8D395-BB9A-0C2E-E1DE-F249DA71973C}"/>
              </a:ext>
            </a:extLst>
          </p:cNvPr>
          <p:cNvCxnSpPr>
            <a:cxnSpLocks/>
          </p:cNvCxnSpPr>
          <p:nvPr/>
        </p:nvCxnSpPr>
        <p:spPr>
          <a:xfrm>
            <a:off x="317827" y="1329832"/>
            <a:ext cx="108876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DFE598A-5422-A2C8-746B-AA4249B86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F26F51C-E54B-2B28-AF74-016687409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61792"/>
              </p:ext>
            </p:extLst>
          </p:nvPr>
        </p:nvGraphicFramePr>
        <p:xfrm>
          <a:off x="317827" y="3010694"/>
          <a:ext cx="11250781" cy="2242185"/>
        </p:xfrm>
        <a:graphic>
          <a:graphicData uri="http://schemas.openxmlformats.org/drawingml/2006/table">
            <a:tbl>
              <a:tblPr/>
              <a:tblGrid>
                <a:gridCol w="7466140">
                  <a:extLst>
                    <a:ext uri="{9D8B030D-6E8A-4147-A177-3AD203B41FA5}">
                      <a16:colId xmlns:a16="http://schemas.microsoft.com/office/drawing/2014/main" val="433105425"/>
                    </a:ext>
                  </a:extLst>
                </a:gridCol>
                <a:gridCol w="1273505">
                  <a:extLst>
                    <a:ext uri="{9D8B030D-6E8A-4147-A177-3AD203B41FA5}">
                      <a16:colId xmlns:a16="http://schemas.microsoft.com/office/drawing/2014/main" val="1333384652"/>
                    </a:ext>
                  </a:extLst>
                </a:gridCol>
                <a:gridCol w="1273505">
                  <a:extLst>
                    <a:ext uri="{9D8B030D-6E8A-4147-A177-3AD203B41FA5}">
                      <a16:colId xmlns:a16="http://schemas.microsoft.com/office/drawing/2014/main" val="636482854"/>
                    </a:ext>
                  </a:extLst>
                </a:gridCol>
                <a:gridCol w="1237631">
                  <a:extLst>
                    <a:ext uri="{9D8B030D-6E8A-4147-A177-3AD203B41FA5}">
                      <a16:colId xmlns:a16="http://schemas.microsoft.com/office/drawing/2014/main" val="275580986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77872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населенных пунктов Ханты-Мансийского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89587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на реализацию программ формирования современной городской среды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2 531,0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877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мероприятия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58 320,3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26237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на частичную компенсацию расходов целевого показателя средней заработной платы муниципальных учреждений культуры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58 320,3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44369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DE7B17-EB7C-C76E-5FC8-5EFD4C21FD4E}"/>
              </a:ext>
            </a:extLst>
          </p:cNvPr>
          <p:cNvSpPr txBox="1"/>
          <p:nvPr/>
        </p:nvSpPr>
        <p:spPr>
          <a:xfrm>
            <a:off x="327141" y="2238029"/>
            <a:ext cx="707431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бюджетам сельских поселений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9BCC21-BD1A-4AAA-F435-B390A9FB6D88}"/>
              </a:ext>
            </a:extLst>
          </p:cNvPr>
          <p:cNvSpPr txBox="1"/>
          <p:nvPr/>
        </p:nvSpPr>
        <p:spPr>
          <a:xfrm>
            <a:off x="9408368" y="1345825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09818426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3DAD5-E419-F540-389F-A0606F6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056440" cy="7485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 между сельскими поселениями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2026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192237-F139-0C57-D47C-F477ACAC34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66E3E43-3D24-5A08-A2C3-8050C68E0704}"/>
              </a:ext>
            </a:extLst>
          </p:cNvPr>
          <p:cNvCxnSpPr/>
          <p:nvPr/>
        </p:nvCxnSpPr>
        <p:spPr>
          <a:xfrm>
            <a:off x="407368" y="747633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2BAE3B5-DEF2-96AA-89AB-09FC7E25B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59711"/>
              </p:ext>
            </p:extLst>
          </p:nvPr>
        </p:nvGraphicFramePr>
        <p:xfrm>
          <a:off x="391020" y="1844824"/>
          <a:ext cx="11305255" cy="4522470"/>
        </p:xfrm>
        <a:graphic>
          <a:graphicData uri="http://schemas.openxmlformats.org/drawingml/2006/table">
            <a:tbl>
              <a:tblPr/>
              <a:tblGrid>
                <a:gridCol w="3409059">
                  <a:extLst>
                    <a:ext uri="{9D8B030D-6E8A-4147-A177-3AD203B41FA5}">
                      <a16:colId xmlns:a16="http://schemas.microsoft.com/office/drawing/2014/main" val="1902275868"/>
                    </a:ext>
                  </a:extLst>
                </a:gridCol>
                <a:gridCol w="1520964">
                  <a:extLst>
                    <a:ext uri="{9D8B030D-6E8A-4147-A177-3AD203B41FA5}">
                      <a16:colId xmlns:a16="http://schemas.microsoft.com/office/drawing/2014/main" val="323161570"/>
                    </a:ext>
                  </a:extLst>
                </a:gridCol>
                <a:gridCol w="1451035">
                  <a:extLst>
                    <a:ext uri="{9D8B030D-6E8A-4147-A177-3AD203B41FA5}">
                      <a16:colId xmlns:a16="http://schemas.microsoft.com/office/drawing/2014/main" val="496117078"/>
                    </a:ext>
                  </a:extLst>
                </a:gridCol>
                <a:gridCol w="1375279">
                  <a:extLst>
                    <a:ext uri="{9D8B030D-6E8A-4147-A177-3AD203B41FA5}">
                      <a16:colId xmlns:a16="http://schemas.microsoft.com/office/drawing/2014/main" val="1828452501"/>
                    </a:ext>
                  </a:extLst>
                </a:gridCol>
                <a:gridCol w="2027954">
                  <a:extLst>
                    <a:ext uri="{9D8B030D-6E8A-4147-A177-3AD203B41FA5}">
                      <a16:colId xmlns:a16="http://schemas.microsoft.com/office/drawing/2014/main" val="3845723275"/>
                    </a:ext>
                  </a:extLst>
                </a:gridCol>
                <a:gridCol w="1520964">
                  <a:extLst>
                    <a:ext uri="{9D8B030D-6E8A-4147-A177-3AD203B41FA5}">
                      <a16:colId xmlns:a16="http://schemas.microsoft.com/office/drawing/2014/main" val="354374407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0079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72 045,7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12 978,7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86 637,6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402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Выкатной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20 788,7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27 309,5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39815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Селиярово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3 222,3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30 137,6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366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Шапша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16 196,6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22 220,8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5455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6 576,5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10 613,2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20 142,9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06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Кедровый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23 528,5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3 794,1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28 009,3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075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Красноленинский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6 944,5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10 308,5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910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12 580,3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14 186,0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7448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Луговской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47 416,6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8 276,0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56 981,9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522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Нялинское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19 463,5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3 520,1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4661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10 354,0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12 903,8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55395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Цингалы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29 874,3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1 952,8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32 574,1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479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7 366,4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60 851,3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365 050,5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9381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584156-2E51-2122-CC1F-1A4E10788969}"/>
              </a:ext>
            </a:extLst>
          </p:cNvPr>
          <p:cNvSpPr txBox="1"/>
          <p:nvPr/>
        </p:nvSpPr>
        <p:spPr>
          <a:xfrm>
            <a:off x="9480376" y="1126791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45199347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553FF-943E-0A92-4BC3-ACBD8B6B3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84208-B9C7-70CB-49D3-2B42E445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056440" cy="7485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 между сельскими поселениями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2027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4510F6-D071-1EF9-0EBB-ED76CCC3FB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77134BB-EDF5-46A2-1B86-3CA6EC540924}"/>
              </a:ext>
            </a:extLst>
          </p:cNvPr>
          <p:cNvCxnSpPr/>
          <p:nvPr/>
        </p:nvCxnSpPr>
        <p:spPr>
          <a:xfrm>
            <a:off x="407368" y="747633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F2EC6C-D40B-A108-26C8-758DE41A8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755561"/>
              </p:ext>
            </p:extLst>
          </p:nvPr>
        </p:nvGraphicFramePr>
        <p:xfrm>
          <a:off x="374172" y="1747511"/>
          <a:ext cx="11233249" cy="4522470"/>
        </p:xfrm>
        <a:graphic>
          <a:graphicData uri="http://schemas.openxmlformats.org/drawingml/2006/table">
            <a:tbl>
              <a:tblPr/>
              <a:tblGrid>
                <a:gridCol w="3387346">
                  <a:extLst>
                    <a:ext uri="{9D8B030D-6E8A-4147-A177-3AD203B41FA5}">
                      <a16:colId xmlns:a16="http://schemas.microsoft.com/office/drawing/2014/main" val="651902802"/>
                    </a:ext>
                  </a:extLst>
                </a:gridCol>
                <a:gridCol w="1511277">
                  <a:extLst>
                    <a:ext uri="{9D8B030D-6E8A-4147-A177-3AD203B41FA5}">
                      <a16:colId xmlns:a16="http://schemas.microsoft.com/office/drawing/2014/main" val="1608782872"/>
                    </a:ext>
                  </a:extLst>
                </a:gridCol>
                <a:gridCol w="1441793">
                  <a:extLst>
                    <a:ext uri="{9D8B030D-6E8A-4147-A177-3AD203B41FA5}">
                      <a16:colId xmlns:a16="http://schemas.microsoft.com/office/drawing/2014/main" val="2221609150"/>
                    </a:ext>
                  </a:extLst>
                </a:gridCol>
                <a:gridCol w="1366519">
                  <a:extLst>
                    <a:ext uri="{9D8B030D-6E8A-4147-A177-3AD203B41FA5}">
                      <a16:colId xmlns:a16="http://schemas.microsoft.com/office/drawing/2014/main" val="963023643"/>
                    </a:ext>
                  </a:extLst>
                </a:gridCol>
                <a:gridCol w="2015037">
                  <a:extLst>
                    <a:ext uri="{9D8B030D-6E8A-4147-A177-3AD203B41FA5}">
                      <a16:colId xmlns:a16="http://schemas.microsoft.com/office/drawing/2014/main" val="2513574079"/>
                    </a:ext>
                  </a:extLst>
                </a:gridCol>
                <a:gridCol w="1511277">
                  <a:extLst>
                    <a:ext uri="{9D8B030D-6E8A-4147-A177-3AD203B41FA5}">
                      <a16:colId xmlns:a16="http://schemas.microsoft.com/office/drawing/2014/main" val="2013635700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560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73 297,5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1 457,1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75 052,5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1287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Выкатной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21 181,6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21 848,2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164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Селиярово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26 761,3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27 435,3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428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Шапша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16 523,0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17 642,0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194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2 622,0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508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Кедровый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23 939,2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24 682,6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390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Красноленинский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1424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12 813,4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13 460,8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372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Луговской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48 226,6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49 657,7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26054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Нялинское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19 804,5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1059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10 538,8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369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Цингалы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30 376,8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31 180,5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640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2 320,9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303 745,2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1131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9CE401B-72F2-BD61-C346-7774984A2DF7}"/>
              </a:ext>
            </a:extLst>
          </p:cNvPr>
          <p:cNvSpPr txBox="1"/>
          <p:nvPr/>
        </p:nvSpPr>
        <p:spPr>
          <a:xfrm>
            <a:off x="9480376" y="1126791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41061055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EB798-68BC-5CE3-18C5-AC95A215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56D67-F47D-F261-B103-6527FBB6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0"/>
            <a:ext cx="10056440" cy="7485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 между сельскими поселениями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2028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3009B9-3B9F-0534-A106-825C3ECEE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160" y="-252245"/>
            <a:ext cx="1999756" cy="199975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39184E-6FDC-50A1-56C9-DF49A8CBAC41}"/>
              </a:ext>
            </a:extLst>
          </p:cNvPr>
          <p:cNvCxnSpPr/>
          <p:nvPr/>
        </p:nvCxnSpPr>
        <p:spPr>
          <a:xfrm>
            <a:off x="407368" y="747633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4893D6D-5A19-F2CD-345A-AC924234DD36}"/>
              </a:ext>
            </a:extLst>
          </p:cNvPr>
          <p:cNvSpPr txBox="1"/>
          <p:nvPr/>
        </p:nvSpPr>
        <p:spPr>
          <a:xfrm>
            <a:off x="9480376" y="1126791"/>
            <a:ext cx="153684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C33AD50-1424-5D22-B292-318F9762E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17275"/>
              </p:ext>
            </p:extLst>
          </p:nvPr>
        </p:nvGraphicFramePr>
        <p:xfrm>
          <a:off x="405111" y="1874413"/>
          <a:ext cx="11163498" cy="4522470"/>
        </p:xfrm>
        <a:graphic>
          <a:graphicData uri="http://schemas.openxmlformats.org/drawingml/2006/table">
            <a:tbl>
              <a:tblPr/>
              <a:tblGrid>
                <a:gridCol w="3366313">
                  <a:extLst>
                    <a:ext uri="{9D8B030D-6E8A-4147-A177-3AD203B41FA5}">
                      <a16:colId xmlns:a16="http://schemas.microsoft.com/office/drawing/2014/main" val="3261896968"/>
                    </a:ext>
                  </a:extLst>
                </a:gridCol>
                <a:gridCol w="1501893">
                  <a:extLst>
                    <a:ext uri="{9D8B030D-6E8A-4147-A177-3AD203B41FA5}">
                      <a16:colId xmlns:a16="http://schemas.microsoft.com/office/drawing/2014/main" val="3405338930"/>
                    </a:ext>
                  </a:extLst>
                </a:gridCol>
                <a:gridCol w="1432840">
                  <a:extLst>
                    <a:ext uri="{9D8B030D-6E8A-4147-A177-3AD203B41FA5}">
                      <a16:colId xmlns:a16="http://schemas.microsoft.com/office/drawing/2014/main" val="2851515947"/>
                    </a:ext>
                  </a:extLst>
                </a:gridCol>
                <a:gridCol w="1358034">
                  <a:extLst>
                    <a:ext uri="{9D8B030D-6E8A-4147-A177-3AD203B41FA5}">
                      <a16:colId xmlns:a16="http://schemas.microsoft.com/office/drawing/2014/main" val="3843279377"/>
                    </a:ext>
                  </a:extLst>
                </a:gridCol>
                <a:gridCol w="2002525">
                  <a:extLst>
                    <a:ext uri="{9D8B030D-6E8A-4147-A177-3AD203B41FA5}">
                      <a16:colId xmlns:a16="http://schemas.microsoft.com/office/drawing/2014/main" val="2621517754"/>
                    </a:ext>
                  </a:extLst>
                </a:gridCol>
                <a:gridCol w="1501893">
                  <a:extLst>
                    <a:ext uri="{9D8B030D-6E8A-4147-A177-3AD203B41FA5}">
                      <a16:colId xmlns:a16="http://schemas.microsoft.com/office/drawing/2014/main" val="159417715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сельского поселения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239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Горноправдинск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72 035,1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1 831,1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74 164,1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3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Выкатной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20 808,4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21 908,5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42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Селиярово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26 317,2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27 140,9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864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Шапша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15 996,9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17 265,6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2727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Сибирский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2 558,8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802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Кедровый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23 589,5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24 482,6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821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Красноленинский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7 757,8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31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Кышик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12 569,4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13 366,5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589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Луговской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47 539,5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1 738,9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49 344,6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526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Нялинское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20 383,6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701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10 395,1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11 089,6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927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Цингалы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30 969,2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8591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2 604,7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300 431,8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322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6332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6ABE-B0C2-A8DA-5F13-AEEA94A6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265DB-6B44-1F9D-3217-283B10BF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2" y="57167"/>
            <a:ext cx="10585176" cy="405000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заимствования, объем внутреннего долга                          Ханты-Мансийского района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1739E-B312-4504-011F-AB2AA803278A}"/>
              </a:ext>
            </a:extLst>
          </p:cNvPr>
          <p:cNvSpPr txBox="1"/>
          <p:nvPr/>
        </p:nvSpPr>
        <p:spPr>
          <a:xfrm>
            <a:off x="9192344" y="65553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1E531A23-6BBF-C272-25F7-98812DD26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890649"/>
              </p:ext>
            </p:extLst>
          </p:nvPr>
        </p:nvGraphicFramePr>
        <p:xfrm>
          <a:off x="221222" y="936015"/>
          <a:ext cx="11707426" cy="4797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800B2BDD-A244-1331-2974-4045CEBE0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6796"/>
              </p:ext>
            </p:extLst>
          </p:nvPr>
        </p:nvGraphicFramePr>
        <p:xfrm>
          <a:off x="395116" y="5932269"/>
          <a:ext cx="11461524" cy="749777"/>
        </p:xfrm>
        <a:graphic>
          <a:graphicData uri="http://schemas.openxmlformats.org/drawingml/2006/table">
            <a:tbl>
              <a:tblPr/>
              <a:tblGrid>
                <a:gridCol w="301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9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Предельный планируемый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0" i="0" u="none" strike="noStrike" kern="1200" baseline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r>
                        <a:rPr lang="ru-RU" sz="16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объем долга, тыс. руб.</a:t>
                      </a:r>
                    </a:p>
                  </a:txBody>
                  <a:tcPr marL="50660" marR="506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323 641,1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164 978,1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125 620,4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D3B8D0B-4467-B9AA-B1F7-016FC3C682E9}"/>
              </a:ext>
            </a:extLst>
          </p:cNvPr>
          <p:cNvCxnSpPr>
            <a:cxnSpLocks/>
          </p:cNvCxnSpPr>
          <p:nvPr/>
        </p:nvCxnSpPr>
        <p:spPr>
          <a:xfrm>
            <a:off x="395116" y="640008"/>
            <a:ext cx="10237388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2D056-39FD-C8A5-4EAC-527FC3E5C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-302886"/>
            <a:ext cx="2146547" cy="21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1160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18107"/>
            <a:ext cx="8784971" cy="83493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97680"/>
              </p:ext>
            </p:extLst>
          </p:nvPr>
        </p:nvGraphicFramePr>
        <p:xfrm>
          <a:off x="335363" y="1721118"/>
          <a:ext cx="11449268" cy="459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4012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(оценка)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(проект 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(проект 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(проект )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8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02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169 243,8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-60 650,4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- 62 687,7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-41 663,8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1 441,2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1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бюджета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697 573,2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1 039 254,0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256 832,6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196 143,8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84 423,1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9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-75 000,3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60 870,7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64 118,7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66 262,5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68 145,1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45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791 816,7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- 917 732,9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- 130 026,2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- 88 217,5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- 17 719,2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358B19-9AA7-8D2F-B8E3-8C7F22FE5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9" y="-190250"/>
            <a:ext cx="2150941" cy="2150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2746B-9F70-C4B1-800B-E30517D93E93}"/>
              </a:ext>
            </a:extLst>
          </p:cNvPr>
          <p:cNvSpPr txBox="1"/>
          <p:nvPr/>
        </p:nvSpPr>
        <p:spPr>
          <a:xfrm>
            <a:off x="9120334" y="1117805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774EBEA-D102-E1B5-AC39-A756888EF6CE}"/>
              </a:ext>
            </a:extLst>
          </p:cNvPr>
          <p:cNvCxnSpPr/>
          <p:nvPr/>
        </p:nvCxnSpPr>
        <p:spPr>
          <a:xfrm>
            <a:off x="263352" y="885220"/>
            <a:ext cx="1022513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0FBE226-8576-179C-D9F8-BBD5C6D6783F}"/>
              </a:ext>
            </a:extLst>
          </p:cNvPr>
          <p:cNvCxnSpPr>
            <a:cxnSpLocks/>
          </p:cNvCxnSpPr>
          <p:nvPr/>
        </p:nvCxnSpPr>
        <p:spPr>
          <a:xfrm>
            <a:off x="479376" y="2420888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2E64372-1E43-1AA0-CB45-68DD76C78B71}"/>
              </a:ext>
            </a:extLst>
          </p:cNvPr>
          <p:cNvCxnSpPr/>
          <p:nvPr/>
        </p:nvCxnSpPr>
        <p:spPr>
          <a:xfrm>
            <a:off x="479376" y="3212976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16CF55A-E857-2C59-306F-C8478F0CAA7A}"/>
              </a:ext>
            </a:extLst>
          </p:cNvPr>
          <p:cNvCxnSpPr>
            <a:cxnSpLocks/>
            <a:endCxn id="17" idx="3"/>
          </p:cNvCxnSpPr>
          <p:nvPr/>
        </p:nvCxnSpPr>
        <p:spPr>
          <a:xfrm>
            <a:off x="479376" y="4005064"/>
            <a:ext cx="11305255" cy="11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441DDE02-24DC-CA1E-EDC1-A0655F64159C}"/>
              </a:ext>
            </a:extLst>
          </p:cNvPr>
          <p:cNvCxnSpPr/>
          <p:nvPr/>
        </p:nvCxnSpPr>
        <p:spPr>
          <a:xfrm>
            <a:off x="479376" y="4797152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5BA4B8F-C4C2-9A02-6082-F1F43938DC69}"/>
              </a:ext>
            </a:extLst>
          </p:cNvPr>
          <p:cNvCxnSpPr/>
          <p:nvPr/>
        </p:nvCxnSpPr>
        <p:spPr>
          <a:xfrm>
            <a:off x="443372" y="5661248"/>
            <a:ext cx="113052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186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354" y="21658"/>
            <a:ext cx="7615347" cy="539107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Ханты-Мансийского района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23969" y="1195494"/>
            <a:ext cx="4921648" cy="15081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-130 026,2 тыс. рублей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224788" y="3154129"/>
            <a:ext cx="4921647" cy="1551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- 88 217,5 тыс. рублей</a:t>
            </a:r>
          </a:p>
          <a:p>
            <a:pPr marL="457200" indent="-457200" algn="ctr">
              <a:buFontTx/>
              <a:buChar char="-"/>
            </a:pP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23968" y="5156468"/>
            <a:ext cx="4922467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 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-17 719,2 тыс. рублей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5375918" y="1764917"/>
            <a:ext cx="1656185" cy="369332"/>
          </a:xfrm>
          <a:prstGeom prst="rightArrow">
            <a:avLst>
              <a:gd name="adj1" fmla="val 50000"/>
              <a:gd name="adj2" fmla="val 1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41636" y="1410974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5,1% к общей сумме доходов без учета безвозмездных поступлений и поступлений налога на доходы физических лиц по дополнительным нормативам отчислений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1636" y="3268350"/>
            <a:ext cx="410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3,2 % к общей сумме доходов без учета безвозмездных поступлений и поступлений налога на доходы физических лиц по дополнительным нормативам отчислений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1636" y="5214828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0,6% к общей сумме доходов без учета безвозмездных поступлений и поступлений налога на доходы физических лиц по дополнительным нормативам отчислений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6040" y="1151112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Стрелка вправо 17">
            <a:extLst>
              <a:ext uri="{FF2B5EF4-FFF2-40B4-BE49-F238E27FC236}">
                <a16:creationId xmlns:a16="http://schemas.microsoft.com/office/drawing/2014/main" id="{9CBB5709-BC24-390B-D4E1-3C3EC9225604}"/>
              </a:ext>
            </a:extLst>
          </p:cNvPr>
          <p:cNvSpPr/>
          <p:nvPr/>
        </p:nvSpPr>
        <p:spPr>
          <a:xfrm>
            <a:off x="5375919" y="3745404"/>
            <a:ext cx="1656185" cy="369332"/>
          </a:xfrm>
          <a:prstGeom prst="rightArrow">
            <a:avLst>
              <a:gd name="adj1" fmla="val 50000"/>
              <a:gd name="adj2" fmla="val 1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454CD10-8E7C-1ACB-49C2-B4703EC829E1}"/>
              </a:ext>
            </a:extLst>
          </p:cNvPr>
          <p:cNvCxnSpPr/>
          <p:nvPr/>
        </p:nvCxnSpPr>
        <p:spPr>
          <a:xfrm>
            <a:off x="335360" y="560765"/>
            <a:ext cx="100811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Стрелка вправо 17">
            <a:extLst>
              <a:ext uri="{FF2B5EF4-FFF2-40B4-BE49-F238E27FC236}">
                <a16:creationId xmlns:a16="http://schemas.microsoft.com/office/drawing/2014/main" id="{C274DDB7-F5AB-3944-5C2B-C2CFCB30A250}"/>
              </a:ext>
            </a:extLst>
          </p:cNvPr>
          <p:cNvSpPr/>
          <p:nvPr/>
        </p:nvSpPr>
        <p:spPr>
          <a:xfrm>
            <a:off x="5375918" y="5691882"/>
            <a:ext cx="1656185" cy="369332"/>
          </a:xfrm>
          <a:prstGeom prst="rightArrow">
            <a:avLst>
              <a:gd name="adj1" fmla="val 50000"/>
              <a:gd name="adj2" fmla="val 135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0E0D17-CEA3-777D-2AE8-DB77FD899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190" y="-422508"/>
            <a:ext cx="2420886" cy="242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3441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0DAE92-5075-11A2-D114-81F5561C03DA}"/>
              </a:ext>
            </a:extLst>
          </p:cNvPr>
          <p:cNvSpPr txBox="1"/>
          <p:nvPr/>
        </p:nvSpPr>
        <p:spPr>
          <a:xfrm>
            <a:off x="2750185" y="1685490"/>
            <a:ext cx="221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E4275-10FD-AE46-8504-F4359D9312C0}"/>
              </a:ext>
            </a:extLst>
          </p:cNvPr>
          <p:cNvSpPr txBox="1"/>
          <p:nvPr/>
        </p:nvSpPr>
        <p:spPr>
          <a:xfrm>
            <a:off x="8336546" y="1702627"/>
            <a:ext cx="1704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C570EE-3227-C92E-4249-B0EFF48B6743}"/>
              </a:ext>
            </a:extLst>
          </p:cNvPr>
          <p:cNvSpPr/>
          <p:nvPr/>
        </p:nvSpPr>
        <p:spPr>
          <a:xfrm>
            <a:off x="861134" y="2148396"/>
            <a:ext cx="5042516" cy="1189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финансов ХМАО-Югры объявлен конкурс. 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приема заявок:  13 мая 2025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приема заявок:16 июня 2025 года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9EB6CC-3033-2FF5-B4A3-A994B60C1306}"/>
              </a:ext>
            </a:extLst>
          </p:cNvPr>
          <p:cNvSpPr/>
          <p:nvPr/>
        </p:nvSpPr>
        <p:spPr>
          <a:xfrm>
            <a:off x="6533402" y="2148397"/>
            <a:ext cx="4670779" cy="11896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к участию в конкурсе проектов по предоставлению бюджетов для граждан – 1 проект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593459-37B6-0F95-163D-7E1B9902BF0B}"/>
              </a:ext>
            </a:extLst>
          </p:cNvPr>
          <p:cNvSpPr/>
          <p:nvPr/>
        </p:nvSpPr>
        <p:spPr>
          <a:xfrm>
            <a:off x="861134" y="3670915"/>
            <a:ext cx="5042516" cy="11014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Анонсировано в газете «Наш район» № 19 (1171) от 16 мая 2025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объявление о проведении конкурса о предоставлении бюджетов для граждан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52A18D7-A7C4-C4AD-F296-E8C0975287A9}"/>
              </a:ext>
            </a:extLst>
          </p:cNvPr>
          <p:cNvSpPr/>
          <p:nvPr/>
        </p:nvSpPr>
        <p:spPr>
          <a:xfrm>
            <a:off x="861134" y="5105311"/>
            <a:ext cx="5042516" cy="1189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проектов, заявленных на конкурс  – 0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EDFBD9-769E-BB0F-CFDB-614E60F53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059" y="-190250"/>
            <a:ext cx="2150941" cy="2150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628A4-EF36-D296-DC2B-CB801E6D7F56}"/>
              </a:ext>
            </a:extLst>
          </p:cNvPr>
          <p:cNvSpPr txBox="1"/>
          <p:nvPr/>
        </p:nvSpPr>
        <p:spPr>
          <a:xfrm>
            <a:off x="6782540" y="4572000"/>
            <a:ext cx="4421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https://depfin.admhmao.ru/konkurs-proektov-byudzhet-dlya-grazhdan/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3A5A45-1E8A-CD1F-4FD7-2D23284648CB}"/>
              </a:ext>
            </a:extLst>
          </p:cNvPr>
          <p:cNvSpPr txBox="1"/>
          <p:nvPr/>
        </p:nvSpPr>
        <p:spPr>
          <a:xfrm>
            <a:off x="861134" y="328474"/>
            <a:ext cx="941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участии Ханты-Мансийского района в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этапа Всероссийского конкурса проектов по представлению бюджета для граждан</a:t>
            </a:r>
            <a:endParaRPr lang="ru-RU" sz="2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224A055-479A-172C-7103-37C3260EE89D}"/>
              </a:ext>
            </a:extLst>
          </p:cNvPr>
          <p:cNvCxnSpPr>
            <a:cxnSpLocks/>
          </p:cNvCxnSpPr>
          <p:nvPr/>
        </p:nvCxnSpPr>
        <p:spPr>
          <a:xfrm flipV="1">
            <a:off x="767408" y="1497784"/>
            <a:ext cx="9937104" cy="1691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3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20EEF-BD6C-EAB8-3D48-FF9F45C0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FF391F-C6A1-ED91-F0E7-3961C2DA6F2D}"/>
              </a:ext>
            </a:extLst>
          </p:cNvPr>
          <p:cNvSpPr/>
          <p:nvPr/>
        </p:nvSpPr>
        <p:spPr>
          <a:xfrm>
            <a:off x="861134" y="1853015"/>
            <a:ext cx="5042516" cy="1847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оценки качества организации и осуществления бюджетного процесса в городских округах и муниципальных районах ХМАО-Югры по итогам 2024 года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место среди 9 муниципальных районов ХМ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– Югры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32E6B1-FA0E-8E78-8FE6-4D1BAE04C063}"/>
              </a:ext>
            </a:extLst>
          </p:cNvPr>
          <p:cNvSpPr/>
          <p:nvPr/>
        </p:nvSpPr>
        <p:spPr>
          <a:xfrm>
            <a:off x="3760610" y="4293096"/>
            <a:ext cx="4670779" cy="1847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ГРАНТ – оценка качества планирования налоговых доходов Ханты-Мансийского района (6 722,6 тыс. рублей)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A7B97-F8E9-4D3C-0164-FBDE20B5ADF2}"/>
              </a:ext>
            </a:extLst>
          </p:cNvPr>
          <p:cNvSpPr/>
          <p:nvPr/>
        </p:nvSpPr>
        <p:spPr>
          <a:xfrm>
            <a:off x="6288352" y="1849104"/>
            <a:ext cx="5068816" cy="1846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/>
            <a:bevelB w="1016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уровню открытости бюджетных данных и участия граждан в бюджетном процессе в городских округах и муниципальных районах автономного округа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 место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9E759D-4987-B2CD-FBB0-D52BA629C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56" y="-351743"/>
            <a:ext cx="2204220" cy="220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3931C9-50F8-C888-0B6C-A2302E4BE54B}"/>
              </a:ext>
            </a:extLst>
          </p:cNvPr>
          <p:cNvSpPr txBox="1"/>
          <p:nvPr/>
        </p:nvSpPr>
        <p:spPr>
          <a:xfrm>
            <a:off x="929564" y="252079"/>
            <a:ext cx="941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Внешняя оценка качества управления муниципальными финансами Ханты-Мансийского района по итогам 2024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FBC4896-D262-A2BE-004C-85BC4A303397}"/>
              </a:ext>
            </a:extLst>
          </p:cNvPr>
          <p:cNvCxnSpPr>
            <a:cxnSpLocks/>
          </p:cNvCxnSpPr>
          <p:nvPr/>
        </p:nvCxnSpPr>
        <p:spPr>
          <a:xfrm flipV="1">
            <a:off x="861134" y="1187487"/>
            <a:ext cx="9937104" cy="1691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6724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094912" cy="10081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Желающие больше узнать о бюджете района могут обратиться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комитет по финансам Администрации Ханты-Мансийского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484" y="1201684"/>
            <a:ext cx="9289032" cy="229694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Ханты-Мансийского района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ул. Гагарина, д. 214, г. Ханты-Мансийск, 628002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komitet@hmrn.ru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— четверг   с 09.00 до 18.15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с 09.00 до 17.00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обед: с 13.00 до 14.00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дни: суббота, воскресенье</a:t>
            </a:r>
          </a:p>
          <a:p>
            <a:endParaRPr lang="ru-RU" sz="10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42664" y="3575566"/>
            <a:ext cx="5414392" cy="290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Пагилева Светлана Петровна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komitet@hmrn.ru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 тел. 35-27-80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бюджету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Собянин Сергей Александрович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SobyaninSA@hmrn.ru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35-27-75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240016" y="3504577"/>
            <a:ext cx="5414392" cy="328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доходов, налоговой политики,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Харисова Рада Вячеславовна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HarisovaRV@hmrn.ru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219 тел. 35-28-57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учета, отчетности и исполнения бюджета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Змановский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Макар Константинович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еmail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ZmanovskiyMK@hmrn.ru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220 тел. 35-2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endParaRPr lang="ru-RU" sz="18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2C161C8-A821-64CA-7EC5-38E6886E463F}"/>
              </a:ext>
            </a:extLst>
          </p:cNvPr>
          <p:cNvCxnSpPr/>
          <p:nvPr/>
        </p:nvCxnSpPr>
        <p:spPr>
          <a:xfrm>
            <a:off x="609600" y="1201684"/>
            <a:ext cx="103109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EF2FCF-5978-0540-D7C2-6E4817AB63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-459432"/>
            <a:ext cx="2492896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11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67A35-973D-B7CA-BFBE-A1813A153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B962AB-4DAB-3326-296F-FD44488C1F3C}"/>
              </a:ext>
            </a:extLst>
          </p:cNvPr>
          <p:cNvSpPr txBox="1"/>
          <p:nvPr/>
        </p:nvSpPr>
        <p:spPr>
          <a:xfrm>
            <a:off x="767408" y="11663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дорожного хозяйства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640E04-167F-D71A-4B3A-E537415657C1}"/>
              </a:ext>
            </a:extLst>
          </p:cNvPr>
          <p:cNvSpPr txBox="1"/>
          <p:nvPr/>
        </p:nvSpPr>
        <p:spPr>
          <a:xfrm>
            <a:off x="1991544" y="77129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и качества транспортной инфраструктуры Ханты-Мансийского района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699EA-131D-E59A-469C-04BA35AEF8FC}"/>
              </a:ext>
            </a:extLst>
          </p:cNvPr>
          <p:cNvSpPr txBox="1"/>
          <p:nvPr/>
        </p:nvSpPr>
        <p:spPr>
          <a:xfrm>
            <a:off x="1847528" y="1875957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местного значения 13,93 км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F4CD5-1D2A-7726-9EF4-4EDD96F98D97}"/>
              </a:ext>
            </a:extLst>
          </p:cNvPr>
          <p:cNvSpPr txBox="1"/>
          <p:nvPr/>
        </p:nvSpPr>
        <p:spPr>
          <a:xfrm>
            <a:off x="1847528" y="280163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Обеспечение протяженности сети автомобильных дорог общего пользования местного значения до 213,5 км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5115D-0E3E-F503-F50C-4ABF47E133DD}"/>
              </a:ext>
            </a:extLst>
          </p:cNvPr>
          <p:cNvSpPr txBox="1"/>
          <p:nvPr/>
        </p:nvSpPr>
        <p:spPr>
          <a:xfrm>
            <a:off x="1847528" y="4132673"/>
            <a:ext cx="8568952" cy="105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достичь к 2028 году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67,8% автомобильных дорог общего пользования местного значения, соответствующих нормативным требованиям к транспортно-эксплуатационным показателям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C83508-D973-1C52-EBE0-8E4BDC35A28D}"/>
              </a:ext>
            </a:extLst>
          </p:cNvPr>
          <p:cNvSpPr txBox="1"/>
          <p:nvPr/>
        </p:nvSpPr>
        <p:spPr>
          <a:xfrm>
            <a:off x="947428" y="77116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AA5B481-ABDB-E84A-4976-472CBD9B4729}"/>
              </a:ext>
            </a:extLst>
          </p:cNvPr>
          <p:cNvCxnSpPr/>
          <p:nvPr/>
        </p:nvCxnSpPr>
        <p:spPr>
          <a:xfrm>
            <a:off x="587388" y="578297"/>
            <a:ext cx="9181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9B1E72A-417D-9FCC-64DF-C3EC22BFDA04}"/>
              </a:ext>
            </a:extLst>
          </p:cNvPr>
          <p:cNvCxnSpPr/>
          <p:nvPr/>
        </p:nvCxnSpPr>
        <p:spPr>
          <a:xfrm>
            <a:off x="839416" y="1556792"/>
            <a:ext cx="9577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CA74FB1-17E0-3292-AA38-1AAFCFF7743A}"/>
              </a:ext>
            </a:extLst>
          </p:cNvPr>
          <p:cNvCxnSpPr/>
          <p:nvPr/>
        </p:nvCxnSpPr>
        <p:spPr>
          <a:xfrm>
            <a:off x="1847528" y="243733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4BE8938-D0B3-BDAC-87F8-1D2F6E80B5B2}"/>
              </a:ext>
            </a:extLst>
          </p:cNvPr>
          <p:cNvCxnSpPr>
            <a:cxnSpLocks/>
          </p:cNvCxnSpPr>
          <p:nvPr/>
        </p:nvCxnSpPr>
        <p:spPr>
          <a:xfrm>
            <a:off x="1847528" y="393305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BFAE649-6E06-9ADA-F8C9-8197ECAA93F5}"/>
              </a:ext>
            </a:extLst>
          </p:cNvPr>
          <p:cNvCxnSpPr/>
          <p:nvPr/>
        </p:nvCxnSpPr>
        <p:spPr>
          <a:xfrm>
            <a:off x="1847528" y="5661248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A248E83-22D2-76E9-0A15-9BB371FF8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081" y="-385616"/>
            <a:ext cx="2302445" cy="23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84432" y="169295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3392" y="221695"/>
            <a:ext cx="10225136" cy="593459"/>
          </a:xfrm>
          <a:ln>
            <a:noFill/>
          </a:ln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бюджета Ханты-Мансийского района на 2026 год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2027 и 2028 годов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867118"/>
              </p:ext>
            </p:extLst>
          </p:nvPr>
        </p:nvGraphicFramePr>
        <p:xfrm>
          <a:off x="407368" y="2053224"/>
          <a:ext cx="11521284" cy="4287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0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012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*</a:t>
                      </a:r>
                    </a:p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(ожидаемая</a:t>
                      </a:r>
                      <a:r>
                        <a:rPr lang="ru-RU" sz="18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(решение о бюджете от 19.12.2025 №696)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 бюджете от 19.12.2025 №696)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(решение о бюджете от 19.12.2025 №696)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6 076 4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6 060 755,3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6 323 240,9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6 677 443,6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6 749 175,4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23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817 894,2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7 066 765,1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6 765 661,1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6 766 894,6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64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(профицит)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258 595,7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-1 006 009,8</a:t>
                      </a: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-130 026,2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-88 217,5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- 17 719,2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641">
                <a:tc gridSpan="6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В соответствии с решением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Думы Ханты-Мансийского района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11.06.2025 № 626 «О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внесении изменений  в решение Думы Ханты-Мансийского района от 18.12.2024 № 556 «О бюджете Ханты-Мансийского района на 2025 год и плановый период 2026 и 2027 годов» с учетом доведенных межбюджетных трансфертов от Департамента финансов Ханты-Мансийского автономного округа – Югры за период с июня - октябрь 2025 года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715" marR="25715" marT="17145" marB="17145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286" marR="34286" marT="22860" marB="2286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E8C5EB-C710-8BC6-1A81-D4D542C7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6196" y="-224904"/>
            <a:ext cx="2080115" cy="208011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8114298-8754-0D0A-0DDB-BBC73B3B439B}"/>
              </a:ext>
            </a:extLst>
          </p:cNvPr>
          <p:cNvCxnSpPr/>
          <p:nvPr/>
        </p:nvCxnSpPr>
        <p:spPr>
          <a:xfrm>
            <a:off x="119336" y="980728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2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96688" y="188640"/>
            <a:ext cx="11809312" cy="1008112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доходов бюджета Ханты-Мансийского района на 2024-2028 годы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07418907"/>
              </p:ext>
            </p:extLst>
          </p:nvPr>
        </p:nvGraphicFramePr>
        <p:xfrm>
          <a:off x="119336" y="1052736"/>
          <a:ext cx="119533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76270"/>
              </p:ext>
            </p:extLst>
          </p:nvPr>
        </p:nvGraphicFramePr>
        <p:xfrm>
          <a:off x="623392" y="4995174"/>
          <a:ext cx="11089230" cy="19519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2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9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2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оценка*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решение о бюджете от 19.12.2025 №696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19.12.2025 №696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algn="ctr"/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о бюджете от 19.12.2025 №696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7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6 076 490,0</a:t>
                      </a:r>
                    </a:p>
                  </a:txBody>
                  <a:tcPr marL="25715" marR="25715" marT="17145" marB="17145" anchor="ctr">
                    <a:lnL w="12700" cmpd="sng">
                      <a:noFill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6 060 755,3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6 323 240,9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6 677 443,6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6 749 175,4</a:t>
                      </a:r>
                    </a:p>
                  </a:txBody>
                  <a:tcPr marL="25715" marR="25715" marT="17145" marB="17145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A8D5ED-0BAE-249C-7244-224C32CCF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013" y="-215687"/>
            <a:ext cx="1816765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E0F517-04FD-5F8F-054B-BA42E85C4096}"/>
              </a:ext>
            </a:extLst>
          </p:cNvPr>
          <p:cNvSpPr txBox="1"/>
          <p:nvPr/>
        </p:nvSpPr>
        <p:spPr>
          <a:xfrm>
            <a:off x="390616" y="1730482"/>
            <a:ext cx="11434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«Бюджет для граждан»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упрощенная, доступная для понимания версия официальных бюджетных документов, которая объясняет жителям, как формируется и расходуется бюджет, какие у него приоритеты и как можно контролировать его исполнение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Главная задача такого документа — сделать бюджетный процесс более прозрачным и понятным для населения, не обладающего специальными финансовыми знаниями. 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3ECA1-EA5A-6560-CBD2-5EB09D7C928F}"/>
              </a:ext>
            </a:extLst>
          </p:cNvPr>
          <p:cNvSpPr txBox="1"/>
          <p:nvPr/>
        </p:nvSpPr>
        <p:spPr>
          <a:xfrm>
            <a:off x="390616" y="4690110"/>
            <a:ext cx="11434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Настоящая информация в доступной форме знакомит граждан с основами бюджетного законодательства и основными параметрами проекта бюджета Ханты-Мансийского района на 2026 год и плановый период 2027 и 2028 годов.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C47E3-3911-C3BE-4FC1-4EAC8BBBBDD3}"/>
              </a:ext>
            </a:extLst>
          </p:cNvPr>
          <p:cNvSpPr txBox="1"/>
          <p:nvPr/>
        </p:nvSpPr>
        <p:spPr>
          <a:xfrm>
            <a:off x="390616" y="3487295"/>
            <a:ext cx="11434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«Бюджет для граждан» 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на получение обратной связи от граждан, которым интересны современные проблемы муниципальных финансов в Ханты-Мансийском районе.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11E73-74FA-4E61-5218-98F4F3A50A78}"/>
              </a:ext>
            </a:extLst>
          </p:cNvPr>
          <p:cNvSpPr txBox="1"/>
          <p:nvPr/>
        </p:nvSpPr>
        <p:spPr>
          <a:xfrm>
            <a:off x="4554245" y="712333"/>
            <a:ext cx="279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FD693E-A3AD-A5F8-23A5-B964FA87D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687" y="-292963"/>
            <a:ext cx="2157274" cy="2157274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8BE3D9D-72AC-6CA5-A18F-3171450285CF}"/>
              </a:ext>
            </a:extLst>
          </p:cNvPr>
          <p:cNvCxnSpPr>
            <a:cxnSpLocks/>
          </p:cNvCxnSpPr>
          <p:nvPr/>
        </p:nvCxnSpPr>
        <p:spPr>
          <a:xfrm>
            <a:off x="767408" y="1173998"/>
            <a:ext cx="9937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39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9A47B-A1BF-B239-5E6D-BAF72267A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F0AA9140-A14E-E0EC-1559-CBDD32F9BACF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7866E01-FD15-CC26-495D-42B10B80DFCD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7E243880-FA4D-5CB7-5E1A-7A3EBD6ECBC9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71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влияющие на изменение доходов бюджета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в 2026 году</a:t>
            </a:r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498F868-92A4-1517-1207-0C52B2855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57136"/>
              </p:ext>
            </p:extLst>
          </p:nvPr>
        </p:nvGraphicFramePr>
        <p:xfrm>
          <a:off x="119336" y="2109520"/>
          <a:ext cx="11881320" cy="47240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13922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7367398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41382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роста/снижения доходов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19857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 (+13,5%)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фонда оплаты труда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исходя и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прогнозируемого роста Постановлением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Администрации Ханты-Мансийского района от 16.10.2025 №  627 «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прогнозе социально-экономического развития Ханты-Мансийского района на 2026 год и плановый период 2027 – 2028 годов»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в 2026 году регионального коэффициента, отражающего региональные особенности рынка труда в Ханты-Мансийском автономном округе – Югре с 3,565 до 4,284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(Закон ХМАО - Югры от 28.11.2024 № 85-оз «О внесении изменений в отдельные законы Ханты-Мансийского автономного округа – Югры»)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739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 (- 12,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 2026 года плата за негативное воздействие на окружающую среду подлежит зачислению в бюджеты субъектов Российской Федерации по нормативу 100,0 %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(Федеральный закон от 26.12.2024 № 488-ФЗ)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09148"/>
                  </a:ext>
                </a:extLst>
              </a:tr>
              <a:tr h="11788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Межбюджетные трансферты (+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Исходя из объемов 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межбюджетных трансфертов из бюджета Ханты-Мансийского автономного округа – Югры местному бюджету </a:t>
                      </a:r>
                      <a:r>
                        <a:rPr lang="ru-RU" sz="14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Ханты-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Мансийского района, соглашений об объемах межбюджетных трансфертов из бюджетов сельских поселений района, в соответствии с заключенными соглашениями </a:t>
                      </a:r>
                      <a:r>
                        <a:rPr lang="ru-RU" sz="1400" u="non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u="non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Проект закона Ханты-Мансийского автономного округа – Югры «О бюджете Ханты-Мансийского автономного округа – Югры на 2026 год и на плановый период 2027 и 2028 годов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»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897105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2DBBF9AF-0553-6F4B-958F-996C441050BD}"/>
              </a:ext>
            </a:extLst>
          </p:cNvPr>
          <p:cNvSpPr/>
          <p:nvPr/>
        </p:nvSpPr>
        <p:spPr>
          <a:xfrm>
            <a:off x="2375695" y="1584125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8B10C0-4B63-E240-976D-80454788708F}"/>
              </a:ext>
            </a:extLst>
          </p:cNvPr>
          <p:cNvSpPr/>
          <p:nvPr/>
        </p:nvSpPr>
        <p:spPr>
          <a:xfrm>
            <a:off x="2375695" y="992479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6 323 240,9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70457D9-3D05-0521-8FB2-EFA7160E141E}"/>
              </a:ext>
            </a:extLst>
          </p:cNvPr>
          <p:cNvSpPr/>
          <p:nvPr/>
        </p:nvSpPr>
        <p:spPr>
          <a:xfrm>
            <a:off x="4347257" y="1584126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13F8816-8F44-B983-0972-96393E83A9E6}"/>
              </a:ext>
            </a:extLst>
          </p:cNvPr>
          <p:cNvSpPr/>
          <p:nvPr/>
        </p:nvSpPr>
        <p:spPr>
          <a:xfrm>
            <a:off x="4321829" y="984194"/>
            <a:ext cx="1488058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6 677 443,6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2B50E78F-B112-1B1A-18EA-84EB8E43F72C}"/>
              </a:ext>
            </a:extLst>
          </p:cNvPr>
          <p:cNvSpPr/>
          <p:nvPr/>
        </p:nvSpPr>
        <p:spPr>
          <a:xfrm>
            <a:off x="6318818" y="1584126"/>
            <a:ext cx="1488057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BF513D7-2C82-8CDF-1853-4715CBBC038C}"/>
              </a:ext>
            </a:extLst>
          </p:cNvPr>
          <p:cNvSpPr/>
          <p:nvPr/>
        </p:nvSpPr>
        <p:spPr>
          <a:xfrm>
            <a:off x="6318818" y="1004166"/>
            <a:ext cx="1488058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6 749 175,4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0D1A006-9538-8490-FC19-7AA13EAACD00}"/>
              </a:ext>
            </a:extLst>
          </p:cNvPr>
          <p:cNvGrpSpPr/>
          <p:nvPr/>
        </p:nvGrpSpPr>
        <p:grpSpPr>
          <a:xfrm>
            <a:off x="1212736" y="1056939"/>
            <a:ext cx="8470383" cy="515620"/>
            <a:chOff x="1132072" y="5172430"/>
            <a:chExt cx="8470383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7D82B90C-6DA3-76F4-EBB3-1788C943F78B}"/>
                </a:ext>
              </a:extLst>
            </p:cNvPr>
            <p:cNvSpPr/>
            <p:nvPr/>
          </p:nvSpPr>
          <p:spPr>
            <a:xfrm flipV="1">
              <a:off x="1826626" y="5571444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DD5D55B9-3722-1A0F-C2C3-2CF913C85A89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78B70BAE-6281-3E74-2CA6-BB90A185E4F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12A7BBDE-7729-ECC9-452A-BBACCB03FC24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955D18D1-203E-7401-EB1F-23FCC6F642F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1FA7732E-F3DC-A4B0-A13C-9381A7687EC3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DB14C8-FCD3-277A-3D67-335ECB2120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AA4D8D1-3062-1EF0-9DD1-8049BBB86C57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D4A15D7-5E1F-1EB5-E29F-604BA09ECD0F}"/>
              </a:ext>
            </a:extLst>
          </p:cNvPr>
          <p:cNvSpPr/>
          <p:nvPr/>
        </p:nvSpPr>
        <p:spPr>
          <a:xfrm>
            <a:off x="8195061" y="986994"/>
            <a:ext cx="1488058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025943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F928-175A-82A1-0E2C-3C285026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E1C72-2164-FCE7-0F0D-4B25C690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20" y="27134"/>
            <a:ext cx="10300592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налоговых доходов бюджета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 на 2025-2028 годы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33791AD-1FBF-5E14-6653-01C600DB01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687874"/>
              </p:ext>
            </p:extLst>
          </p:nvPr>
        </p:nvGraphicFramePr>
        <p:xfrm>
          <a:off x="335360" y="1556792"/>
          <a:ext cx="113841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BFC2775-C34E-5E06-36A3-B33F1ADD30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93925"/>
              </p:ext>
            </p:extLst>
          </p:nvPr>
        </p:nvGraphicFramePr>
        <p:xfrm>
          <a:off x="119336" y="4402108"/>
          <a:ext cx="12072664" cy="242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46F31-B771-1158-91C7-D237BC32C2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480" y="-277028"/>
            <a:ext cx="2051214" cy="205121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B139574-C901-C3C1-18E5-6DFA1D4703D8}"/>
              </a:ext>
            </a:extLst>
          </p:cNvPr>
          <p:cNvCxnSpPr/>
          <p:nvPr/>
        </p:nvCxnSpPr>
        <p:spPr>
          <a:xfrm>
            <a:off x="335360" y="90872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66C9D69-04A8-37F8-4CB0-9E822C8682AC}"/>
              </a:ext>
            </a:extLst>
          </p:cNvPr>
          <p:cNvSpPr txBox="1"/>
          <p:nvPr/>
        </p:nvSpPr>
        <p:spPr>
          <a:xfrm>
            <a:off x="9120336" y="119675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247684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F6D2B-F9B2-DF7C-D9DE-0FE417717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C44842D-5D32-3662-511F-DB170DEE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08" y="-63714"/>
            <a:ext cx="9765637" cy="720080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 бюджета Ханты-Мансийского района</a:t>
            </a:r>
          </a:p>
        </p:txBody>
      </p:sp>
      <p:sp>
        <p:nvSpPr>
          <p:cNvPr id="46" name="Rectangle 5">
            <a:extLst>
              <a:ext uri="{FF2B5EF4-FFF2-40B4-BE49-F238E27FC236}">
                <a16:creationId xmlns:a16="http://schemas.microsoft.com/office/drawing/2014/main" id="{64480630-7E39-5DF1-90A5-AA46670A7AB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5360" y="6165304"/>
            <a:ext cx="11521280" cy="30349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81000" tIns="81000" rIns="108000" bIns="54000"/>
          <a:lstStyle/>
          <a:p>
            <a:pPr marL="142875" marR="0" lvl="0" indent="-142875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>
                <a:srgbClr val="969696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35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6801449-8523-59FB-BC7A-415CFE262F52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1358861"/>
          <a:ext cx="2232248" cy="185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1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</a:p>
                  </a:txBody>
                  <a:tcPr marL="68580" marR="68580" marT="34290" marB="34290">
                    <a:solidFill>
                      <a:srgbClr val="0E7DC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1 863 742,1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1 841 500,4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2 100 036,7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2 216 234,5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40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2 320 262,3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46A782F-2D1F-C0D8-3B8F-20908F10F782}"/>
              </a:ext>
            </a:extLst>
          </p:cNvPr>
          <p:cNvGraphicFramePr>
            <a:graphicFrameLocks noGrp="1"/>
          </p:cNvGraphicFramePr>
          <p:nvPr/>
        </p:nvGraphicFramePr>
        <p:xfrm>
          <a:off x="325995" y="3429000"/>
          <a:ext cx="2025589" cy="22023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2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44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68580" marR="68580" marT="34290" marB="34290">
                    <a:solidFill>
                      <a:srgbClr val="F19A14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645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9 669,7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9 218,5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91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9 310,7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5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9 403,8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6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9 497,8 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B3634AD-D69A-6104-F9C5-084DFDFCD206}"/>
              </a:ext>
            </a:extLst>
          </p:cNvPr>
          <p:cNvGraphicFramePr>
            <a:graphicFrameLocks noGrp="1"/>
          </p:cNvGraphicFramePr>
          <p:nvPr/>
        </p:nvGraphicFramePr>
        <p:xfrm>
          <a:off x="3071664" y="4473664"/>
          <a:ext cx="1926214" cy="184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1 410,9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1 308,5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1 087,4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1 491,8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2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1 556,1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9B9994A3-A093-DB39-1C6A-31B02A5EE91E}"/>
              </a:ext>
            </a:extLst>
          </p:cNvPr>
          <p:cNvGraphicFramePr>
            <a:graphicFrameLocks noGrp="1"/>
          </p:cNvGraphicFramePr>
          <p:nvPr/>
        </p:nvGraphicFramePr>
        <p:xfrm>
          <a:off x="6672064" y="4509118"/>
          <a:ext cx="2160240" cy="1850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</a:p>
                  </a:txBody>
                  <a:tcPr marL="68580" marR="68580" marT="34290" marB="34290"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6 897,0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5 868,1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5 985,4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6 341,3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6 464,6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BB9089D4-AD40-3E38-413F-AEAEE2F4287F}"/>
              </a:ext>
            </a:extLst>
          </p:cNvPr>
          <p:cNvGraphicFramePr>
            <a:graphicFrameLocks noGrp="1"/>
          </p:cNvGraphicFramePr>
          <p:nvPr/>
        </p:nvGraphicFramePr>
        <p:xfrm>
          <a:off x="9480376" y="3645024"/>
          <a:ext cx="2232248" cy="2257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58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726,7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726,7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734,0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 741,3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 748,7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CCBC8D33-FD5F-BA64-0509-5A26D6455E10}"/>
              </a:ext>
            </a:extLst>
          </p:cNvPr>
          <p:cNvGraphicFramePr>
            <a:graphicFrameLocks noGrp="1"/>
          </p:cNvGraphicFramePr>
          <p:nvPr/>
        </p:nvGraphicFramePr>
        <p:xfrm>
          <a:off x="9264352" y="1099422"/>
          <a:ext cx="1959732" cy="24015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92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L="68580" marR="68580" marT="34290" marB="34290">
                    <a:solidFill>
                      <a:srgbClr val="92D05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60 251,2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57 551,0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– 57 917,8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– 61 251,8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933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– 64 784,6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Блок-схема: узел 1">
            <a:extLst>
              <a:ext uri="{FF2B5EF4-FFF2-40B4-BE49-F238E27FC236}">
                <a16:creationId xmlns:a16="http://schemas.microsoft.com/office/drawing/2014/main" id="{1F6ABB6A-547C-B16C-5821-920F1B3BABB8}"/>
              </a:ext>
            </a:extLst>
          </p:cNvPr>
          <p:cNvSpPr/>
          <p:nvPr/>
        </p:nvSpPr>
        <p:spPr>
          <a:xfrm>
            <a:off x="2351584" y="1099422"/>
            <a:ext cx="4033150" cy="3300143"/>
          </a:xfrm>
          <a:prstGeom prst="flowChartConnector">
            <a:avLst/>
          </a:prstGeom>
          <a:solidFill>
            <a:srgbClr val="0E7DC2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НДФЛ</a:t>
            </a:r>
          </a:p>
          <a:p>
            <a:pPr algn="ctr"/>
            <a:r>
              <a:rPr lang="ru-RU" dirty="0"/>
              <a:t>96,5 %</a:t>
            </a:r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C0484016-C1B7-69EE-150D-BC51638E862B}"/>
              </a:ext>
            </a:extLst>
          </p:cNvPr>
          <p:cNvSpPr/>
          <p:nvPr/>
        </p:nvSpPr>
        <p:spPr>
          <a:xfrm>
            <a:off x="4738110" y="2061301"/>
            <a:ext cx="1917408" cy="2026240"/>
          </a:xfrm>
          <a:prstGeom prst="flowChartConnector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Налоги на совокупный доход</a:t>
            </a:r>
          </a:p>
          <a:p>
            <a:pPr algn="ctr"/>
            <a:r>
              <a:rPr lang="ru-RU" dirty="0"/>
              <a:t>2,7 %</a:t>
            </a: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06CC6F35-8AF0-FCE6-E103-66E5C150FFD9}"/>
              </a:ext>
            </a:extLst>
          </p:cNvPr>
          <p:cNvSpPr/>
          <p:nvPr/>
        </p:nvSpPr>
        <p:spPr>
          <a:xfrm>
            <a:off x="5917179" y="3220747"/>
            <a:ext cx="1122864" cy="1110389"/>
          </a:xfrm>
          <a:prstGeom prst="flowChartConnector">
            <a:avLst/>
          </a:prstGeom>
          <a:solidFill>
            <a:srgbClr val="F19A14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Земельный</a:t>
            </a:r>
          </a:p>
          <a:p>
            <a:pPr algn="ctr"/>
            <a:r>
              <a:rPr lang="ru-RU" sz="1400" dirty="0"/>
              <a:t>налог</a:t>
            </a:r>
          </a:p>
          <a:p>
            <a:pPr algn="ctr"/>
            <a:r>
              <a:rPr lang="ru-RU" sz="1400" dirty="0"/>
              <a:t>0,4 %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093E2548-1739-CC8A-123F-26403188A53C}"/>
              </a:ext>
            </a:extLst>
          </p:cNvPr>
          <p:cNvSpPr/>
          <p:nvPr/>
        </p:nvSpPr>
        <p:spPr>
          <a:xfrm>
            <a:off x="6670023" y="3468123"/>
            <a:ext cx="1215376" cy="1044661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/>
              <a:t>транспортный</a:t>
            </a:r>
          </a:p>
          <a:p>
            <a:pPr algn="ctr"/>
            <a:r>
              <a:rPr lang="ru-RU" sz="1300" dirty="0"/>
              <a:t>налог</a:t>
            </a:r>
          </a:p>
          <a:p>
            <a:pPr algn="ctr"/>
            <a:r>
              <a:rPr lang="ru-RU" sz="1300" dirty="0"/>
              <a:t>0,3 %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A64F4-7469-DE6D-2CC0-582E04003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103" y="-255637"/>
            <a:ext cx="1888994" cy="1888994"/>
          </a:xfrm>
          <a:prstGeom prst="rect">
            <a:avLst/>
          </a:prstGeom>
        </p:spPr>
      </p:pic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4150A39-F7DF-C699-3660-98D92C739F7E}"/>
              </a:ext>
            </a:extLst>
          </p:cNvPr>
          <p:cNvSpPr/>
          <p:nvPr/>
        </p:nvSpPr>
        <p:spPr>
          <a:xfrm>
            <a:off x="7601747" y="3645024"/>
            <a:ext cx="1119436" cy="864093"/>
          </a:xfrm>
          <a:prstGeom prst="flowChartConnector">
            <a:avLst/>
          </a:prstGeom>
          <a:solidFill>
            <a:srgbClr val="A64A94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/>
              <a:t>Иные налоговые доходы</a:t>
            </a:r>
          </a:p>
          <a:p>
            <a:pPr algn="ctr"/>
            <a:r>
              <a:rPr lang="ru-RU" sz="1050" dirty="0"/>
              <a:t>0,1 %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7EEA089-E9A9-D630-97A9-B2720B7E4D3F}"/>
              </a:ext>
            </a:extLst>
          </p:cNvPr>
          <p:cNvCxnSpPr/>
          <p:nvPr/>
        </p:nvCxnSpPr>
        <p:spPr>
          <a:xfrm>
            <a:off x="191344" y="650305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9DD6EDC-9DCD-B3F0-8CAE-9EEF67E9C0D9}"/>
              </a:ext>
            </a:extLst>
          </p:cNvPr>
          <p:cNvSpPr txBox="1"/>
          <p:nvPr/>
        </p:nvSpPr>
        <p:spPr>
          <a:xfrm>
            <a:off x="9737080" y="68886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4157213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E8DBD-390F-5F19-49E5-E1E5F7B62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7A2CF-93DA-0679-48FF-CC50DA0C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25"/>
            <a:ext cx="10128448" cy="7920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структура неналоговых доходов бюджета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 Мансийского района на 2025-2028 годы</a:t>
            </a:r>
            <a:endParaRPr lang="ru-RU" sz="24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E473BED-1148-B81D-C2F2-D6BB8A46D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481995"/>
              </p:ext>
            </p:extLst>
          </p:nvPr>
        </p:nvGraphicFramePr>
        <p:xfrm>
          <a:off x="0" y="1434834"/>
          <a:ext cx="12192000" cy="4093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021B193-A98B-DA53-CF32-35D913700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921211"/>
              </p:ext>
            </p:extLst>
          </p:nvPr>
        </p:nvGraphicFramePr>
        <p:xfrm>
          <a:off x="95265" y="4077072"/>
          <a:ext cx="12001470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4CCF8CF-B625-6F6A-FD6A-D1EBB5D24D1D}"/>
              </a:ext>
            </a:extLst>
          </p:cNvPr>
          <p:cNvSpPr txBox="1"/>
          <p:nvPr/>
        </p:nvSpPr>
        <p:spPr>
          <a:xfrm>
            <a:off x="3431704" y="6011572"/>
            <a:ext cx="864096" cy="45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- 60 480,8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- 12,8 %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4CCF8CF-B625-6F6A-FD6A-D1EBB5D24D1D}"/>
              </a:ext>
            </a:extLst>
          </p:cNvPr>
          <p:cNvSpPr txBox="1"/>
          <p:nvPr/>
        </p:nvSpPr>
        <p:spPr>
          <a:xfrm>
            <a:off x="6103353" y="6057291"/>
            <a:ext cx="864096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+ 13 776,9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+ 3,3 %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4CCF8CF-B625-6F6A-FD6A-D1EBB5D24D1D}"/>
              </a:ext>
            </a:extLst>
          </p:cNvPr>
          <p:cNvSpPr txBox="1"/>
          <p:nvPr/>
        </p:nvSpPr>
        <p:spPr>
          <a:xfrm>
            <a:off x="8775002" y="6016400"/>
            <a:ext cx="864096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+ 14 195,3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+ 3,3 %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4D6F63-F4BE-3051-F480-DDAD623B0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488" y="-214301"/>
            <a:ext cx="2009328" cy="200932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E314D95-1F58-3709-5620-EF9ACE363E16}"/>
              </a:ext>
            </a:extLst>
          </p:cNvPr>
          <p:cNvCxnSpPr/>
          <p:nvPr/>
        </p:nvCxnSpPr>
        <p:spPr>
          <a:xfrm>
            <a:off x="335360" y="105273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FA1C7D-7CA4-18E7-3CF3-7DFF92CFBB62}"/>
              </a:ext>
            </a:extLst>
          </p:cNvPr>
          <p:cNvSpPr txBox="1"/>
          <p:nvPr/>
        </p:nvSpPr>
        <p:spPr>
          <a:xfrm>
            <a:off x="9744947" y="1096281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414933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F1402-0CF2-2593-3F05-D272A0B2D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BFF2A1-4FB4-CB31-7D20-2D77535E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12662"/>
            <a:ext cx="11305256" cy="82068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Ханты-Мансийского района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1246CA5-A14D-7BB8-0413-F9DDBB2EC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913144"/>
              </p:ext>
            </p:extLst>
          </p:nvPr>
        </p:nvGraphicFramePr>
        <p:xfrm>
          <a:off x="278828" y="958925"/>
          <a:ext cx="3283609" cy="2535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14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Доходы от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использования 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имущества</a:t>
                      </a:r>
                    </a:p>
                  </a:txBody>
                  <a:tcPr marL="68580" marR="68580" marT="34290" marB="34290">
                    <a:solidFill>
                      <a:srgbClr val="0E7DC2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–  381 956,8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358 944,6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8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363 859,1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378 325,1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393 496,4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2D85D33-24CB-47BC-367E-DD095E51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758336"/>
              </p:ext>
            </p:extLst>
          </p:nvPr>
        </p:nvGraphicFramePr>
        <p:xfrm>
          <a:off x="278827" y="3632445"/>
          <a:ext cx="3283609" cy="31843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83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78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Платежи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за пользование природными ресурсами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–  322 644,2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2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47 699,0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год* –  0,0 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(*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подлежит зачислению в бюджеты субъектов Российской Федерации </a:t>
                      </a:r>
                      <a:b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1 января 2026 года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993F17EC-6599-DF9F-A928-A51D9F89C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519073"/>
              </p:ext>
            </p:extLst>
          </p:nvPr>
        </p:nvGraphicFramePr>
        <p:xfrm>
          <a:off x="4619836" y="4485276"/>
          <a:ext cx="3384376" cy="21890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6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от продажи материальных и нематериальных ресурсов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00B0F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 –  6 744,0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2025 год –  15 078,8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2 454,0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2 554,0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1 578,0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7CE215E3-AD5F-644D-68E4-A148C2241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231414"/>
              </p:ext>
            </p:extLst>
          </p:nvPr>
        </p:nvGraphicFramePr>
        <p:xfrm>
          <a:off x="8760296" y="4193815"/>
          <a:ext cx="2952329" cy="24742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092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Доходы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от оказания 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платных услуг</a:t>
                      </a:r>
                    </a:p>
                    <a:p>
                      <a:pPr algn="ctr"/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и компенсаций затрат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9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2024 год –  140 741,0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18 024,5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20 674,6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2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19 885,5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6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19 885,5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07E4B29-B755-938C-5EF6-0BDBFB335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345186"/>
              </p:ext>
            </p:extLst>
          </p:nvPr>
        </p:nvGraphicFramePr>
        <p:xfrm>
          <a:off x="8760295" y="1741512"/>
          <a:ext cx="2952330" cy="23321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52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862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Пени, штрафы, </a:t>
                      </a: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возмещение ущерба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4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2024 год –  31 928,9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2025 год –  34 298,2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2026 год –  26 777,7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2027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26 777,7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75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2028 год – 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26 777,7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4FFF8C-6122-3223-C5A9-829F38430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88" y="-385763"/>
            <a:ext cx="2174807" cy="2174807"/>
          </a:xfrm>
          <a:prstGeom prst="rect">
            <a:avLst/>
          </a:prstGeom>
        </p:spPr>
      </p:pic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714D4960-D953-603A-BC3A-372A07ED4AF4}"/>
              </a:ext>
            </a:extLst>
          </p:cNvPr>
          <p:cNvSpPr/>
          <p:nvPr/>
        </p:nvSpPr>
        <p:spPr>
          <a:xfrm>
            <a:off x="3068987" y="842549"/>
            <a:ext cx="3384376" cy="3642715"/>
          </a:xfrm>
          <a:prstGeom prst="flowChartConnector">
            <a:avLst/>
          </a:prstGeom>
          <a:solidFill>
            <a:srgbClr val="0E7DC2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от </a:t>
            </a:r>
          </a:p>
          <a:p>
            <a:pPr algn="ctr"/>
            <a:r>
              <a:rPr lang="ru-RU" dirty="0"/>
              <a:t>использования </a:t>
            </a:r>
          </a:p>
          <a:p>
            <a:pPr algn="ctr"/>
            <a:r>
              <a:rPr lang="ru-RU" dirty="0"/>
              <a:t>имущества</a:t>
            </a:r>
          </a:p>
          <a:p>
            <a:pPr algn="ctr"/>
            <a:r>
              <a:rPr lang="ru-RU" dirty="0"/>
              <a:t>87,9 %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55B158B8-1BDD-110C-B510-F7CC9D2B280C}"/>
              </a:ext>
            </a:extLst>
          </p:cNvPr>
          <p:cNvSpPr/>
          <p:nvPr/>
        </p:nvSpPr>
        <p:spPr>
          <a:xfrm>
            <a:off x="5231905" y="2015356"/>
            <a:ext cx="2059096" cy="2146401"/>
          </a:xfrm>
          <a:prstGeom prst="flowChartConnector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Пени, штрафы, </a:t>
            </a:r>
          </a:p>
          <a:p>
            <a:pPr algn="ctr"/>
            <a:r>
              <a:rPr lang="ru-RU" sz="1600" dirty="0"/>
              <a:t>возмещение ущерба</a:t>
            </a:r>
          </a:p>
          <a:p>
            <a:pPr algn="ctr"/>
            <a:r>
              <a:rPr lang="ru-RU" sz="1600" dirty="0"/>
              <a:t>6,5 %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D9DEC2FD-30EE-0383-F740-EF7509155257}"/>
              </a:ext>
            </a:extLst>
          </p:cNvPr>
          <p:cNvSpPr/>
          <p:nvPr/>
        </p:nvSpPr>
        <p:spPr>
          <a:xfrm>
            <a:off x="6453363" y="2753079"/>
            <a:ext cx="1713340" cy="1612021"/>
          </a:xfrm>
          <a:prstGeom prst="flowChartConnector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Доходы от оказания </a:t>
            </a:r>
          </a:p>
          <a:p>
            <a:pPr algn="ctr"/>
            <a:r>
              <a:rPr lang="ru-RU" sz="1200" dirty="0"/>
              <a:t>платных услуг</a:t>
            </a:r>
          </a:p>
          <a:p>
            <a:pPr algn="ctr"/>
            <a:r>
              <a:rPr lang="ru-RU" sz="1200" dirty="0"/>
              <a:t> и компенсаций затрат</a:t>
            </a:r>
          </a:p>
          <a:p>
            <a:pPr algn="ctr"/>
            <a:r>
              <a:rPr lang="ru-RU" sz="1200" dirty="0"/>
              <a:t>5,0 %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3839DE78-6ECC-826B-64CE-B400316E6D18}"/>
              </a:ext>
            </a:extLst>
          </p:cNvPr>
          <p:cNvSpPr/>
          <p:nvPr/>
        </p:nvSpPr>
        <p:spPr>
          <a:xfrm>
            <a:off x="7674821" y="3429000"/>
            <a:ext cx="1157483" cy="1152128"/>
          </a:xfrm>
          <a:prstGeom prst="flowChartConnector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/>
              <a:t>Доходы от продажи материальных и нематериальных ресурсов</a:t>
            </a:r>
          </a:p>
          <a:p>
            <a:pPr algn="ctr"/>
            <a:r>
              <a:rPr lang="ru-RU" sz="1000" dirty="0"/>
              <a:t>0,6 %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D7447E5-99FA-76DD-9D47-F5BC43B1E815}"/>
              </a:ext>
            </a:extLst>
          </p:cNvPr>
          <p:cNvCxnSpPr/>
          <p:nvPr/>
        </p:nvCxnSpPr>
        <p:spPr>
          <a:xfrm>
            <a:off x="160951" y="808023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D2B733-CA78-2C1C-F4A5-B1BC04BB6068}"/>
              </a:ext>
            </a:extLst>
          </p:cNvPr>
          <p:cNvSpPr txBox="1"/>
          <p:nvPr/>
        </p:nvSpPr>
        <p:spPr>
          <a:xfrm>
            <a:off x="9469484" y="101184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val="55242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1364" y="-1"/>
            <a:ext cx="10261140" cy="72694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динамика безвозмездных поступлений в бюджет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75595"/>
              </p:ext>
            </p:extLst>
          </p:nvPr>
        </p:nvGraphicFramePr>
        <p:xfrm>
          <a:off x="99592" y="1106288"/>
          <a:ext cx="11881321" cy="4538072"/>
        </p:xfrm>
        <a:graphic>
          <a:graphicData uri="http://schemas.openxmlformats.org/drawingml/2006/table">
            <a:tbl>
              <a:tblPr/>
              <a:tblGrid>
                <a:gridCol w="1941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8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18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952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48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Вид доходов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(факт)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%,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составе безвозмездных поступлений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 год (ожидаемая оценка)*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2026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2027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2028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Удельный вес %, 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безвозмездных поступлений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3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 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от других бюджетов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</a:p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3 139 320,4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3 440 254,4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3 734 127,4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3 954 160,7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3 903 847,6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209 681,3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158 054,8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156 739,4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717 190,7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888 403,1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1 016 362,2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1 333 406,8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1 243 363,2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1 983 810,7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2 275 990,7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2 461 131,8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2 526 593,9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2 566 524,0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228 637,7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117 805,8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99 894,0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94 160,0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93 960,4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3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Возврат остатков субсидий, субвенций и ИМТ прошлых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-106 776,6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-11 911,7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216 553,2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241 710,8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3 249 097,0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3 670 053,5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3 734 127,4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3 954 160,7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3 903 847,6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6BF575C-D2B9-80D5-2472-E769A57F4B54}"/>
              </a:ext>
            </a:extLst>
          </p:cNvPr>
          <p:cNvCxnSpPr/>
          <p:nvPr/>
        </p:nvCxnSpPr>
        <p:spPr>
          <a:xfrm>
            <a:off x="191344" y="750009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A3B6268-28EE-AED6-C3E2-4BFA049F4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119023"/>
              </p:ext>
            </p:extLst>
          </p:nvPr>
        </p:nvGraphicFramePr>
        <p:xfrm>
          <a:off x="0" y="4149080"/>
          <a:ext cx="11980913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A1D50B6-6220-69C7-06A8-4DEA5644F1F0}"/>
              </a:ext>
            </a:extLst>
          </p:cNvPr>
          <p:cNvSpPr txBox="1"/>
          <p:nvPr/>
        </p:nvSpPr>
        <p:spPr>
          <a:xfrm>
            <a:off x="9552384" y="74734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1CACA-073E-BE22-1A11-9CCCFC645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480" y="-327042"/>
            <a:ext cx="2107976" cy="2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8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977A4-2D82-61B7-2B5E-B461681A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4A5335B-1835-FA3A-5953-430B70050A4F}"/>
              </a:ext>
            </a:extLst>
          </p:cNvPr>
          <p:cNvSpPr txBox="1">
            <a:spLocks/>
          </p:cNvSpPr>
          <p:nvPr/>
        </p:nvSpPr>
        <p:spPr>
          <a:xfrm>
            <a:off x="385757" y="3690764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20D3FE-D234-33C3-A3DE-74B289949A48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291871E-C986-FBB9-23BE-512C6DA9D0E7}"/>
              </a:ext>
            </a:extLst>
          </p:cNvPr>
          <p:cNvSpPr txBox="1">
            <a:spLocks/>
          </p:cNvSpPr>
          <p:nvPr/>
        </p:nvSpPr>
        <p:spPr>
          <a:xfrm>
            <a:off x="298678" y="77059"/>
            <a:ext cx="10177361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 Ханты-Мансийского района планируемых к получению по уровням бюджетов</a:t>
            </a:r>
          </a:p>
          <a:p>
            <a:endParaRPr lang="ru-RU" sz="18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object 54">
            <a:extLst>
              <a:ext uri="{FF2B5EF4-FFF2-40B4-BE49-F238E27FC236}">
                <a16:creationId xmlns:a16="http://schemas.microsoft.com/office/drawing/2014/main" id="{9AEC2EED-0A81-9154-DA7E-4B776CBBF293}"/>
              </a:ext>
            </a:extLst>
          </p:cNvPr>
          <p:cNvGrpSpPr/>
          <p:nvPr/>
        </p:nvGrpSpPr>
        <p:grpSpPr>
          <a:xfrm>
            <a:off x="-35376" y="393100"/>
            <a:ext cx="691586" cy="515620"/>
            <a:chOff x="1132072" y="2372080"/>
            <a:chExt cx="634009" cy="515620"/>
          </a:xfrm>
        </p:grpSpPr>
        <p:pic>
          <p:nvPicPr>
            <p:cNvPr id="32" name="object 55">
              <a:extLst>
                <a:ext uri="{FF2B5EF4-FFF2-40B4-BE49-F238E27FC236}">
                  <a16:creationId xmlns:a16="http://schemas.microsoft.com/office/drawing/2014/main" id="{012BDDF9-C41A-16D6-A8A5-39A67D2B78C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4777" y="2592649"/>
              <a:ext cx="90206" cy="189064"/>
            </a:xfrm>
            <a:prstGeom prst="rect">
              <a:avLst/>
            </a:prstGeom>
          </p:spPr>
        </p:pic>
        <p:sp>
          <p:nvSpPr>
            <p:cNvPr id="33" name="object 56">
              <a:extLst>
                <a:ext uri="{FF2B5EF4-FFF2-40B4-BE49-F238E27FC236}">
                  <a16:creationId xmlns:a16="http://schemas.microsoft.com/office/drawing/2014/main" id="{D9A2E6D5-0AA8-CDEA-5775-841968EC805D}"/>
                </a:ext>
              </a:extLst>
            </p:cNvPr>
            <p:cNvSpPr/>
            <p:nvPr/>
          </p:nvSpPr>
          <p:spPr>
            <a:xfrm>
              <a:off x="1251097" y="2372080"/>
              <a:ext cx="514984" cy="515620"/>
            </a:xfrm>
            <a:custGeom>
              <a:avLst/>
              <a:gdLst/>
              <a:ahLst/>
              <a:cxnLst/>
              <a:rect l="l" t="t" r="r" b="b"/>
              <a:pathLst>
                <a:path w="514984" h="515619">
                  <a:moveTo>
                    <a:pt x="292240" y="0"/>
                  </a:moveTo>
                  <a:lnTo>
                    <a:pt x="46338" y="0"/>
                  </a:lnTo>
                  <a:lnTo>
                    <a:pt x="28411" y="4044"/>
                  </a:lnTo>
                  <a:lnTo>
                    <a:pt x="13669" y="14283"/>
                  </a:lnTo>
                  <a:lnTo>
                    <a:pt x="3678" y="29271"/>
                  </a:lnTo>
                  <a:lnTo>
                    <a:pt x="0" y="47561"/>
                  </a:lnTo>
                  <a:lnTo>
                    <a:pt x="3678" y="65847"/>
                  </a:lnTo>
                  <a:lnTo>
                    <a:pt x="13669" y="80772"/>
                  </a:lnTo>
                  <a:lnTo>
                    <a:pt x="28411" y="90831"/>
                  </a:lnTo>
                  <a:lnTo>
                    <a:pt x="46338" y="94519"/>
                  </a:lnTo>
                  <a:lnTo>
                    <a:pt x="126656" y="94519"/>
                  </a:lnTo>
                  <a:lnTo>
                    <a:pt x="123318" y="100410"/>
                  </a:lnTo>
                  <a:lnTo>
                    <a:pt x="120789" y="106879"/>
                  </a:lnTo>
                  <a:lnTo>
                    <a:pt x="119186" y="113811"/>
                  </a:lnTo>
                  <a:lnTo>
                    <a:pt x="118625" y="121090"/>
                  </a:lnTo>
                  <a:lnTo>
                    <a:pt x="119186" y="128368"/>
                  </a:lnTo>
                  <a:lnTo>
                    <a:pt x="120789" y="135300"/>
                  </a:lnTo>
                  <a:lnTo>
                    <a:pt x="123318" y="141769"/>
                  </a:lnTo>
                  <a:lnTo>
                    <a:pt x="126656" y="147660"/>
                  </a:lnTo>
                  <a:lnTo>
                    <a:pt x="100706" y="147660"/>
                  </a:lnTo>
                  <a:lnTo>
                    <a:pt x="82780" y="151348"/>
                  </a:lnTo>
                  <a:lnTo>
                    <a:pt x="68039" y="161407"/>
                  </a:lnTo>
                  <a:lnTo>
                    <a:pt x="58047" y="176333"/>
                  </a:lnTo>
                  <a:lnTo>
                    <a:pt x="54369" y="194618"/>
                  </a:lnTo>
                  <a:lnTo>
                    <a:pt x="55596" y="205353"/>
                  </a:lnTo>
                  <a:lnTo>
                    <a:pt x="59081" y="215162"/>
                  </a:lnTo>
                  <a:lnTo>
                    <a:pt x="64536" y="223812"/>
                  </a:lnTo>
                  <a:lnTo>
                    <a:pt x="71670" y="231072"/>
                  </a:lnTo>
                  <a:lnTo>
                    <a:pt x="64536" y="238333"/>
                  </a:lnTo>
                  <a:lnTo>
                    <a:pt x="59081" y="246983"/>
                  </a:lnTo>
                  <a:lnTo>
                    <a:pt x="55596" y="256792"/>
                  </a:lnTo>
                  <a:lnTo>
                    <a:pt x="54369" y="267527"/>
                  </a:lnTo>
                  <a:lnTo>
                    <a:pt x="55596" y="278262"/>
                  </a:lnTo>
                  <a:lnTo>
                    <a:pt x="59081" y="288071"/>
                  </a:lnTo>
                  <a:lnTo>
                    <a:pt x="64536" y="296721"/>
                  </a:lnTo>
                  <a:lnTo>
                    <a:pt x="71670" y="303981"/>
                  </a:lnTo>
                  <a:lnTo>
                    <a:pt x="64536" y="311242"/>
                  </a:lnTo>
                  <a:lnTo>
                    <a:pt x="59081" y="319892"/>
                  </a:lnTo>
                  <a:lnTo>
                    <a:pt x="55596" y="329701"/>
                  </a:lnTo>
                  <a:lnTo>
                    <a:pt x="54369" y="340436"/>
                  </a:lnTo>
                  <a:lnTo>
                    <a:pt x="55596" y="351171"/>
                  </a:lnTo>
                  <a:lnTo>
                    <a:pt x="59081" y="360980"/>
                  </a:lnTo>
                  <a:lnTo>
                    <a:pt x="64536" y="369630"/>
                  </a:lnTo>
                  <a:lnTo>
                    <a:pt x="71670" y="376890"/>
                  </a:lnTo>
                  <a:lnTo>
                    <a:pt x="64536" y="384151"/>
                  </a:lnTo>
                  <a:lnTo>
                    <a:pt x="59081" y="392801"/>
                  </a:lnTo>
                  <a:lnTo>
                    <a:pt x="55596" y="402610"/>
                  </a:lnTo>
                  <a:lnTo>
                    <a:pt x="54369" y="413345"/>
                  </a:lnTo>
                  <a:lnTo>
                    <a:pt x="58047" y="431630"/>
                  </a:lnTo>
                  <a:lnTo>
                    <a:pt x="68039" y="446556"/>
                  </a:lnTo>
                  <a:lnTo>
                    <a:pt x="82780" y="456615"/>
                  </a:lnTo>
                  <a:lnTo>
                    <a:pt x="100706" y="460303"/>
                  </a:lnTo>
                  <a:lnTo>
                    <a:pt x="219334" y="460303"/>
                  </a:lnTo>
                  <a:lnTo>
                    <a:pt x="244918" y="483231"/>
                  </a:lnTo>
                  <a:lnTo>
                    <a:pt x="274787" y="500540"/>
                  </a:lnTo>
                  <a:lnTo>
                    <a:pt x="308132" y="511478"/>
                  </a:lnTo>
                  <a:lnTo>
                    <a:pt x="344140" y="515292"/>
                  </a:lnTo>
                  <a:lnTo>
                    <a:pt x="389380" y="509127"/>
                  </a:lnTo>
                  <a:lnTo>
                    <a:pt x="424095" y="494284"/>
                  </a:lnTo>
                  <a:lnTo>
                    <a:pt x="343521" y="494284"/>
                  </a:lnTo>
                  <a:lnTo>
                    <a:pt x="296051" y="486479"/>
                  </a:lnTo>
                  <a:lnTo>
                    <a:pt x="254690" y="464765"/>
                  </a:lnTo>
                  <a:lnTo>
                    <a:pt x="230114" y="439910"/>
                  </a:lnTo>
                  <a:lnTo>
                    <a:pt x="100706" y="439910"/>
                  </a:lnTo>
                  <a:lnTo>
                    <a:pt x="90658" y="437845"/>
                  </a:lnTo>
                  <a:lnTo>
                    <a:pt x="82405" y="432188"/>
                  </a:lnTo>
                  <a:lnTo>
                    <a:pt x="76817" y="423752"/>
                  </a:lnTo>
                  <a:lnTo>
                    <a:pt x="74761" y="413345"/>
                  </a:lnTo>
                  <a:lnTo>
                    <a:pt x="76817" y="402938"/>
                  </a:lnTo>
                  <a:lnTo>
                    <a:pt x="82405" y="394499"/>
                  </a:lnTo>
                  <a:lnTo>
                    <a:pt x="90658" y="388841"/>
                  </a:lnTo>
                  <a:lnTo>
                    <a:pt x="100706" y="386774"/>
                  </a:lnTo>
                  <a:lnTo>
                    <a:pt x="200008" y="386774"/>
                  </a:lnTo>
                  <a:lnTo>
                    <a:pt x="196635" y="365768"/>
                  </a:lnTo>
                  <a:lnTo>
                    <a:pt x="100092" y="365768"/>
                  </a:lnTo>
                  <a:lnTo>
                    <a:pt x="90041" y="364059"/>
                  </a:lnTo>
                  <a:lnTo>
                    <a:pt x="81787" y="358585"/>
                  </a:lnTo>
                  <a:lnTo>
                    <a:pt x="76198" y="350214"/>
                  </a:lnTo>
                  <a:lnTo>
                    <a:pt x="74142" y="339817"/>
                  </a:lnTo>
                  <a:lnTo>
                    <a:pt x="76198" y="329409"/>
                  </a:lnTo>
                  <a:lnTo>
                    <a:pt x="81787" y="320971"/>
                  </a:lnTo>
                  <a:lnTo>
                    <a:pt x="90041" y="315312"/>
                  </a:lnTo>
                  <a:lnTo>
                    <a:pt x="100092" y="313246"/>
                  </a:lnTo>
                  <a:lnTo>
                    <a:pt x="197294" y="313246"/>
                  </a:lnTo>
                  <a:lnTo>
                    <a:pt x="200338" y="294144"/>
                  </a:lnTo>
                  <a:lnTo>
                    <a:pt x="200462" y="293478"/>
                  </a:lnTo>
                  <a:lnTo>
                    <a:pt x="100706" y="293478"/>
                  </a:lnTo>
                  <a:lnTo>
                    <a:pt x="90300" y="291325"/>
                  </a:lnTo>
                  <a:lnTo>
                    <a:pt x="81863" y="285521"/>
                  </a:lnTo>
                  <a:lnTo>
                    <a:pt x="76207" y="277054"/>
                  </a:lnTo>
                  <a:lnTo>
                    <a:pt x="74142" y="266908"/>
                  </a:lnTo>
                  <a:lnTo>
                    <a:pt x="76198" y="256500"/>
                  </a:lnTo>
                  <a:lnTo>
                    <a:pt x="81787" y="248062"/>
                  </a:lnTo>
                  <a:lnTo>
                    <a:pt x="90041" y="242403"/>
                  </a:lnTo>
                  <a:lnTo>
                    <a:pt x="100092" y="240337"/>
                  </a:lnTo>
                  <a:lnTo>
                    <a:pt x="232962" y="240337"/>
                  </a:lnTo>
                  <a:lnTo>
                    <a:pt x="253065" y="219950"/>
                  </a:lnTo>
                  <a:lnTo>
                    <a:pt x="100706" y="219950"/>
                  </a:lnTo>
                  <a:lnTo>
                    <a:pt x="90300" y="217883"/>
                  </a:lnTo>
                  <a:lnTo>
                    <a:pt x="81863" y="212225"/>
                  </a:lnTo>
                  <a:lnTo>
                    <a:pt x="76207" y="203787"/>
                  </a:lnTo>
                  <a:lnTo>
                    <a:pt x="74142" y="193379"/>
                  </a:lnTo>
                  <a:lnTo>
                    <a:pt x="76198" y="182973"/>
                  </a:lnTo>
                  <a:lnTo>
                    <a:pt x="81787" y="174536"/>
                  </a:lnTo>
                  <a:lnTo>
                    <a:pt x="90041" y="168879"/>
                  </a:lnTo>
                  <a:lnTo>
                    <a:pt x="100092" y="166814"/>
                  </a:lnTo>
                  <a:lnTo>
                    <a:pt x="413854" y="166814"/>
                  </a:lnTo>
                  <a:lnTo>
                    <a:pt x="428795" y="163740"/>
                  </a:lnTo>
                  <a:lnTo>
                    <a:pt x="443536" y="153681"/>
                  </a:lnTo>
                  <a:lnTo>
                    <a:pt x="447981" y="147041"/>
                  </a:lnTo>
                  <a:lnTo>
                    <a:pt x="164962" y="147041"/>
                  </a:lnTo>
                  <a:lnTo>
                    <a:pt x="154556" y="144974"/>
                  </a:lnTo>
                  <a:lnTo>
                    <a:pt x="146119" y="139316"/>
                  </a:lnTo>
                  <a:lnTo>
                    <a:pt x="140463" y="130878"/>
                  </a:lnTo>
                  <a:lnTo>
                    <a:pt x="138398" y="120470"/>
                  </a:lnTo>
                  <a:lnTo>
                    <a:pt x="140454" y="110064"/>
                  </a:lnTo>
                  <a:lnTo>
                    <a:pt x="146043" y="101627"/>
                  </a:lnTo>
                  <a:lnTo>
                    <a:pt x="154297" y="95970"/>
                  </a:lnTo>
                  <a:lnTo>
                    <a:pt x="164348" y="93905"/>
                  </a:lnTo>
                  <a:lnTo>
                    <a:pt x="447984" y="93905"/>
                  </a:lnTo>
                  <a:lnTo>
                    <a:pt x="443536" y="87260"/>
                  </a:lnTo>
                  <a:lnTo>
                    <a:pt x="428795" y="77200"/>
                  </a:lnTo>
                  <a:lnTo>
                    <a:pt x="413879" y="74132"/>
                  </a:lnTo>
                  <a:lnTo>
                    <a:pt x="46338" y="74132"/>
                  </a:lnTo>
                  <a:lnTo>
                    <a:pt x="36027" y="71718"/>
                  </a:lnTo>
                  <a:lnTo>
                    <a:pt x="27802" y="65945"/>
                  </a:lnTo>
                  <a:lnTo>
                    <a:pt x="22358" y="57622"/>
                  </a:lnTo>
                  <a:lnTo>
                    <a:pt x="20388" y="47561"/>
                  </a:lnTo>
                  <a:lnTo>
                    <a:pt x="22445" y="37155"/>
                  </a:lnTo>
                  <a:lnTo>
                    <a:pt x="28034" y="28718"/>
                  </a:lnTo>
                  <a:lnTo>
                    <a:pt x="36288" y="23061"/>
                  </a:lnTo>
                  <a:lnTo>
                    <a:pt x="46338" y="20996"/>
                  </a:lnTo>
                  <a:lnTo>
                    <a:pt x="329765" y="20996"/>
                  </a:lnTo>
                  <a:lnTo>
                    <a:pt x="324908" y="13742"/>
                  </a:lnTo>
                  <a:lnTo>
                    <a:pt x="310167" y="3686"/>
                  </a:lnTo>
                  <a:lnTo>
                    <a:pt x="292240" y="0"/>
                  </a:lnTo>
                  <a:close/>
                </a:path>
                <a:path w="514984" h="515619">
                  <a:moveTo>
                    <a:pt x="420650" y="189054"/>
                  </a:moveTo>
                  <a:lnTo>
                    <a:pt x="343521" y="189054"/>
                  </a:lnTo>
                  <a:lnTo>
                    <a:pt x="390991" y="197161"/>
                  </a:lnTo>
                  <a:lnTo>
                    <a:pt x="432352" y="219059"/>
                  </a:lnTo>
                  <a:lnTo>
                    <a:pt x="465055" y="252227"/>
                  </a:lnTo>
                  <a:lnTo>
                    <a:pt x="486546" y="294144"/>
                  </a:lnTo>
                  <a:lnTo>
                    <a:pt x="494277" y="342289"/>
                  </a:lnTo>
                  <a:lnTo>
                    <a:pt x="486546" y="390365"/>
                  </a:lnTo>
                  <a:lnTo>
                    <a:pt x="465055" y="432093"/>
                  </a:lnTo>
                  <a:lnTo>
                    <a:pt x="432352" y="464983"/>
                  </a:lnTo>
                  <a:lnTo>
                    <a:pt x="390991" y="486544"/>
                  </a:lnTo>
                  <a:lnTo>
                    <a:pt x="343521" y="494284"/>
                  </a:lnTo>
                  <a:lnTo>
                    <a:pt x="424095" y="494284"/>
                  </a:lnTo>
                  <a:lnTo>
                    <a:pt x="464619" y="464704"/>
                  </a:lnTo>
                  <a:lnTo>
                    <a:pt x="491323" y="429705"/>
                  </a:lnTo>
                  <a:lnTo>
                    <a:pt x="508554" y="388357"/>
                  </a:lnTo>
                  <a:lnTo>
                    <a:pt x="514664" y="342289"/>
                  </a:lnTo>
                  <a:lnTo>
                    <a:pt x="508262" y="296289"/>
                  </a:lnTo>
                  <a:lnTo>
                    <a:pt x="490888" y="255005"/>
                  </a:lnTo>
                  <a:lnTo>
                    <a:pt x="464173" y="220038"/>
                  </a:lnTo>
                  <a:lnTo>
                    <a:pt x="429748" y="192991"/>
                  </a:lnTo>
                  <a:lnTo>
                    <a:pt x="420650" y="189054"/>
                  </a:lnTo>
                  <a:close/>
                </a:path>
                <a:path w="514984" h="515619">
                  <a:moveTo>
                    <a:pt x="200008" y="386774"/>
                  </a:moveTo>
                  <a:lnTo>
                    <a:pt x="178556" y="386774"/>
                  </a:lnTo>
                  <a:lnTo>
                    <a:pt x="182930" y="400899"/>
                  </a:lnTo>
                  <a:lnTo>
                    <a:pt x="188520" y="414502"/>
                  </a:lnTo>
                  <a:lnTo>
                    <a:pt x="195153" y="427525"/>
                  </a:lnTo>
                  <a:lnTo>
                    <a:pt x="202654" y="439910"/>
                  </a:lnTo>
                  <a:lnTo>
                    <a:pt x="230114" y="439910"/>
                  </a:lnTo>
                  <a:lnTo>
                    <a:pt x="221988" y="431692"/>
                  </a:lnTo>
                  <a:lnTo>
                    <a:pt x="200496" y="389810"/>
                  </a:lnTo>
                  <a:lnTo>
                    <a:pt x="200008" y="386774"/>
                  </a:lnTo>
                  <a:close/>
                </a:path>
                <a:path w="514984" h="515619">
                  <a:moveTo>
                    <a:pt x="197294" y="313246"/>
                  </a:moveTo>
                  <a:lnTo>
                    <a:pt x="174851" y="313246"/>
                  </a:lnTo>
                  <a:lnTo>
                    <a:pt x="173856" y="320971"/>
                  </a:lnTo>
                  <a:lnTo>
                    <a:pt x="173150" y="327227"/>
                  </a:lnTo>
                  <a:lnTo>
                    <a:pt x="172591" y="334362"/>
                  </a:lnTo>
                  <a:lnTo>
                    <a:pt x="172484" y="351171"/>
                  </a:lnTo>
                  <a:lnTo>
                    <a:pt x="172998" y="358351"/>
                  </a:lnTo>
                  <a:lnTo>
                    <a:pt x="174231" y="365768"/>
                  </a:lnTo>
                  <a:lnTo>
                    <a:pt x="196635" y="365768"/>
                  </a:lnTo>
                  <a:lnTo>
                    <a:pt x="192765" y="341670"/>
                  </a:lnTo>
                  <a:lnTo>
                    <a:pt x="197294" y="313246"/>
                  </a:lnTo>
                  <a:close/>
                </a:path>
                <a:path w="514984" h="515619">
                  <a:moveTo>
                    <a:pt x="232962" y="240337"/>
                  </a:moveTo>
                  <a:lnTo>
                    <a:pt x="205126" y="240337"/>
                  </a:lnTo>
                  <a:lnTo>
                    <a:pt x="197161" y="252638"/>
                  </a:lnTo>
                  <a:lnTo>
                    <a:pt x="190064" y="265518"/>
                  </a:lnTo>
                  <a:lnTo>
                    <a:pt x="184011" y="279093"/>
                  </a:lnTo>
                  <a:lnTo>
                    <a:pt x="179176" y="293478"/>
                  </a:lnTo>
                  <a:lnTo>
                    <a:pt x="200462" y="293478"/>
                  </a:lnTo>
                  <a:lnTo>
                    <a:pt x="221809" y="251647"/>
                  </a:lnTo>
                  <a:lnTo>
                    <a:pt x="232962" y="240337"/>
                  </a:lnTo>
                  <a:close/>
                </a:path>
                <a:path w="514984" h="515619">
                  <a:moveTo>
                    <a:pt x="352171" y="168667"/>
                  </a:moveTo>
                  <a:lnTo>
                    <a:pt x="342902" y="168667"/>
                  </a:lnTo>
                  <a:lnTo>
                    <a:pt x="308873" y="172510"/>
                  </a:lnTo>
                  <a:lnTo>
                    <a:pt x="276871" y="182724"/>
                  </a:lnTo>
                  <a:lnTo>
                    <a:pt x="247766" y="198731"/>
                  </a:lnTo>
                  <a:lnTo>
                    <a:pt x="222426" y="219950"/>
                  </a:lnTo>
                  <a:lnTo>
                    <a:pt x="253065" y="219950"/>
                  </a:lnTo>
                  <a:lnTo>
                    <a:pt x="254422" y="218574"/>
                  </a:lnTo>
                  <a:lnTo>
                    <a:pt x="295813" y="196859"/>
                  </a:lnTo>
                  <a:lnTo>
                    <a:pt x="343521" y="189054"/>
                  </a:lnTo>
                  <a:lnTo>
                    <a:pt x="420650" y="189054"/>
                  </a:lnTo>
                  <a:lnTo>
                    <a:pt x="389243" y="175464"/>
                  </a:lnTo>
                  <a:lnTo>
                    <a:pt x="388005" y="172373"/>
                  </a:lnTo>
                  <a:lnTo>
                    <a:pt x="386771" y="169900"/>
                  </a:lnTo>
                  <a:lnTo>
                    <a:pt x="386311" y="169286"/>
                  </a:lnTo>
                  <a:lnTo>
                    <a:pt x="357115" y="169286"/>
                  </a:lnTo>
                  <a:lnTo>
                    <a:pt x="352171" y="168667"/>
                  </a:lnTo>
                  <a:close/>
                </a:path>
                <a:path w="514984" h="515619">
                  <a:moveTo>
                    <a:pt x="413854" y="166814"/>
                  </a:moveTo>
                  <a:lnTo>
                    <a:pt x="350318" y="166814"/>
                  </a:lnTo>
                  <a:lnTo>
                    <a:pt x="354024" y="168047"/>
                  </a:lnTo>
                  <a:lnTo>
                    <a:pt x="357115" y="169286"/>
                  </a:lnTo>
                  <a:lnTo>
                    <a:pt x="386311" y="169286"/>
                  </a:lnTo>
                  <a:lnTo>
                    <a:pt x="384918" y="167428"/>
                  </a:lnTo>
                  <a:lnTo>
                    <a:pt x="410869" y="167428"/>
                  </a:lnTo>
                  <a:lnTo>
                    <a:pt x="413854" y="166814"/>
                  </a:lnTo>
                  <a:close/>
                </a:path>
                <a:path w="514984" h="515619">
                  <a:moveTo>
                    <a:pt x="447984" y="93905"/>
                  </a:moveTo>
                  <a:lnTo>
                    <a:pt x="410249" y="93905"/>
                  </a:lnTo>
                  <a:lnTo>
                    <a:pt x="420298" y="95970"/>
                  </a:lnTo>
                  <a:lnTo>
                    <a:pt x="428552" y="101627"/>
                  </a:lnTo>
                  <a:lnTo>
                    <a:pt x="434143" y="110064"/>
                  </a:lnTo>
                  <a:lnTo>
                    <a:pt x="436199" y="120470"/>
                  </a:lnTo>
                  <a:lnTo>
                    <a:pt x="434143" y="130878"/>
                  </a:lnTo>
                  <a:lnTo>
                    <a:pt x="428552" y="139316"/>
                  </a:lnTo>
                  <a:lnTo>
                    <a:pt x="420298" y="144974"/>
                  </a:lnTo>
                  <a:lnTo>
                    <a:pt x="410249" y="147041"/>
                  </a:lnTo>
                  <a:lnTo>
                    <a:pt x="447981" y="147041"/>
                  </a:lnTo>
                  <a:lnTo>
                    <a:pt x="453527" y="138756"/>
                  </a:lnTo>
                  <a:lnTo>
                    <a:pt x="457205" y="120470"/>
                  </a:lnTo>
                  <a:lnTo>
                    <a:pt x="453527" y="102185"/>
                  </a:lnTo>
                  <a:lnTo>
                    <a:pt x="447984" y="93905"/>
                  </a:lnTo>
                  <a:close/>
                </a:path>
                <a:path w="514984" h="515619">
                  <a:moveTo>
                    <a:pt x="329765" y="20996"/>
                  </a:moveTo>
                  <a:lnTo>
                    <a:pt x="292240" y="20996"/>
                  </a:lnTo>
                  <a:lnTo>
                    <a:pt x="302289" y="23061"/>
                  </a:lnTo>
                  <a:lnTo>
                    <a:pt x="310543" y="28718"/>
                  </a:lnTo>
                  <a:lnTo>
                    <a:pt x="316134" y="37155"/>
                  </a:lnTo>
                  <a:lnTo>
                    <a:pt x="318190" y="47561"/>
                  </a:lnTo>
                  <a:lnTo>
                    <a:pt x="316134" y="57969"/>
                  </a:lnTo>
                  <a:lnTo>
                    <a:pt x="310543" y="66407"/>
                  </a:lnTo>
                  <a:lnTo>
                    <a:pt x="302289" y="72065"/>
                  </a:lnTo>
                  <a:lnTo>
                    <a:pt x="292240" y="74132"/>
                  </a:lnTo>
                  <a:lnTo>
                    <a:pt x="413879" y="74132"/>
                  </a:lnTo>
                  <a:lnTo>
                    <a:pt x="410869" y="73512"/>
                  </a:lnTo>
                  <a:lnTo>
                    <a:pt x="330546" y="73512"/>
                  </a:lnTo>
                  <a:lnTo>
                    <a:pt x="333887" y="67625"/>
                  </a:lnTo>
                  <a:lnTo>
                    <a:pt x="336416" y="61157"/>
                  </a:lnTo>
                  <a:lnTo>
                    <a:pt x="338017" y="54225"/>
                  </a:lnTo>
                  <a:lnTo>
                    <a:pt x="338577" y="46947"/>
                  </a:lnTo>
                  <a:lnTo>
                    <a:pt x="334899" y="28663"/>
                  </a:lnTo>
                  <a:lnTo>
                    <a:pt x="329765" y="20996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sp>
          <p:nvSpPr>
            <p:cNvPr id="34" name="object 57">
              <a:extLst>
                <a:ext uri="{FF2B5EF4-FFF2-40B4-BE49-F238E27FC236}">
                  <a16:creationId xmlns:a16="http://schemas.microsoft.com/office/drawing/2014/main" id="{BC2CC1CD-C547-9341-5827-A0A83FD605EC}"/>
                </a:ext>
              </a:extLst>
            </p:cNvPr>
            <p:cNvSpPr/>
            <p:nvPr/>
          </p:nvSpPr>
          <p:spPr>
            <a:xfrm>
              <a:off x="1132072" y="2752677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19">
                  <a:moveTo>
                    <a:pt x="0" y="0"/>
                  </a:moveTo>
                  <a:lnTo>
                    <a:pt x="96383" y="0"/>
                  </a:lnTo>
                </a:path>
              </a:pathLst>
            </a:custGeom>
            <a:ln w="12357">
              <a:solidFill>
                <a:srgbClr val="FFFFFF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sp>
          <p:nvSpPr>
            <p:cNvPr id="35" name="object 58">
              <a:extLst>
                <a:ext uri="{FF2B5EF4-FFF2-40B4-BE49-F238E27FC236}">
                  <a16:creationId xmlns:a16="http://schemas.microsoft.com/office/drawing/2014/main" id="{9FBABB8C-6E91-4F7B-2AA3-138A8C52C50F}"/>
                </a:ext>
              </a:extLst>
            </p:cNvPr>
            <p:cNvSpPr/>
            <p:nvPr/>
          </p:nvSpPr>
          <p:spPr>
            <a:xfrm>
              <a:off x="1574232" y="2635896"/>
              <a:ext cx="84455" cy="147955"/>
            </a:xfrm>
            <a:custGeom>
              <a:avLst/>
              <a:gdLst/>
              <a:ahLst/>
              <a:cxnLst/>
              <a:rect l="l" t="t" r="r" b="b"/>
              <a:pathLst>
                <a:path w="84455" h="147955">
                  <a:moveTo>
                    <a:pt x="38919" y="0"/>
                  </a:moveTo>
                  <a:lnTo>
                    <a:pt x="0" y="0"/>
                  </a:lnTo>
                  <a:lnTo>
                    <a:pt x="0" y="147670"/>
                  </a:lnTo>
                  <a:lnTo>
                    <a:pt x="21005" y="147670"/>
                  </a:lnTo>
                  <a:lnTo>
                    <a:pt x="21005" y="95773"/>
                  </a:lnTo>
                  <a:lnTo>
                    <a:pt x="38919" y="95773"/>
                  </a:lnTo>
                  <a:lnTo>
                    <a:pt x="58219" y="92587"/>
                  </a:lnTo>
                  <a:lnTo>
                    <a:pt x="72362" y="83261"/>
                  </a:lnTo>
                  <a:lnTo>
                    <a:pt x="76538" y="76000"/>
                  </a:lnTo>
                  <a:lnTo>
                    <a:pt x="21619" y="76000"/>
                  </a:lnTo>
                  <a:lnTo>
                    <a:pt x="21619" y="21011"/>
                  </a:lnTo>
                  <a:lnTo>
                    <a:pt x="77212" y="21011"/>
                  </a:lnTo>
                  <a:lnTo>
                    <a:pt x="72362" y="12667"/>
                  </a:lnTo>
                  <a:lnTo>
                    <a:pt x="58219" y="3263"/>
                  </a:lnTo>
                  <a:lnTo>
                    <a:pt x="38919" y="0"/>
                  </a:lnTo>
                  <a:close/>
                </a:path>
                <a:path w="84455" h="147955">
                  <a:moveTo>
                    <a:pt x="77212" y="21011"/>
                  </a:moveTo>
                  <a:lnTo>
                    <a:pt x="38919" y="21011"/>
                  </a:lnTo>
                  <a:lnTo>
                    <a:pt x="49463" y="22739"/>
                  </a:lnTo>
                  <a:lnTo>
                    <a:pt x="56993" y="27884"/>
                  </a:lnTo>
                  <a:lnTo>
                    <a:pt x="61511" y="36388"/>
                  </a:lnTo>
                  <a:lnTo>
                    <a:pt x="63017" y="48196"/>
                  </a:lnTo>
                  <a:lnTo>
                    <a:pt x="61250" y="60360"/>
                  </a:lnTo>
                  <a:lnTo>
                    <a:pt x="56761" y="69048"/>
                  </a:lnTo>
                  <a:lnTo>
                    <a:pt x="49376" y="74262"/>
                  </a:lnTo>
                  <a:lnTo>
                    <a:pt x="38919" y="76000"/>
                  </a:lnTo>
                  <a:lnTo>
                    <a:pt x="76538" y="76000"/>
                  </a:lnTo>
                  <a:lnTo>
                    <a:pt x="81059" y="68142"/>
                  </a:lnTo>
                  <a:lnTo>
                    <a:pt x="84022" y="47577"/>
                  </a:lnTo>
                  <a:lnTo>
                    <a:pt x="81059" y="27631"/>
                  </a:lnTo>
                  <a:lnTo>
                    <a:pt x="77212" y="21011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</p:grp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64F76DC-13A6-884E-3DCB-91A5009A79A3}"/>
              </a:ext>
            </a:extLst>
          </p:cNvPr>
          <p:cNvCxnSpPr/>
          <p:nvPr/>
        </p:nvCxnSpPr>
        <p:spPr>
          <a:xfrm>
            <a:off x="623392" y="908720"/>
            <a:ext cx="99371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7BFE0A2F-EAA7-C609-9545-6FECCF4F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883973"/>
              </p:ext>
            </p:extLst>
          </p:nvPr>
        </p:nvGraphicFramePr>
        <p:xfrm>
          <a:off x="384701" y="1224761"/>
          <a:ext cx="3736664" cy="551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53D6F7EC-4921-2A7E-F2F1-F15DC6CB3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502547"/>
              </p:ext>
            </p:extLst>
          </p:nvPr>
        </p:nvGraphicFramePr>
        <p:xfrm>
          <a:off x="4223792" y="1224761"/>
          <a:ext cx="3906239" cy="5556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id="{9B76CDE6-2F0A-9E89-1E38-83BACD388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979843"/>
              </p:ext>
            </p:extLst>
          </p:nvPr>
        </p:nvGraphicFramePr>
        <p:xfrm>
          <a:off x="8232458" y="1189402"/>
          <a:ext cx="3906239" cy="5516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5A02EF-D753-1596-33AA-3FFBFCD9ECF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21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B3D55-9FC6-888A-B34D-0C36FB0C5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BF91E925-699C-180C-A13F-98DB122997F7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F73D3031-524B-673C-4CE3-6B5866376504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861E4ACB-41B9-2F0B-DD75-094447DFD5D6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71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предоставляемых налоговых  и неналоговых льгот, установленных решениями Думы Ханты-Мансийского района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09D61475-809E-2529-82DA-7B41B0EC2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84390"/>
              </p:ext>
            </p:extLst>
          </p:nvPr>
        </p:nvGraphicFramePr>
        <p:xfrm>
          <a:off x="298680" y="1412778"/>
          <a:ext cx="11502703" cy="5450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780477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859655">
                  <a:extLst>
                    <a:ext uri="{9D8B030D-6E8A-4147-A177-3AD203B41FA5}">
                      <a16:colId xmlns:a16="http://schemas.microsoft.com/office/drawing/2014/main" val="2203354477"/>
                    </a:ext>
                  </a:extLst>
                </a:gridCol>
                <a:gridCol w="1862571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7899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Налоговые льготы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Количество лиц, получивших поддержку, ед.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Объем льгот, тыс.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119618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cs typeface="Arial" panose="020B0604020202020204" pitchFamily="34" charset="0"/>
                        </a:rPr>
                        <a:t>Снижена ставка налога на межселенной территории района в размере до 1,5%, установленной в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отношении объектов налогообложения, включенных в перечень, определяемый в соответствии с пунктом 7 статьи 378.2 Налогового Кодекса  (Решение Думы Ханты-Мансийского района от 22.11.2024 N 532 «Об установлении налога на имущество физических лиц» пункт 6 таблицы)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36,0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36,0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36,0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1012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cs typeface="Arial" panose="020B0604020202020204" pitchFamily="34" charset="0"/>
                        </a:rPr>
                        <a:t>С  2022 года освобождены от уплаты налога на землю социально ориентированные некоммерческие организации, осуществляющие на территории района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(Решение Думы № 531 «Об установлении земельного налога на межселенной территории Ханты-Мансийского района» 1)/п.п.2.1.1./п.2.1)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kroba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09148"/>
                  </a:ext>
                </a:extLst>
              </a:tr>
              <a:tr h="11736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Начиная с 2024 года освобождены от уплаты налога на землю </a:t>
                      </a:r>
                      <a:b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 межселенной территории района организации, реализующие инвестиционные проекты, в отношении земельных участков, в границах которых реализуются инвестиционные проекты (Решение Думы № 531 «Об установлении земельного налога на межселенной территории Ханты-Мансийского района» 2)/п.п.2.1.1./п.2.1)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897105"/>
                  </a:ext>
                </a:extLst>
              </a:tr>
              <a:tr h="119618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Снижена ставка на 50% налога на землю на межселенной территории района в отношении земельных участков предназначенных "для размещения объектов связи" (Решение Думы № 531 «Об установлении земельного налога на межселенной территории Ханты-Мансийского района» таблица пункт 4 / п.п.4.1)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68491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31702-CD78-2DE3-8DE3-5ECC7050A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354D522-1845-064D-4E1F-EBBC825BB1BC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72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A0DE0-D01D-5A1E-5914-68A6E4285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2D5FACC-5EBB-BBCB-25D2-403D3D9844F2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FFC7668-DBAD-E2EB-FC65-453EDFA88186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219FB666-BCB3-91FE-F4F7-0BAD4209DF17}"/>
              </a:ext>
            </a:extLst>
          </p:cNvPr>
          <p:cNvSpPr txBox="1">
            <a:spLocks/>
          </p:cNvSpPr>
          <p:nvPr/>
        </p:nvSpPr>
        <p:spPr>
          <a:xfrm>
            <a:off x="298679" y="77059"/>
            <a:ext cx="9840204" cy="710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предоставляемых налоговых  и неналоговых льгот, установленных решениями Думы Ханты-Мансийского района</a:t>
            </a:r>
          </a:p>
          <a:p>
            <a:pPr>
              <a:spcBef>
                <a:spcPts val="0"/>
              </a:spcBef>
            </a:pPr>
            <a:endParaRPr lang="ru-RU" dirty="0"/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156F954-AF3B-E6A4-C1F7-B02E0689D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66115"/>
              </p:ext>
            </p:extLst>
          </p:nvPr>
        </p:nvGraphicFramePr>
        <p:xfrm>
          <a:off x="623392" y="1268759"/>
          <a:ext cx="11177991" cy="5400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7531103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823444">
                  <a:extLst>
                    <a:ext uri="{9D8B030D-6E8A-4147-A177-3AD203B41FA5}">
                      <a16:colId xmlns:a16="http://schemas.microsoft.com/office/drawing/2014/main" val="930168033"/>
                    </a:ext>
                  </a:extLst>
                </a:gridCol>
                <a:gridCol w="1823444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860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Неналоговые льготы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Количество лиц получивших поддержку, ед.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Объем льгот, </a:t>
                      </a:r>
                    </a:p>
                    <a:p>
                      <a:pPr algn="ctr"/>
                      <a:r>
                        <a:rPr lang="ru-RU" sz="1600" b="1" u="sng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тыс. рублей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2275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Установлении льгот по аренде имущества, включенного в перечень имущества, находящегося в муниципальной собственности Ханты-Мансийского района, для субъектов малого и среднего предпринимательства имущества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(Решение Думы Ханты-Мансийского района 04.06.2014 № 362 "Об утверждении Методики расчета арендной платы за пользование муниципальным недвижимым имуществом Ханты-Мансийского района 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За 9 месяцев 2025 года оказана поддержка 25 субъектам МСП в форме предоставления в аренду на льготных условиях муниципального недвижимого имущества, общей площадью 792,20 </a:t>
                      </a:r>
                      <a:r>
                        <a:rPr lang="ru-RU" sz="14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, 1750 кв. земельный участок, на котором расположено здание пекарни в поселке </a:t>
                      </a:r>
                      <a:r>
                        <a:rPr lang="ru-RU" sz="1400" b="1" kern="12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Горноправдинск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  и 20 субъектам МСП – объектов движимого имущества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30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(оценка не проводилась)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2265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cs typeface="Arial" panose="020B0604020202020204" pitchFamily="34" charset="0"/>
                        </a:rPr>
                        <a:t>Установлении льготы для </a:t>
                      </a: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социально ориентированных некоммерческих организаций </a:t>
                      </a:r>
                      <a:b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на предоставление в аренду муниципального имущества и субъектам малого и среднего предпринимательства, признанным социальными предприятиями,  (1 рубль, либо безвозмездное пользование)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krobat"/>
                          <a:ea typeface="+mn-ea"/>
                          <a:cs typeface="Arial" panose="020B0604020202020204" pitchFamily="34" charset="0"/>
                        </a:rPr>
                        <a:t>(Решение Думы Ханты-Мансийского района 04.06.2014 № 362 "Об утверждении Методики расчета арендной платы за пользование муниципальным недвижимым имуществом Ханты-Мансийского района и Решение Думы Ханты-Мансийского района от 18.12.2014 № 411 "Об утверждении Методики расчета арендной платы за пользование отдельными видами муниципального  имущества Ханты-Мансийского района")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krobat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– 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(оценка не проводилась)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109148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B9E48-08A9-E5D7-DCCA-84B462914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AD5CFC3-76A7-6B35-8287-4B06DE992E6E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8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-20832" y="0"/>
          <a:ext cx="12212832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E87B77-C6FA-73D7-309C-48E19E204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56" y="-243408"/>
            <a:ext cx="2298452" cy="21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57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F94054-CFFA-4E97-CA7E-45A54E55A9AE}"/>
              </a:ext>
            </a:extLst>
          </p:cNvPr>
          <p:cNvSpPr txBox="1"/>
          <p:nvPr/>
        </p:nvSpPr>
        <p:spPr>
          <a:xfrm>
            <a:off x="487529" y="1190496"/>
            <a:ext cx="88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определённый период.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BCC11B-CB7C-365F-6726-4BA4534ABCCA}"/>
              </a:ext>
            </a:extLst>
          </p:cNvPr>
          <p:cNvSpPr txBox="1"/>
          <p:nvPr/>
        </p:nvSpPr>
        <p:spPr>
          <a:xfrm>
            <a:off x="487530" y="1953087"/>
            <a:ext cx="11114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 денежные средства, поступающие в бюджет на безвозмездной и безвозвратной основе, за исключением средств, используемых для финансирования дефицита бюджета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формируются за счет налоговых доходов (налоги и сборы), неналоговых доходов (платежи за использование госимущества, штрафы) и безвозмездных поступлений (дотации, субсидии из других бюджетов, пожертвования).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E4BA51-1317-703F-B7AD-22BC6690951A}"/>
              </a:ext>
            </a:extLst>
          </p:cNvPr>
          <p:cNvSpPr txBox="1"/>
          <p:nvPr/>
        </p:nvSpPr>
        <p:spPr>
          <a:xfrm>
            <a:off x="487529" y="3637593"/>
            <a:ext cx="11114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денежные средства, выплачиваемые из бюджета для выполнения государственных и муниципальных функций и задач. Они представляют собой расходную часть бюджета, которая показывает, на какие цели направляются собранные средства, например, на социальные выплаты, оборону, здравоохранение, оплату труда государственных служащих и государственные закупки.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083A8-47B0-1EEB-BDFD-E0127F665DEE}"/>
              </a:ext>
            </a:extLst>
          </p:cNvPr>
          <p:cNvSpPr txBox="1"/>
          <p:nvPr/>
        </p:nvSpPr>
        <p:spPr>
          <a:xfrm>
            <a:off x="487529" y="5322099"/>
            <a:ext cx="1111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средства, передаваемые одним бюджетом другому на безвозмездной и безвозвратной основе</a:t>
            </a:r>
            <a:r>
              <a:rPr lang="ru-RU" dirty="0">
                <a:solidFill>
                  <a:srgbClr val="0A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одна из форм межбюджетных отношений, которая включает дотации, субсидии и субвенции, предоставляемые для финансирования целевых расходов и решения социально-экономических задач.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6C2E4-3A3A-A48A-3E70-DFC950977265}"/>
              </a:ext>
            </a:extLst>
          </p:cNvPr>
          <p:cNvSpPr txBox="1"/>
          <p:nvPr/>
        </p:nvSpPr>
        <p:spPr>
          <a:xfrm>
            <a:off x="4699246" y="355080"/>
            <a:ext cx="279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1AE479-088D-078F-28C3-023C2BA8E8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02" y="-235259"/>
            <a:ext cx="2194939" cy="2194939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1135D31-F50E-0427-8217-2B0EE196186F}"/>
              </a:ext>
            </a:extLst>
          </p:cNvPr>
          <p:cNvCxnSpPr/>
          <p:nvPr/>
        </p:nvCxnSpPr>
        <p:spPr>
          <a:xfrm>
            <a:off x="623392" y="816745"/>
            <a:ext cx="98650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30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80" y="0"/>
            <a:ext cx="10632504" cy="6858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плана расходов бюджета Ханты-Мансийского района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2025-2028 годы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9102103"/>
              </p:ext>
            </p:extLst>
          </p:nvPr>
        </p:nvGraphicFramePr>
        <p:xfrm>
          <a:off x="0" y="840508"/>
          <a:ext cx="12192000" cy="6021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543514"/>
              </p:ext>
            </p:extLst>
          </p:nvPr>
        </p:nvGraphicFramePr>
        <p:xfrm>
          <a:off x="1631504" y="5554980"/>
          <a:ext cx="10225138" cy="125839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97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2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7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84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 год (решение о бюджете от 19.12.2025 №696)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 (решение о бюджете от 19.12.2025 №696)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 (решение о бюджете от 19.12.2025 №696)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5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7 013 628,5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6 765 661,1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6 766 894,6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90F45-3528-E510-472B-C24446E4E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-297463"/>
            <a:ext cx="2117440" cy="211744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35C1829-860A-4846-C48B-D768B73165BD}"/>
              </a:ext>
            </a:extLst>
          </p:cNvPr>
          <p:cNvCxnSpPr/>
          <p:nvPr/>
        </p:nvCxnSpPr>
        <p:spPr>
          <a:xfrm>
            <a:off x="263352" y="68580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592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0076"/>
            <a:ext cx="10925914" cy="8334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государственную поддержку семьи и детей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«Детский» бюджет на 2026 – 2028 годы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832172"/>
              </p:ext>
            </p:extLst>
          </p:nvPr>
        </p:nvGraphicFramePr>
        <p:xfrm>
          <a:off x="0" y="1050964"/>
          <a:ext cx="121920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542" y="4149080"/>
            <a:ext cx="12145458" cy="270892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441407"/>
              </p:ext>
            </p:extLst>
          </p:nvPr>
        </p:nvGraphicFramePr>
        <p:xfrm>
          <a:off x="0" y="3571245"/>
          <a:ext cx="12192001" cy="32666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87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9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4231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государственную поддержку</a:t>
                      </a:r>
                      <a:r>
                        <a:rPr lang="ru-RU" sz="1600" b="1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СЕМЬИ и ДЕТЕЙ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2026 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2027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2028 год </a:t>
                      </a: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расходов, тыс.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 в общем социальных расходов,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24">
                <a:tc v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297 272,7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2 328 494,6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2 340 144,4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2 337 821,1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в сфере социальной поддержки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10 148,9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10 148,9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7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сфере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2 124 032,9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2 117 642,9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2 131 106,7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2 128 579,8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сфере обеспечения жильем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2 919,5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2 919,5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2 919,5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7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в сфере культуры и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167 306,1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197 783,3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195 969,3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196 172,9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351584" y="1488322"/>
            <a:ext cx="9144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32,8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02F5021-390B-F282-37E2-8C7699281E12}"/>
              </a:ext>
            </a:extLst>
          </p:cNvPr>
          <p:cNvCxnSpPr>
            <a:cxnSpLocks/>
          </p:cNvCxnSpPr>
          <p:nvPr/>
        </p:nvCxnSpPr>
        <p:spPr>
          <a:xfrm>
            <a:off x="191344" y="881015"/>
            <a:ext cx="1073457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B2B51C-798C-00E6-674E-35A791CBC5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-384767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79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24BD-3BF2-9207-61A8-3D07EDE1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806" y="86217"/>
            <a:ext cx="8596536" cy="42111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часть расходов бюджета Ханты-Мансийского района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34E1B-A39C-719A-E3AD-CCCDD5158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10" y="692696"/>
            <a:ext cx="11864780" cy="61206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 целей,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и решение задач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126,6 млн. рублей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791,6 млн. рублей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685,8 млн. рублей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федеральных проектов,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 входящих в состав национальных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4,0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5,4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</a:p>
          <a:p>
            <a:pPr marL="0" marR="0" lvl="0" indent="0" algn="l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4,3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D046DD82-8685-F883-43F8-111B77654C0B}"/>
              </a:ext>
            </a:extLst>
          </p:cNvPr>
          <p:cNvSpPr/>
          <p:nvPr/>
        </p:nvSpPr>
        <p:spPr>
          <a:xfrm>
            <a:off x="4055406" y="1316174"/>
            <a:ext cx="2288856" cy="2423586"/>
          </a:xfrm>
          <a:prstGeom prst="flowChartConnector">
            <a:avLst/>
          </a:prstGeom>
          <a:solidFill>
            <a:srgbClr val="33CC33">
              <a:alpha val="53725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проектов</a:t>
            </a: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E5596C40-EE73-31D1-F15F-A6794ACCA730}"/>
              </a:ext>
            </a:extLst>
          </p:cNvPr>
          <p:cNvSpPr/>
          <p:nvPr/>
        </p:nvSpPr>
        <p:spPr>
          <a:xfrm>
            <a:off x="5948789" y="2073031"/>
            <a:ext cx="2288856" cy="2423586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7" name="Блок-схема: узел 6">
            <a:extLst>
              <a:ext uri="{FF2B5EF4-FFF2-40B4-BE49-F238E27FC236}">
                <a16:creationId xmlns:a16="http://schemas.microsoft.com/office/drawing/2014/main" id="{ADBFF8BD-8318-7670-5491-895CB50E5244}"/>
              </a:ext>
            </a:extLst>
          </p:cNvPr>
          <p:cNvSpPr/>
          <p:nvPr/>
        </p:nvSpPr>
        <p:spPr>
          <a:xfrm>
            <a:off x="6300919" y="4094551"/>
            <a:ext cx="2288857" cy="2423585"/>
          </a:xfrm>
          <a:prstGeom prst="flowChartConnector">
            <a:avLst/>
          </a:prstGeom>
          <a:solidFill>
            <a:srgbClr val="FF33CC">
              <a:alpha val="53333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проекта</a:t>
            </a:r>
          </a:p>
        </p:txBody>
      </p:sp>
      <p:sp>
        <p:nvSpPr>
          <p:cNvPr id="8" name="Блок-схема: узел 7">
            <a:extLst>
              <a:ext uri="{FF2B5EF4-FFF2-40B4-BE49-F238E27FC236}">
                <a16:creationId xmlns:a16="http://schemas.microsoft.com/office/drawing/2014/main" id="{A92990FA-BF58-01A8-69E1-C7C2FF05805A}"/>
              </a:ext>
            </a:extLst>
          </p:cNvPr>
          <p:cNvSpPr/>
          <p:nvPr/>
        </p:nvSpPr>
        <p:spPr>
          <a:xfrm>
            <a:off x="4312645" y="3822238"/>
            <a:ext cx="2288857" cy="2423586"/>
          </a:xfrm>
          <a:prstGeom prst="flowChartConnector">
            <a:avLst/>
          </a:prstGeom>
          <a:solidFill>
            <a:schemeClr val="accent6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проекта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48CAD-CDB2-F697-C961-B98444A7C659}"/>
              </a:ext>
            </a:extLst>
          </p:cNvPr>
          <p:cNvSpPr txBox="1"/>
          <p:nvPr/>
        </p:nvSpPr>
        <p:spPr>
          <a:xfrm>
            <a:off x="8332536" y="1310781"/>
            <a:ext cx="3775844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проекты,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достижение целей с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-экономического </a:t>
            </a: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автономного округа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572,1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2027 год – 237,4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– 239,4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проекты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2026 год – 78,4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на 2027 год – 196,3 млн. рублей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2028 год - 83,0 млн. рублей</a:t>
            </a:r>
          </a:p>
        </p:txBody>
      </p: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50DD1EEF-1981-B87D-ED4A-E11C5A89AA92}"/>
              </a:ext>
            </a:extLst>
          </p:cNvPr>
          <p:cNvCxnSpPr>
            <a:cxnSpLocks/>
          </p:cNvCxnSpPr>
          <p:nvPr/>
        </p:nvCxnSpPr>
        <p:spPr>
          <a:xfrm>
            <a:off x="263352" y="1859127"/>
            <a:ext cx="3809112" cy="495888"/>
          </a:xfrm>
          <a:prstGeom prst="bentConnector3">
            <a:avLst>
              <a:gd name="adj1" fmla="val 82087"/>
            </a:avLst>
          </a:prstGeom>
          <a:ln w="50800">
            <a:solidFill>
              <a:srgbClr val="33C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D37E9F82-3210-2A28-BC9E-705F9FB0C92B}"/>
              </a:ext>
            </a:extLst>
          </p:cNvPr>
          <p:cNvCxnSpPr>
            <a:cxnSpLocks/>
          </p:cNvCxnSpPr>
          <p:nvPr/>
        </p:nvCxnSpPr>
        <p:spPr>
          <a:xfrm>
            <a:off x="199424" y="5174029"/>
            <a:ext cx="4141335" cy="260249"/>
          </a:xfrm>
          <a:prstGeom prst="bentConnector3">
            <a:avLst>
              <a:gd name="adj1" fmla="val 72517"/>
            </a:avLst>
          </a:prstGeom>
          <a:ln w="508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оединитель: уступ 25">
            <a:extLst>
              <a:ext uri="{FF2B5EF4-FFF2-40B4-BE49-F238E27FC236}">
                <a16:creationId xmlns:a16="http://schemas.microsoft.com/office/drawing/2014/main" id="{232E030C-77E2-F09F-F1CE-7F584748E89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70662" y="2579588"/>
            <a:ext cx="3857729" cy="565830"/>
          </a:xfrm>
          <a:prstGeom prst="bentConnector3">
            <a:avLst>
              <a:gd name="adj1" fmla="val 82386"/>
            </a:avLst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: уступ 36">
            <a:extLst>
              <a:ext uri="{FF2B5EF4-FFF2-40B4-BE49-F238E27FC236}">
                <a16:creationId xmlns:a16="http://schemas.microsoft.com/office/drawing/2014/main" id="{5BDDBD07-9175-6584-21A0-B53352919D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79751" y="4615564"/>
            <a:ext cx="3522449" cy="667392"/>
          </a:xfrm>
          <a:prstGeom prst="bentConnector3">
            <a:avLst>
              <a:gd name="adj1" fmla="val 89581"/>
            </a:avLst>
          </a:prstGeom>
          <a:ln w="508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04E2E1-640F-9970-B786-FD56F19A5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11" y="-382133"/>
            <a:ext cx="2204864" cy="2204864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45EE5E0-5874-A480-3A50-46BD2A7B2E4F}"/>
              </a:ext>
            </a:extLst>
          </p:cNvPr>
          <p:cNvCxnSpPr>
            <a:cxnSpLocks/>
          </p:cNvCxnSpPr>
          <p:nvPr/>
        </p:nvCxnSpPr>
        <p:spPr>
          <a:xfrm>
            <a:off x="479376" y="509860"/>
            <a:ext cx="10225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69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60648"/>
            <a:ext cx="8472264" cy="36004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Региональные, муниципальные проекты на 2026-2028 годы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731177"/>
              </p:ext>
            </p:extLst>
          </p:nvPr>
        </p:nvGraphicFramePr>
        <p:xfrm>
          <a:off x="0" y="1085029"/>
          <a:ext cx="12360696" cy="5772972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308352764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регионального, муниципального проекта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 в  том числе: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781 139,90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1 230 743,10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1 012 431,30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60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проекты, обеспечивающие достижение показателей и реализацию мероприятий (результатов) федеральных проектов, входящих в состав национальных проектов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126 631,2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791 624,6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685 801,8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"Педагоги и наставники"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"Молодежь и дети"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77 702,1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84 711,4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84 585,6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"Семейные ценности и инфраструктура культуры"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"Семья"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"Модернизация коммунальной инфраструктуры"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"Инфраструктура для жизни"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6 801,7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"Жилье"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35 765,3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703 875,4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591 342,7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"Формирование комфортной городской среды"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3 163,8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3 071,8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3717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проекты, обеспечивающие достижение показателей и реализацию мероприятий (результатов) федеральных проектов, не входящих в состав национальных проектов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4 010,5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5 421,1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4 286,7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3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"Сохранение культурного и исторического наследия"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824,3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"Национальная система пространственных данных"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51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3 186,2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3 184,3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3 168,4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4289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Региональные проекты, направленные на достижение целей социально-экономического развития Ханты-Мансийского автономного округа – Югры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572 067,4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237 439,8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239 356,5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"Создание (реконструкция) коммунальных объектов"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274 739,2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237 439,8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239 356,5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"Укрепление материально-технической базы учреждений культуры"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297 328,1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6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проекты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78 430,80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196 257,60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82 986,30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жилищного строительства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78 430,80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82 986,30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82 986,30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626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проект "Строительство, реконструкция, модернизация объектов коммунального хозяйства"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2" marR="5902" marT="59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113 271,30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0,00</a:t>
                      </a:r>
                    </a:p>
                  </a:txBody>
                  <a:tcPr marL="5902" marR="5902" marT="59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5DA9A-EFD1-AF40-CC41-A8272B089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-373732"/>
            <a:ext cx="1988840" cy="198884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C6640AA-714C-2501-6E42-200300C1A5CD}"/>
              </a:ext>
            </a:extLst>
          </p:cNvPr>
          <p:cNvCxnSpPr/>
          <p:nvPr/>
        </p:nvCxnSpPr>
        <p:spPr>
          <a:xfrm>
            <a:off x="263352" y="62068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9127A7-FCD5-8B12-EEA4-F121EEA44FA8}"/>
              </a:ext>
            </a:extLst>
          </p:cNvPr>
          <p:cNvSpPr txBox="1"/>
          <p:nvPr/>
        </p:nvSpPr>
        <p:spPr>
          <a:xfrm>
            <a:off x="8832304" y="692696"/>
            <a:ext cx="1988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659064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4376B486-81AB-3DB2-7AB6-F7BE47FD39E2}"/>
              </a:ext>
            </a:extLst>
          </p:cNvPr>
          <p:cNvSpPr/>
          <p:nvPr/>
        </p:nvSpPr>
        <p:spPr>
          <a:xfrm>
            <a:off x="8652028" y="4178314"/>
            <a:ext cx="1282825" cy="163121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294E87E7-8D2A-4564-6E3B-47A1CDF10138}"/>
              </a:ext>
            </a:extLst>
          </p:cNvPr>
          <p:cNvSpPr/>
          <p:nvPr/>
        </p:nvSpPr>
        <p:spPr>
          <a:xfrm>
            <a:off x="2252706" y="4178314"/>
            <a:ext cx="1282825" cy="1631216"/>
          </a:xfrm>
          <a:prstGeom prst="down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9AE1A-CF1C-540C-5555-C0CCE2ED18E9}"/>
              </a:ext>
            </a:extLst>
          </p:cNvPr>
          <p:cNvSpPr txBox="1"/>
          <p:nvPr/>
        </p:nvSpPr>
        <p:spPr>
          <a:xfrm>
            <a:off x="685060" y="15067"/>
            <a:ext cx="108218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Капитальные вложение в объекты муниципальной собственности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4DE4-A78C-B7BE-F911-975191401D2F}"/>
              </a:ext>
            </a:extLst>
          </p:cNvPr>
          <p:cNvSpPr txBox="1"/>
          <p:nvPr/>
        </p:nvSpPr>
        <p:spPr>
          <a:xfrm>
            <a:off x="1683798" y="1245392"/>
            <a:ext cx="882440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Предусмотрено – 1 223 726,6 тыс. рублей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3DD18-3F66-5278-E55D-2A14952BB786}"/>
              </a:ext>
            </a:extLst>
          </p:cNvPr>
          <p:cNvSpPr txBox="1"/>
          <p:nvPr/>
        </p:nvSpPr>
        <p:spPr>
          <a:xfrm>
            <a:off x="204186" y="1964458"/>
            <a:ext cx="5773444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60005-34C9-5BC5-02F3-300ABBA9CAE8}"/>
              </a:ext>
            </a:extLst>
          </p:cNvPr>
          <p:cNvSpPr txBox="1"/>
          <p:nvPr/>
        </p:nvSpPr>
        <p:spPr>
          <a:xfrm>
            <a:off x="6214370" y="1964458"/>
            <a:ext cx="577344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Жилищно-коммунальный комплекс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C40E8-C3BF-0905-5131-731F0749DCCF}"/>
              </a:ext>
            </a:extLst>
          </p:cNvPr>
          <p:cNvSpPr txBox="1"/>
          <p:nvPr/>
        </p:nvSpPr>
        <p:spPr>
          <a:xfrm>
            <a:off x="204186" y="2704159"/>
            <a:ext cx="5773445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297 328,2 тыс. рублей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автономного округа – 267 595,3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29 732,9 тыс. рублей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BFD9BA-8ACB-6DF3-0F5C-7E5C571AD176}"/>
              </a:ext>
            </a:extLst>
          </p:cNvPr>
          <p:cNvSpPr txBox="1"/>
          <p:nvPr/>
        </p:nvSpPr>
        <p:spPr>
          <a:xfrm>
            <a:off x="1683798" y="4624590"/>
            <a:ext cx="88244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ПЛАНИРУЕТСЯ СТРОИТЕЛЬСТВО 6 ОБЪЕКТОВ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2B2B7D-5E3F-F40F-5EFB-3EF72CEE8E83}"/>
              </a:ext>
            </a:extLst>
          </p:cNvPr>
          <p:cNvSpPr txBox="1"/>
          <p:nvPr/>
        </p:nvSpPr>
        <p:spPr>
          <a:xfrm>
            <a:off x="6214371" y="2704159"/>
            <a:ext cx="5773443" cy="12311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926 398,4 тыс. рублей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автономного округа – 675 874,0 тыс. рублей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района – 250 524,0 тыс. рублей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084F0-D07B-42E6-73E9-862DCC482DE5}"/>
              </a:ext>
            </a:extLst>
          </p:cNvPr>
          <p:cNvSpPr txBox="1"/>
          <p:nvPr/>
        </p:nvSpPr>
        <p:spPr>
          <a:xfrm>
            <a:off x="772356" y="5860863"/>
            <a:ext cx="424352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объект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2C649-BBE3-7740-403D-9BCCF1E04A61}"/>
              </a:ext>
            </a:extLst>
          </p:cNvPr>
          <p:cNvSpPr txBox="1"/>
          <p:nvPr/>
        </p:nvSpPr>
        <p:spPr>
          <a:xfrm>
            <a:off x="7171678" y="5860863"/>
            <a:ext cx="424352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F64602-6EF0-962D-560C-89B3012AE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91" y="-227595"/>
            <a:ext cx="1873097" cy="1873097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AAA7281-A895-8CA8-D22A-F5374C1A3FD3}"/>
              </a:ext>
            </a:extLst>
          </p:cNvPr>
          <p:cNvCxnSpPr/>
          <p:nvPr/>
        </p:nvCxnSpPr>
        <p:spPr>
          <a:xfrm>
            <a:off x="204186" y="925029"/>
            <a:ext cx="108218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19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2818E-AF72-4111-BE60-EF3CAB240484}"/>
              </a:ext>
            </a:extLst>
          </p:cNvPr>
          <p:cNvSpPr txBox="1"/>
          <p:nvPr/>
        </p:nvSpPr>
        <p:spPr>
          <a:xfrm>
            <a:off x="2760955" y="3284738"/>
            <a:ext cx="91440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AD6F0B6F-48EE-93E2-67F7-D451440AF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570283"/>
              </p:ext>
            </p:extLst>
          </p:nvPr>
        </p:nvGraphicFramePr>
        <p:xfrm>
          <a:off x="1" y="1052735"/>
          <a:ext cx="12191999" cy="5805259"/>
        </p:xfrm>
        <a:graphic>
          <a:graphicData uri="http://schemas.openxmlformats.org/drawingml/2006/table">
            <a:tbl>
              <a:tblPr/>
              <a:tblGrid>
                <a:gridCol w="1289785">
                  <a:extLst>
                    <a:ext uri="{9D8B030D-6E8A-4147-A177-3AD203B41FA5}">
                      <a16:colId xmlns:a16="http://schemas.microsoft.com/office/drawing/2014/main" val="307148247"/>
                    </a:ext>
                  </a:extLst>
                </a:gridCol>
                <a:gridCol w="2435192">
                  <a:extLst>
                    <a:ext uri="{9D8B030D-6E8A-4147-A177-3AD203B41FA5}">
                      <a16:colId xmlns:a16="http://schemas.microsoft.com/office/drawing/2014/main" val="3453895279"/>
                    </a:ext>
                  </a:extLst>
                </a:gridCol>
                <a:gridCol w="961891">
                  <a:extLst>
                    <a:ext uri="{9D8B030D-6E8A-4147-A177-3AD203B41FA5}">
                      <a16:colId xmlns:a16="http://schemas.microsoft.com/office/drawing/2014/main" val="551202631"/>
                    </a:ext>
                  </a:extLst>
                </a:gridCol>
                <a:gridCol w="1179617">
                  <a:extLst>
                    <a:ext uri="{9D8B030D-6E8A-4147-A177-3AD203B41FA5}">
                      <a16:colId xmlns:a16="http://schemas.microsoft.com/office/drawing/2014/main" val="678535268"/>
                    </a:ext>
                  </a:extLst>
                </a:gridCol>
                <a:gridCol w="589807">
                  <a:extLst>
                    <a:ext uri="{9D8B030D-6E8A-4147-A177-3AD203B41FA5}">
                      <a16:colId xmlns:a16="http://schemas.microsoft.com/office/drawing/2014/main" val="2742030400"/>
                    </a:ext>
                  </a:extLst>
                </a:gridCol>
                <a:gridCol w="839657">
                  <a:extLst>
                    <a:ext uri="{9D8B030D-6E8A-4147-A177-3AD203B41FA5}">
                      <a16:colId xmlns:a16="http://schemas.microsoft.com/office/drawing/2014/main" val="2563515148"/>
                    </a:ext>
                  </a:extLst>
                </a:gridCol>
                <a:gridCol w="702645">
                  <a:extLst>
                    <a:ext uri="{9D8B030D-6E8A-4147-A177-3AD203B41FA5}">
                      <a16:colId xmlns:a16="http://schemas.microsoft.com/office/drawing/2014/main" val="635410721"/>
                    </a:ext>
                  </a:extLst>
                </a:gridCol>
                <a:gridCol w="644892">
                  <a:extLst>
                    <a:ext uri="{9D8B030D-6E8A-4147-A177-3AD203B41FA5}">
                      <a16:colId xmlns:a16="http://schemas.microsoft.com/office/drawing/2014/main" val="297218643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92771448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050025418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4275432757"/>
                    </a:ext>
                  </a:extLst>
                </a:gridCol>
                <a:gridCol w="606392">
                  <a:extLst>
                    <a:ext uri="{9D8B030D-6E8A-4147-A177-3AD203B41FA5}">
                      <a16:colId xmlns:a16="http://schemas.microsoft.com/office/drawing/2014/main" val="216936604"/>
                    </a:ext>
                  </a:extLst>
                </a:gridCol>
                <a:gridCol w="863064">
                  <a:extLst>
                    <a:ext uri="{9D8B030D-6E8A-4147-A177-3AD203B41FA5}">
                      <a16:colId xmlns:a16="http://schemas.microsoft.com/office/drawing/2014/main" val="1620481646"/>
                    </a:ext>
                  </a:extLst>
                </a:gridCol>
              </a:tblGrid>
              <a:tr h="192019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строительства, проектирования (Характер работ)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ввода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эксплуа-тацию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на 2026-2028 годы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dirty="0"/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dirty="0"/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Механизм реализации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517403"/>
                  </a:ext>
                </a:extLst>
              </a:tr>
              <a:tr h="94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dirty="0"/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dirty="0"/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3177183"/>
                  </a:ext>
                </a:extLst>
              </a:tr>
              <a:tr h="192019">
                <a:tc gridSpan="1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 Ханты-Мансийского района"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7612860"/>
                  </a:ext>
                </a:extLst>
              </a:tr>
              <a:tr h="111331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СДК п. Горноправдинск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мест/ 40000 экземпляров/ 100 уч./3176,41 кв. м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2014 - 2015, 2019 (ПИР), 2021, 2023 - 2026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297 328,2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267 595,3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29 732,9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1045977"/>
                  </a:ext>
                </a:extLst>
              </a:tr>
              <a:tr h="192019">
                <a:tc gridSpan="13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модернизация жилищно-коммунального комплекса и повышение энергетической эффективности в Ханты-Мансийском районе"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5796332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д.Шапша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Стр​оите​льст​во​ сете​й​ </a:t>
                      </a:r>
                      <a:b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водо​отве​дени​я​ по​ ул.​Боро​вая​ д.​ Шапш​а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928 м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(ПИР), 2026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38 360,7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34 148,0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2370256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п.Луговской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КОС в населенных пунктах Ханты-Мансийского района: п. Луговской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м3/сут.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 (ПИР), 2023-2027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113 271,3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113 271,3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49096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с.Селиярово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КОС в населенных пунктах Ханты-Мансийского района: с. Селиярово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м3/сут.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2014-2018 (ПИР), 2023-2027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61 737,6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61 737,6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248382"/>
                  </a:ext>
                </a:extLst>
              </a:tr>
              <a:tr h="9290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локальных очистных сооружений с 1300 м3/сутки до 2000 м3/сутки 2-ой этап п. Горноправдинск Ханты-Мансийского района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1 944 м3/сут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2012, 2018-2020 (ПИР) 2020-2023, 2026-2028 (СМР)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569 421,7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83 362,9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9 262,6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213 695,8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23 744,0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215 420,8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23 935,6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5757363"/>
                  </a:ext>
                </a:extLst>
              </a:tr>
              <a:tr h="5605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блочно-модульной газовой водогрейной котельной «Клубная»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п.Горноправдинск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МВт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(ПИР,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СМР)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143 607,1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129 246,4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14 360,7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02" marR="7702" marT="77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инвестиции</a:t>
                      </a:r>
                      <a:endParaRPr lang="ru-RU" dirty="0"/>
                    </a:p>
                  </a:txBody>
                  <a:tcPr marL="7702" marR="7702" marT="77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258192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71CBDA7-DF86-1593-CCC7-F1C9BE795D0E}"/>
              </a:ext>
            </a:extLst>
          </p:cNvPr>
          <p:cNvSpPr txBox="1"/>
          <p:nvPr/>
        </p:nvSpPr>
        <p:spPr>
          <a:xfrm>
            <a:off x="1557688" y="0"/>
            <a:ext cx="9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реализуемых объектов на 2026 год и на плановый период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2027 и 2028 годов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5FE42DD-9C80-757D-8FD3-CCDF3C00B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26" y="-239044"/>
            <a:ext cx="2011681" cy="201168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4C1F66E-EEC5-81AA-30C2-EA1F66CFE6C9}"/>
              </a:ext>
            </a:extLst>
          </p:cNvPr>
          <p:cNvCxnSpPr/>
          <p:nvPr/>
        </p:nvCxnSpPr>
        <p:spPr>
          <a:xfrm>
            <a:off x="191344" y="819129"/>
            <a:ext cx="1075141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6ABA50-EFC8-F896-A1E9-E5971162E0DB}"/>
              </a:ext>
            </a:extLst>
          </p:cNvPr>
          <p:cNvSpPr txBox="1"/>
          <p:nvPr/>
        </p:nvSpPr>
        <p:spPr>
          <a:xfrm>
            <a:off x="9915114" y="791925"/>
            <a:ext cx="133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2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76BE-2738-921B-13A5-1D47CBB4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426D42-A4A4-219C-7B94-B5FEC649150D}"/>
              </a:ext>
            </a:extLst>
          </p:cNvPr>
          <p:cNvSpPr txBox="1"/>
          <p:nvPr/>
        </p:nvSpPr>
        <p:spPr>
          <a:xfrm>
            <a:off x="2760955" y="3284738"/>
            <a:ext cx="914400" cy="914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B2CD2-1983-1EED-6CC0-72E849248C0A}"/>
              </a:ext>
            </a:extLst>
          </p:cNvPr>
          <p:cNvSpPr txBox="1"/>
          <p:nvPr/>
        </p:nvSpPr>
        <p:spPr>
          <a:xfrm>
            <a:off x="1557688" y="0"/>
            <a:ext cx="9076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муниципального имущества, ремонт которых будет осуществляться в 2026 году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CF828A-BFFF-DD6A-46ED-9A5D927A5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26" y="-239044"/>
            <a:ext cx="2011681" cy="2011681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622D7BB-4E48-8FD2-D9B1-BAF80BDB31C0}"/>
              </a:ext>
            </a:extLst>
          </p:cNvPr>
          <p:cNvCxnSpPr/>
          <p:nvPr/>
        </p:nvCxnSpPr>
        <p:spPr>
          <a:xfrm>
            <a:off x="191344" y="819129"/>
            <a:ext cx="1075141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1F757D2-AF25-C094-A2A7-24250D0DB14D}"/>
              </a:ext>
            </a:extLst>
          </p:cNvPr>
          <p:cNvSpPr txBox="1"/>
          <p:nvPr/>
        </p:nvSpPr>
        <p:spPr>
          <a:xfrm>
            <a:off x="9915114" y="791925"/>
            <a:ext cx="133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EB38899-0CEB-2A0A-7512-72890E91A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547063"/>
              </p:ext>
            </p:extLst>
          </p:nvPr>
        </p:nvGraphicFramePr>
        <p:xfrm>
          <a:off x="119337" y="1412776"/>
          <a:ext cx="11881319" cy="4871085"/>
        </p:xfrm>
        <a:graphic>
          <a:graphicData uri="http://schemas.openxmlformats.org/drawingml/2006/table">
            <a:tbl>
              <a:tblPr/>
              <a:tblGrid>
                <a:gridCol w="1309236">
                  <a:extLst>
                    <a:ext uri="{9D8B030D-6E8A-4147-A177-3AD203B41FA5}">
                      <a16:colId xmlns:a16="http://schemas.microsoft.com/office/drawing/2014/main" val="1802039899"/>
                    </a:ext>
                  </a:extLst>
                </a:gridCol>
                <a:gridCol w="3659315">
                  <a:extLst>
                    <a:ext uri="{9D8B030D-6E8A-4147-A177-3AD203B41FA5}">
                      <a16:colId xmlns:a16="http://schemas.microsoft.com/office/drawing/2014/main" val="25719309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8678653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75875938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41306269"/>
                    </a:ext>
                  </a:extLst>
                </a:gridCol>
                <a:gridCol w="1303234">
                  <a:extLst>
                    <a:ext uri="{9D8B030D-6E8A-4147-A177-3AD203B41FA5}">
                      <a16:colId xmlns:a16="http://schemas.microsoft.com/office/drawing/2014/main" val="1194213731"/>
                    </a:ext>
                  </a:extLst>
                </a:gridCol>
                <a:gridCol w="912250">
                  <a:extLst>
                    <a:ext uri="{9D8B030D-6E8A-4147-A177-3AD203B41FA5}">
                      <a16:colId xmlns:a16="http://schemas.microsoft.com/office/drawing/2014/main" val="352920775"/>
                    </a:ext>
                  </a:extLst>
                </a:gridCol>
                <a:gridCol w="1168892">
                  <a:extLst>
                    <a:ext uri="{9D8B030D-6E8A-4147-A177-3AD203B41FA5}">
                      <a16:colId xmlns:a16="http://schemas.microsoft.com/office/drawing/2014/main" val="510222021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объекта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Мощность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Стоимость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бюджета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Механизм реализации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5282403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автономный округ</a:t>
                      </a:r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местный бюджет</a:t>
                      </a:r>
                      <a:endParaRPr lang="ru-RU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140062"/>
                  </a:ext>
                </a:extLst>
              </a:tr>
              <a:tr h="200025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и развитие муниципального имущества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5939668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нежилого помещения, расположенного по адресу: г. Ханты-Мансийск, ул. Красногвардейская, д.7А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кв.м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522438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нежилого помещения, расположенного по адресу: г. Ханты-Мансийск, ул. Гагарина, д. 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2 990,1 кв.м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75312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Ханты-Мансийск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нежилого помещения, расположенного по адресу: г. Ханты-Мансийск, ул. Боровая, д.13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 кв. 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855767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д.Согом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 участкового пункта полиции д.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Согом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61,8 кв. 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Прямые инвестиции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786518"/>
                  </a:ext>
                </a:extLst>
              </a:tr>
              <a:tr h="190500">
                <a:tc gridSpan="4"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689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36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EC418D-7D19-F612-5D98-6BF417741C19}"/>
              </a:ext>
            </a:extLst>
          </p:cNvPr>
          <p:cNvSpPr txBox="1"/>
          <p:nvPr/>
        </p:nvSpPr>
        <p:spPr>
          <a:xfrm>
            <a:off x="587406" y="16453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(1)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415534-27A9-FF5F-3246-4A98EA10F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EC09EB-9852-9338-9C76-A95D9BBFF0D9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2A99F29-92B3-15E1-966B-DD7BE62A9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907467"/>
              </p:ext>
            </p:extLst>
          </p:nvPr>
        </p:nvGraphicFramePr>
        <p:xfrm>
          <a:off x="213064" y="1250173"/>
          <a:ext cx="11833933" cy="5255382"/>
        </p:xfrm>
        <a:graphic>
          <a:graphicData uri="http://schemas.openxmlformats.org/drawingml/2006/table">
            <a:tbl>
              <a:tblPr/>
              <a:tblGrid>
                <a:gridCol w="6791418">
                  <a:extLst>
                    <a:ext uri="{9D8B030D-6E8A-4147-A177-3AD203B41FA5}">
                      <a16:colId xmlns:a16="http://schemas.microsoft.com/office/drawing/2014/main" val="1676537698"/>
                    </a:ext>
                  </a:extLst>
                </a:gridCol>
                <a:gridCol w="417250">
                  <a:extLst>
                    <a:ext uri="{9D8B030D-6E8A-4147-A177-3AD203B41FA5}">
                      <a16:colId xmlns:a16="http://schemas.microsoft.com/office/drawing/2014/main" val="49479267"/>
                    </a:ext>
                  </a:extLst>
                </a:gridCol>
                <a:gridCol w="479394">
                  <a:extLst>
                    <a:ext uri="{9D8B030D-6E8A-4147-A177-3AD203B41FA5}">
                      <a16:colId xmlns:a16="http://schemas.microsoft.com/office/drawing/2014/main" val="1419953241"/>
                    </a:ext>
                  </a:extLst>
                </a:gridCol>
                <a:gridCol w="825624">
                  <a:extLst>
                    <a:ext uri="{9D8B030D-6E8A-4147-A177-3AD203B41FA5}">
                      <a16:colId xmlns:a16="http://schemas.microsoft.com/office/drawing/2014/main" val="4114224961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val="1132629105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2871470616"/>
                    </a:ext>
                  </a:extLst>
                </a:gridCol>
                <a:gridCol w="834501">
                  <a:extLst>
                    <a:ext uri="{9D8B030D-6E8A-4147-A177-3AD203B41FA5}">
                      <a16:colId xmlns:a16="http://schemas.microsoft.com/office/drawing/2014/main" val="2449520358"/>
                    </a:ext>
                  </a:extLst>
                </a:gridCol>
                <a:gridCol w="852255">
                  <a:extLst>
                    <a:ext uri="{9D8B030D-6E8A-4147-A177-3AD203B41FA5}">
                      <a16:colId xmlns:a16="http://schemas.microsoft.com/office/drawing/2014/main" val="1381636683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7926" marR="7926" marT="79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60202"/>
                  </a:ext>
                </a:extLst>
              </a:tr>
              <a:tr h="119736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82012"/>
                  </a:ext>
                </a:extLst>
              </a:tr>
              <a:tr h="235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7926" marR="7926" marT="79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561867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461 994,8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505 991,6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615 532,0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628 677,7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709 628,8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9495080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8 129,7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8 369,2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8 885,2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8 885,2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8 885,2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150375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18 309,4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19 420,8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21 110,3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2467741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субъектов Российской Федерации, местных администраций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152 514,0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167 428,7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191 441,4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191 441,4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191 441,4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143036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820947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66 952,8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80 520,5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84 688,6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84 688,7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84 688,6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7285116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385517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216 087,2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215 251,7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294 385,8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307 551,3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388 501,7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230662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4 908,2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5 175,9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3174866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4 908,2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5 175,9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7 964,0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10 209,0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743334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58 132,0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111 490,7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118 776,8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80 673,0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84 812,8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4107075"/>
                  </a:ext>
                </a:extLst>
              </a:tr>
              <a:tr h="1197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Органы юстиции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4 797,0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5 403,8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7 703,4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7 703,4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7 703,4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6917511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53 151,7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105 892,1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110 878,6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72 774,8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76 914,6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7922783"/>
                  </a:ext>
                </a:extLst>
              </a:tr>
              <a:tr h="2351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183,3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194,8</a:t>
                      </a:r>
                    </a:p>
                  </a:txBody>
                  <a:tcPr marL="7926" marR="7926" marT="79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84641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0993B9-54B8-F3B9-BD79-4BB1D440C947}"/>
              </a:ext>
            </a:extLst>
          </p:cNvPr>
          <p:cNvSpPr txBox="1"/>
          <p:nvPr/>
        </p:nvSpPr>
        <p:spPr>
          <a:xfrm>
            <a:off x="0" y="6488668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</p:spTree>
    <p:extLst>
      <p:ext uri="{BB962C8B-B14F-4D97-AF65-F5344CB8AC3E}">
        <p14:creationId xmlns:p14="http://schemas.microsoft.com/office/powerpoint/2010/main" val="4077997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3A930-42BB-DA87-8EE7-7270EB54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6D36E7-CB2E-9000-84F0-6686A3A17A28}"/>
              </a:ext>
            </a:extLst>
          </p:cNvPr>
          <p:cNvSpPr txBox="1"/>
          <p:nvPr/>
        </p:nvSpPr>
        <p:spPr>
          <a:xfrm>
            <a:off x="587406" y="0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(2)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96B839-B926-E255-8C9C-8DF47A13FB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A2A772F-669A-2E01-8734-F737092FA25F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A141C8F-8A47-FF07-C2F2-BD2602EBA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39041"/>
              </p:ext>
            </p:extLst>
          </p:nvPr>
        </p:nvGraphicFramePr>
        <p:xfrm>
          <a:off x="334392" y="1596139"/>
          <a:ext cx="11523216" cy="4448175"/>
        </p:xfrm>
        <a:graphic>
          <a:graphicData uri="http://schemas.openxmlformats.org/drawingml/2006/table">
            <a:tbl>
              <a:tblPr/>
              <a:tblGrid>
                <a:gridCol w="5862222">
                  <a:extLst>
                    <a:ext uri="{9D8B030D-6E8A-4147-A177-3AD203B41FA5}">
                      <a16:colId xmlns:a16="http://schemas.microsoft.com/office/drawing/2014/main" val="1000721125"/>
                    </a:ext>
                  </a:extLst>
                </a:gridCol>
                <a:gridCol w="470516">
                  <a:extLst>
                    <a:ext uri="{9D8B030D-6E8A-4147-A177-3AD203B41FA5}">
                      <a16:colId xmlns:a16="http://schemas.microsoft.com/office/drawing/2014/main" val="3066720808"/>
                    </a:ext>
                  </a:extLst>
                </a:gridCol>
                <a:gridCol w="435006">
                  <a:extLst>
                    <a:ext uri="{9D8B030D-6E8A-4147-A177-3AD203B41FA5}">
                      <a16:colId xmlns:a16="http://schemas.microsoft.com/office/drawing/2014/main" val="2115068139"/>
                    </a:ext>
                  </a:extLst>
                </a:gridCol>
                <a:gridCol w="958788">
                  <a:extLst>
                    <a:ext uri="{9D8B030D-6E8A-4147-A177-3AD203B41FA5}">
                      <a16:colId xmlns:a16="http://schemas.microsoft.com/office/drawing/2014/main" val="3098022507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1658661486"/>
                    </a:ext>
                  </a:extLst>
                </a:gridCol>
                <a:gridCol w="949910">
                  <a:extLst>
                    <a:ext uri="{9D8B030D-6E8A-4147-A177-3AD203B41FA5}">
                      <a16:colId xmlns:a16="http://schemas.microsoft.com/office/drawing/2014/main" val="2649595287"/>
                    </a:ext>
                  </a:extLst>
                </a:gridCol>
                <a:gridCol w="949911">
                  <a:extLst>
                    <a:ext uri="{9D8B030D-6E8A-4147-A177-3AD203B41FA5}">
                      <a16:colId xmlns:a16="http://schemas.microsoft.com/office/drawing/2014/main" val="2388807591"/>
                    </a:ext>
                  </a:extLst>
                </a:gridCol>
                <a:gridCol w="938074">
                  <a:extLst>
                    <a:ext uri="{9D8B030D-6E8A-4147-A177-3AD203B41FA5}">
                      <a16:colId xmlns:a16="http://schemas.microsoft.com/office/drawing/2014/main" val="1989396967"/>
                    </a:ext>
                  </a:extLst>
                </a:gridCol>
              </a:tblGrid>
              <a:tr h="219075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81605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40572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5893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633 341,9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700 609,7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552 944,8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562 903,6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578 511,8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7892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39 384,7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49 118,5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28 174,9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28 224,9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28 152,0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3837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166 174,3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160 984,9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158 794,4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158 794,4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158 794,4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21546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6 578,7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7 844,0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9 149,3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9 542,7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6568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218 935,0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246 579,6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90 391,6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106 526,3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123 765,4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4699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5 480,3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8 225,6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8 386,5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732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196 788,9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227 857,1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258 433,9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251 822,2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249 870,8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70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1 291 993,3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1 186 874,8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1 293 517,1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1 973 241,8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1 878 918,6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187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261 420,6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123 087,7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114 196,1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786 861,7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674 329,0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6864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967 552,5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981 883,2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1 126 753,8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1 183 306,1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1 201 481,6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256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63 002,0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81 883,7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52 531,0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3 037,8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930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3335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177 035,3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481 069,1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0556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177 035,3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481 069,1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77247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2 424 166,1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2 901 991,2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2 838 522,6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2 850 612,4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2 848 105,5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630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302 221,4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268 569,3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282 262,8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283 762,3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283 762,3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0865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F70E682-8001-CD35-FC8A-CB689A173F82}"/>
              </a:ext>
            </a:extLst>
          </p:cNvPr>
          <p:cNvSpPr txBox="1"/>
          <p:nvPr/>
        </p:nvSpPr>
        <p:spPr>
          <a:xfrm>
            <a:off x="334392" y="6286234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</p:spTree>
    <p:extLst>
      <p:ext uri="{BB962C8B-B14F-4D97-AF65-F5344CB8AC3E}">
        <p14:creationId xmlns:p14="http://schemas.microsoft.com/office/powerpoint/2010/main" val="12543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03687-3A4F-A4C8-4BB8-41D0748B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F38206-C57A-5632-99AD-90298A321981}"/>
              </a:ext>
            </a:extLst>
          </p:cNvPr>
          <p:cNvSpPr txBox="1"/>
          <p:nvPr/>
        </p:nvSpPr>
        <p:spPr>
          <a:xfrm>
            <a:off x="587406" y="0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(3)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01D2FE-CB87-F42B-0F89-6CB8A6F691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50AD93D-7230-CFA7-5D5C-D144D96DFC4E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63007BA-3552-4096-9A64-B6287A0C3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42213"/>
              </p:ext>
            </p:extLst>
          </p:nvPr>
        </p:nvGraphicFramePr>
        <p:xfrm>
          <a:off x="312198" y="1754538"/>
          <a:ext cx="11567603" cy="4002405"/>
        </p:xfrm>
        <a:graphic>
          <a:graphicData uri="http://schemas.openxmlformats.org/drawingml/2006/table">
            <a:tbl>
              <a:tblPr/>
              <a:tblGrid>
                <a:gridCol w="6182474">
                  <a:extLst>
                    <a:ext uri="{9D8B030D-6E8A-4147-A177-3AD203B41FA5}">
                      <a16:colId xmlns:a16="http://schemas.microsoft.com/office/drawing/2014/main" val="879887339"/>
                    </a:ext>
                  </a:extLst>
                </a:gridCol>
                <a:gridCol w="327222">
                  <a:extLst>
                    <a:ext uri="{9D8B030D-6E8A-4147-A177-3AD203B41FA5}">
                      <a16:colId xmlns:a16="http://schemas.microsoft.com/office/drawing/2014/main" val="1086407337"/>
                    </a:ext>
                  </a:extLst>
                </a:gridCol>
                <a:gridCol w="345920">
                  <a:extLst>
                    <a:ext uri="{9D8B030D-6E8A-4147-A177-3AD203B41FA5}">
                      <a16:colId xmlns:a16="http://schemas.microsoft.com/office/drawing/2014/main" val="2968199131"/>
                    </a:ext>
                  </a:extLst>
                </a:gridCol>
                <a:gridCol w="934918">
                  <a:extLst>
                    <a:ext uri="{9D8B030D-6E8A-4147-A177-3AD203B41FA5}">
                      <a16:colId xmlns:a16="http://schemas.microsoft.com/office/drawing/2014/main" val="233493570"/>
                    </a:ext>
                  </a:extLst>
                </a:gridCol>
                <a:gridCol w="944267">
                  <a:extLst>
                    <a:ext uri="{9D8B030D-6E8A-4147-A177-3AD203B41FA5}">
                      <a16:colId xmlns:a16="http://schemas.microsoft.com/office/drawing/2014/main" val="2732370469"/>
                    </a:ext>
                  </a:extLst>
                </a:gridCol>
                <a:gridCol w="944268">
                  <a:extLst>
                    <a:ext uri="{9D8B030D-6E8A-4147-A177-3AD203B41FA5}">
                      <a16:colId xmlns:a16="http://schemas.microsoft.com/office/drawing/2014/main" val="3873719089"/>
                    </a:ext>
                  </a:extLst>
                </a:gridCol>
                <a:gridCol w="953617">
                  <a:extLst>
                    <a:ext uri="{9D8B030D-6E8A-4147-A177-3AD203B41FA5}">
                      <a16:colId xmlns:a16="http://schemas.microsoft.com/office/drawing/2014/main" val="2935410088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3623143154"/>
                    </a:ext>
                  </a:extLst>
                </a:gridCol>
              </a:tblGrid>
              <a:tr h="219075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6198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47117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2466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1 767 072,6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2 259 387,4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2 137 046,8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2 153 141,0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2 151 760,3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30159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177 184,0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159 673,9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153 216,8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6118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57501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9 279,2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17 932,4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30 815,0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30 566,0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9347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168 408,9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195 459,5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234 296,2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229 926,3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228 850,1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936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220 999,0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380 954,5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419 066,5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44 715,8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45 519,4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41102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218 986,9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378 513,3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417 225,0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42 872,2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43 573,7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7412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2 441,2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8302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213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3 251,9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3 618,8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7482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61 674,9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178 528,2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106 688,3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104 517,9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104 592,1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485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19 186,9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22 536,2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8993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35 443,2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148 850,3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73 534,4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71 365,9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71 455,9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7156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7 141,7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12 577,1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12 575,2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12 559,4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8428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C0110F-8511-9432-2AF2-BD8AABFDE93D}"/>
              </a:ext>
            </a:extLst>
          </p:cNvPr>
          <p:cNvSpPr txBox="1"/>
          <p:nvPr/>
        </p:nvSpPr>
        <p:spPr>
          <a:xfrm>
            <a:off x="312198" y="6003374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</p:spTree>
    <p:extLst>
      <p:ext uri="{BB962C8B-B14F-4D97-AF65-F5344CB8AC3E}">
        <p14:creationId xmlns:p14="http://schemas.microsoft.com/office/powerpoint/2010/main" val="11527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6A3CE-CCD6-9018-2C8A-18C08430A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08E001-3C00-A2CD-2283-65C26B940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9" y="403315"/>
            <a:ext cx="4950471" cy="64569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59806-234E-A161-C043-FB2E18FF5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33" y="0"/>
            <a:ext cx="10515600" cy="50701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Ханты-Мансийский район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91F16B-6CF5-D1BF-7A62-F74754782FBE}"/>
              </a:ext>
            </a:extLst>
          </p:cNvPr>
          <p:cNvSpPr txBox="1"/>
          <p:nvPr/>
        </p:nvSpPr>
        <p:spPr>
          <a:xfrm>
            <a:off x="4799856" y="1502688"/>
            <a:ext cx="73921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Ханты-Мансийский район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в центре Ханты-Мансийского автономного округа - Югры.</a:t>
            </a:r>
          </a:p>
          <a:p>
            <a:pPr algn="just"/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Административным центром района является город окружного значения Ханты-Мансийск.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Ханты-Мансийского района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входят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муниципальных образований: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Выкатной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Горноправдинск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Кедровый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Красноленинский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Кышик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Луговской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Нялинское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Селиярово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Сибирский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Согом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Цингалы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Сельское поселение Шапша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B0DAE9-DF2C-E8D6-AD2C-C4BE3EC528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265" y="-259880"/>
            <a:ext cx="2271562" cy="2271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F8955-49F2-39D5-A9BB-143D43D49DA9}"/>
              </a:ext>
            </a:extLst>
          </p:cNvPr>
          <p:cNvSpPr txBox="1"/>
          <p:nvPr/>
        </p:nvSpPr>
        <p:spPr>
          <a:xfrm>
            <a:off x="4396687" y="829373"/>
            <a:ext cx="575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 района составляет 46,3 тыс. кв. км.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832977B-66CB-F94C-B7BE-3EA8C1F214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3224900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EA3A5F7-881D-94B0-CE33-F0444D769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3513558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81DB16-A70D-6F3C-7EE9-89490BC254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3778425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7CFE94-5D0F-31BC-BD9D-9A559212D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067468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D505BB-6BA4-88DC-4595-6D6FB2319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356511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F48877-147C-7EA1-72CB-70F5C338F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622047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06E03C-41ED-993E-51B3-2C1C2292D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4886245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033CC3-2104-9CC4-2E53-A1974B9B6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5" y="5176012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AB418F-C569-3624-F1E2-F3EB2C7AD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5435676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E65A783-841F-3559-0F33-25AD06777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75" y="5705746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803BDE6-5DCB-A14F-9E8E-59F81BDFF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8" y="5984591"/>
            <a:ext cx="128246" cy="2257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BBE715-B626-9578-C27B-5A6D375B16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43" y="6231954"/>
            <a:ext cx="128246" cy="22575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486BAF9-9F2D-80F8-5A2D-0D54B83709D1}"/>
              </a:ext>
            </a:extLst>
          </p:cNvPr>
          <p:cNvCxnSpPr>
            <a:cxnSpLocks/>
          </p:cNvCxnSpPr>
          <p:nvPr/>
        </p:nvCxnSpPr>
        <p:spPr>
          <a:xfrm>
            <a:off x="911424" y="507019"/>
            <a:ext cx="950505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998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09FB-2A1B-0839-C891-CCE9F5F3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B174F5-B49F-113E-7DE2-10C7D4C442CD}"/>
              </a:ext>
            </a:extLst>
          </p:cNvPr>
          <p:cNvSpPr txBox="1"/>
          <p:nvPr/>
        </p:nvSpPr>
        <p:spPr>
          <a:xfrm>
            <a:off x="587406" y="0"/>
            <a:ext cx="981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и подразделам классификации расходов бюджета Ханты-Мансийского района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(4)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39BCCE-8D98-3ABB-4794-BE51B21F1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-328475"/>
            <a:ext cx="2085512" cy="208551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729AA02-62DE-47BE-B3AA-687486709B28}"/>
              </a:ext>
            </a:extLst>
          </p:cNvPr>
          <p:cNvCxnSpPr/>
          <p:nvPr/>
        </p:nvCxnSpPr>
        <p:spPr>
          <a:xfrm>
            <a:off x="213064" y="1200329"/>
            <a:ext cx="107774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EB8A1DD-38E8-D5E0-7028-9C8459250AFC}"/>
              </a:ext>
            </a:extLst>
          </p:cNvPr>
          <p:cNvSpPr txBox="1"/>
          <p:nvPr/>
        </p:nvSpPr>
        <p:spPr>
          <a:xfrm>
            <a:off x="334393" y="5977768"/>
            <a:ext cx="166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A799D40-5DC5-8C14-FD76-0B7C5A4AB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276629"/>
              </p:ext>
            </p:extLst>
          </p:nvPr>
        </p:nvGraphicFramePr>
        <p:xfrm>
          <a:off x="334393" y="1674316"/>
          <a:ext cx="11517295" cy="3983355"/>
        </p:xfrm>
        <a:graphic>
          <a:graphicData uri="http://schemas.openxmlformats.org/drawingml/2006/table">
            <a:tbl>
              <a:tblPr/>
              <a:tblGrid>
                <a:gridCol w="5672928">
                  <a:extLst>
                    <a:ext uri="{9D8B030D-6E8A-4147-A177-3AD203B41FA5}">
                      <a16:colId xmlns:a16="http://schemas.microsoft.com/office/drawing/2014/main" val="1059595180"/>
                    </a:ext>
                  </a:extLst>
                </a:gridCol>
                <a:gridCol w="448862">
                  <a:extLst>
                    <a:ext uri="{9D8B030D-6E8A-4147-A177-3AD203B41FA5}">
                      <a16:colId xmlns:a16="http://schemas.microsoft.com/office/drawing/2014/main" val="518348613"/>
                    </a:ext>
                  </a:extLst>
                </a:gridCol>
                <a:gridCol w="412220">
                  <a:extLst>
                    <a:ext uri="{9D8B030D-6E8A-4147-A177-3AD203B41FA5}">
                      <a16:colId xmlns:a16="http://schemas.microsoft.com/office/drawing/2014/main" val="152800048"/>
                    </a:ext>
                  </a:extLst>
                </a:gridCol>
                <a:gridCol w="971008">
                  <a:extLst>
                    <a:ext uri="{9D8B030D-6E8A-4147-A177-3AD203B41FA5}">
                      <a16:colId xmlns:a16="http://schemas.microsoft.com/office/drawing/2014/main" val="3997339285"/>
                    </a:ext>
                  </a:extLst>
                </a:gridCol>
                <a:gridCol w="971008">
                  <a:extLst>
                    <a:ext uri="{9D8B030D-6E8A-4147-A177-3AD203B41FA5}">
                      <a16:colId xmlns:a16="http://schemas.microsoft.com/office/drawing/2014/main" val="3823068193"/>
                    </a:ext>
                  </a:extLst>
                </a:gridCol>
                <a:gridCol w="1016810">
                  <a:extLst>
                    <a:ext uri="{9D8B030D-6E8A-4147-A177-3AD203B41FA5}">
                      <a16:colId xmlns:a16="http://schemas.microsoft.com/office/drawing/2014/main" val="3295523216"/>
                    </a:ext>
                  </a:extLst>
                </a:gridCol>
                <a:gridCol w="1007650">
                  <a:extLst>
                    <a:ext uri="{9D8B030D-6E8A-4147-A177-3AD203B41FA5}">
                      <a16:colId xmlns:a16="http://schemas.microsoft.com/office/drawing/2014/main" val="1253428841"/>
                    </a:ext>
                  </a:extLst>
                </a:gridCol>
                <a:gridCol w="1016809">
                  <a:extLst>
                    <a:ext uri="{9D8B030D-6E8A-4147-A177-3AD203B41FA5}">
                      <a16:colId xmlns:a16="http://schemas.microsoft.com/office/drawing/2014/main" val="2809410608"/>
                    </a:ext>
                  </a:extLst>
                </a:gridCol>
              </a:tblGrid>
              <a:tr h="219075">
                <a:tc gridSpan="8"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96443"/>
                  </a:ext>
                </a:extLst>
              </a:tr>
              <a:tr h="200025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619696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508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98 510,3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187 071,0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165 748,3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171 797,2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171 897,2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6544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365,2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3 182,8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297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2 476,8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50223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95 259,6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181 411,4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157 108,3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163 157,2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163 257,2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0455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18 457,6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840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18 457,6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19 566,6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8568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708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455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362 047,7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387 074,5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72789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361 818,9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387 074,5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287 951,0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293 207,3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287 365,1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6699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129205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5 817 894,2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7 049 234,0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6 765 661,1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6 766 894,6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3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391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56A832-E78F-47D0-0AE5-373DE0131A62}"/>
              </a:ext>
            </a:extLst>
          </p:cNvPr>
          <p:cNvSpPr txBox="1"/>
          <p:nvPr/>
        </p:nvSpPr>
        <p:spPr>
          <a:xfrm>
            <a:off x="798897" y="0"/>
            <a:ext cx="977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реализацию муниципальных программ и непрограммных мероприятий Ханты-Мансийского района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D8F5FA-3D0D-C5B7-1E91-69DE13F8D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A2BB6A9-3ADB-FC37-4347-4D09E0E45F59}"/>
              </a:ext>
            </a:extLst>
          </p:cNvPr>
          <p:cNvCxnSpPr>
            <a:cxnSpLocks/>
          </p:cNvCxnSpPr>
          <p:nvPr/>
        </p:nvCxnSpPr>
        <p:spPr>
          <a:xfrm>
            <a:off x="529389" y="1200329"/>
            <a:ext cx="108637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F4D059-D0E8-2453-E5E9-5BD5C885F4E6}"/>
              </a:ext>
            </a:extLst>
          </p:cNvPr>
          <p:cNvSpPr txBox="1"/>
          <p:nvPr/>
        </p:nvSpPr>
        <p:spPr>
          <a:xfrm>
            <a:off x="204186" y="6447872"/>
            <a:ext cx="16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0250BA-3174-1D1D-1042-3B162530ED0B}"/>
              </a:ext>
            </a:extLst>
          </p:cNvPr>
          <p:cNvSpPr txBox="1"/>
          <p:nvPr/>
        </p:nvSpPr>
        <p:spPr>
          <a:xfrm>
            <a:off x="10943924" y="1265699"/>
            <a:ext cx="1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5931333-3598-DE6A-391B-8CF04511F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61324"/>
              </p:ext>
            </p:extLst>
          </p:nvPr>
        </p:nvGraphicFramePr>
        <p:xfrm>
          <a:off x="204186" y="1546839"/>
          <a:ext cx="11833934" cy="4789170"/>
        </p:xfrm>
        <a:graphic>
          <a:graphicData uri="http://schemas.openxmlformats.org/drawingml/2006/table">
            <a:tbl>
              <a:tblPr/>
              <a:tblGrid>
                <a:gridCol w="6567834">
                  <a:extLst>
                    <a:ext uri="{9D8B030D-6E8A-4147-A177-3AD203B41FA5}">
                      <a16:colId xmlns:a16="http://schemas.microsoft.com/office/drawing/2014/main" val="2294623052"/>
                    </a:ext>
                  </a:extLst>
                </a:gridCol>
                <a:gridCol w="1055711">
                  <a:extLst>
                    <a:ext uri="{9D8B030D-6E8A-4147-A177-3AD203B41FA5}">
                      <a16:colId xmlns:a16="http://schemas.microsoft.com/office/drawing/2014/main" val="1646433747"/>
                    </a:ext>
                  </a:extLst>
                </a:gridCol>
                <a:gridCol w="1046369">
                  <a:extLst>
                    <a:ext uri="{9D8B030D-6E8A-4147-A177-3AD203B41FA5}">
                      <a16:colId xmlns:a16="http://schemas.microsoft.com/office/drawing/2014/main" val="3691475891"/>
                    </a:ext>
                  </a:extLst>
                </a:gridCol>
                <a:gridCol w="1046370">
                  <a:extLst>
                    <a:ext uri="{9D8B030D-6E8A-4147-A177-3AD203B41FA5}">
                      <a16:colId xmlns:a16="http://schemas.microsoft.com/office/drawing/2014/main" val="3646439224"/>
                    </a:ext>
                  </a:extLst>
                </a:gridCol>
                <a:gridCol w="1055710">
                  <a:extLst>
                    <a:ext uri="{9D8B030D-6E8A-4147-A177-3AD203B41FA5}">
                      <a16:colId xmlns:a16="http://schemas.microsoft.com/office/drawing/2014/main" val="3156588594"/>
                    </a:ext>
                  </a:extLst>
                </a:gridCol>
                <a:gridCol w="1061940">
                  <a:extLst>
                    <a:ext uri="{9D8B030D-6E8A-4147-A177-3AD203B41FA5}">
                      <a16:colId xmlns:a16="http://schemas.microsoft.com/office/drawing/2014/main" val="25701335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829449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образования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2 363 803,8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2 859 291,3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2 787 392,9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2 800 616,7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2 798 159,8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29074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"Культура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190 075,7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360 058,7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396 107,9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77 957,5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755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спорта и туризма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203 114,6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183 253,5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189 302,4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189 492,4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8284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"Содействие занятости населения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64 615,3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77 412,6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58 534,2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58 584,2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58 511,3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04724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агропромышленного комплекса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168 567,8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148 638,5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62451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"Улучшение жилищных условий жителей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272 832,3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259 302,4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179 773,1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850 268,3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737 719,7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86559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и модернизация жилищно-коммунального комплекса и повышение энергетической эффективности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998 684,7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1 107 107,6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1 265 045,3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1 321 597,6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1 339 773,1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89356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"Профилактика терроризма и правонарушений в сфере обеспечения общественной безопасности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605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235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27854-92D8-F395-492B-26123AF6E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93A881-A0E5-A1D4-A57F-B091167BCB2A}"/>
              </a:ext>
            </a:extLst>
          </p:cNvPr>
          <p:cNvSpPr txBox="1"/>
          <p:nvPr/>
        </p:nvSpPr>
        <p:spPr>
          <a:xfrm>
            <a:off x="798897" y="0"/>
            <a:ext cx="977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реализацию муниципальных программ и непрограммных мероприятий Ханты-Мансийского района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(2)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B875A9-37EC-E9BD-3AA7-7DC694487C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5BEFDB5-EC91-496F-91C7-470B9BA4B33A}"/>
              </a:ext>
            </a:extLst>
          </p:cNvPr>
          <p:cNvCxnSpPr>
            <a:cxnSpLocks/>
          </p:cNvCxnSpPr>
          <p:nvPr/>
        </p:nvCxnSpPr>
        <p:spPr>
          <a:xfrm>
            <a:off x="529389" y="1200329"/>
            <a:ext cx="108637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F2966D3-FE42-B3BD-51E0-7C337DA29844}"/>
              </a:ext>
            </a:extLst>
          </p:cNvPr>
          <p:cNvSpPr txBox="1"/>
          <p:nvPr/>
        </p:nvSpPr>
        <p:spPr>
          <a:xfrm>
            <a:off x="0" y="6488668"/>
            <a:ext cx="16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418D3-ADB8-8954-3A21-1A82160F7649}"/>
              </a:ext>
            </a:extLst>
          </p:cNvPr>
          <p:cNvSpPr txBox="1"/>
          <p:nvPr/>
        </p:nvSpPr>
        <p:spPr>
          <a:xfrm>
            <a:off x="10943925" y="1327248"/>
            <a:ext cx="1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F89F006-9566-9F14-115F-9CE987A6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27871"/>
              </p:ext>
            </p:extLst>
          </p:nvPr>
        </p:nvGraphicFramePr>
        <p:xfrm>
          <a:off x="168677" y="1674797"/>
          <a:ext cx="11825056" cy="4221480"/>
        </p:xfrm>
        <a:graphic>
          <a:graphicData uri="http://schemas.openxmlformats.org/drawingml/2006/table">
            <a:tbl>
              <a:tblPr/>
              <a:tblGrid>
                <a:gridCol w="7095034">
                  <a:extLst>
                    <a:ext uri="{9D8B030D-6E8A-4147-A177-3AD203B41FA5}">
                      <a16:colId xmlns:a16="http://schemas.microsoft.com/office/drawing/2014/main" val="1772394421"/>
                    </a:ext>
                  </a:extLst>
                </a:gridCol>
                <a:gridCol w="912711">
                  <a:extLst>
                    <a:ext uri="{9D8B030D-6E8A-4147-A177-3AD203B41FA5}">
                      <a16:colId xmlns:a16="http://schemas.microsoft.com/office/drawing/2014/main" val="317651872"/>
                    </a:ext>
                  </a:extLst>
                </a:gridCol>
                <a:gridCol w="998816">
                  <a:extLst>
                    <a:ext uri="{9D8B030D-6E8A-4147-A177-3AD203B41FA5}">
                      <a16:colId xmlns:a16="http://schemas.microsoft.com/office/drawing/2014/main" val="2677408097"/>
                    </a:ext>
                  </a:extLst>
                </a:gridCol>
                <a:gridCol w="972983">
                  <a:extLst>
                    <a:ext uri="{9D8B030D-6E8A-4147-A177-3AD203B41FA5}">
                      <a16:colId xmlns:a16="http://schemas.microsoft.com/office/drawing/2014/main" val="3362606133"/>
                    </a:ext>
                  </a:extLst>
                </a:gridCol>
                <a:gridCol w="938541">
                  <a:extLst>
                    <a:ext uri="{9D8B030D-6E8A-4147-A177-3AD203B41FA5}">
                      <a16:colId xmlns:a16="http://schemas.microsoft.com/office/drawing/2014/main" val="2094213641"/>
                    </a:ext>
                  </a:extLst>
                </a:gridCol>
                <a:gridCol w="906971">
                  <a:extLst>
                    <a:ext uri="{9D8B030D-6E8A-4147-A177-3AD203B41FA5}">
                      <a16:colId xmlns:a16="http://schemas.microsoft.com/office/drawing/2014/main" val="28639043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28172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"Безопасность жизнедеятельности в Ханты-Мансийском районе"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117 293,7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118 405,3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80 301,5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84 441,3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56522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экологической безопасности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177 035,3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481 069,1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24564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малого и среднего предпринимательства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8 823,4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70446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цифрового общества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7 411,7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51028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"Комплексное развитие транспортной системы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254 633,3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257 991,0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111 148,6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119 937,3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137 738,5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83038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"Создание условий для ответственного управления муниципальными финансами, повышения устойчивости местных бюджетов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411 174,3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450 049,0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352 880,8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358 081,4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352 223,0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95749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гражданского общества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48 941,1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61 222,6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63 582,6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64 232,6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244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2292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F1ABF-0068-C511-7206-EF6093072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3EA501-C05E-AC10-B291-A6DC6EB87709}"/>
              </a:ext>
            </a:extLst>
          </p:cNvPr>
          <p:cNvSpPr txBox="1"/>
          <p:nvPr/>
        </p:nvSpPr>
        <p:spPr>
          <a:xfrm>
            <a:off x="798897" y="0"/>
            <a:ext cx="9779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реализацию муниципальных программ и непрограммных мероприятий Ханты-Мансийского района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2026-2028 годы (3)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FCDD5B-5775-250B-1E66-4F72DA3ED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9E9F5A2-2BA2-0B56-5985-F819B179B040}"/>
              </a:ext>
            </a:extLst>
          </p:cNvPr>
          <p:cNvCxnSpPr>
            <a:cxnSpLocks/>
          </p:cNvCxnSpPr>
          <p:nvPr/>
        </p:nvCxnSpPr>
        <p:spPr>
          <a:xfrm>
            <a:off x="529389" y="1200329"/>
            <a:ext cx="1086371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56A4F7-FCD0-192D-A9C9-02589B1E01CA}"/>
              </a:ext>
            </a:extLst>
          </p:cNvPr>
          <p:cNvSpPr txBox="1"/>
          <p:nvPr/>
        </p:nvSpPr>
        <p:spPr>
          <a:xfrm>
            <a:off x="221943" y="6394684"/>
            <a:ext cx="1665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На 01.10.2025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13F56-0BB1-E4C3-CEF7-BBAAA5F13680}"/>
              </a:ext>
            </a:extLst>
          </p:cNvPr>
          <p:cNvSpPr txBox="1"/>
          <p:nvPr/>
        </p:nvSpPr>
        <p:spPr>
          <a:xfrm>
            <a:off x="10943924" y="1265699"/>
            <a:ext cx="12480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A6793C-8879-DE4D-36A7-7B312E093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892509"/>
              </p:ext>
            </p:extLst>
          </p:nvPr>
        </p:nvGraphicFramePr>
        <p:xfrm>
          <a:off x="221943" y="1604253"/>
          <a:ext cx="11762913" cy="4709160"/>
        </p:xfrm>
        <a:graphic>
          <a:graphicData uri="http://schemas.openxmlformats.org/drawingml/2006/table">
            <a:tbl>
              <a:tblPr/>
              <a:tblGrid>
                <a:gridCol w="6604098">
                  <a:extLst>
                    <a:ext uri="{9D8B030D-6E8A-4147-A177-3AD203B41FA5}">
                      <a16:colId xmlns:a16="http://schemas.microsoft.com/office/drawing/2014/main" val="480426802"/>
                    </a:ext>
                  </a:extLst>
                </a:gridCol>
                <a:gridCol w="1107953">
                  <a:extLst>
                    <a:ext uri="{9D8B030D-6E8A-4147-A177-3AD203B41FA5}">
                      <a16:colId xmlns:a16="http://schemas.microsoft.com/office/drawing/2014/main" val="4074445581"/>
                    </a:ext>
                  </a:extLst>
                </a:gridCol>
                <a:gridCol w="1029437">
                  <a:extLst>
                    <a:ext uri="{9D8B030D-6E8A-4147-A177-3AD203B41FA5}">
                      <a16:colId xmlns:a16="http://schemas.microsoft.com/office/drawing/2014/main" val="1206229441"/>
                    </a:ext>
                  </a:extLst>
                </a:gridCol>
                <a:gridCol w="1020712">
                  <a:extLst>
                    <a:ext uri="{9D8B030D-6E8A-4147-A177-3AD203B41FA5}">
                      <a16:colId xmlns:a16="http://schemas.microsoft.com/office/drawing/2014/main" val="221398625"/>
                    </a:ext>
                  </a:extLst>
                </a:gridCol>
                <a:gridCol w="1011989">
                  <a:extLst>
                    <a:ext uri="{9D8B030D-6E8A-4147-A177-3AD203B41FA5}">
                      <a16:colId xmlns:a16="http://schemas.microsoft.com/office/drawing/2014/main" val="389385605"/>
                    </a:ext>
                  </a:extLst>
                </a:gridCol>
                <a:gridCol w="988724">
                  <a:extLst>
                    <a:ext uri="{9D8B030D-6E8A-4147-A177-3AD203B41FA5}">
                      <a16:colId xmlns:a16="http://schemas.microsoft.com/office/drawing/2014/main" val="99242111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 (план)*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5518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"Формирование и развитие муниципального имущества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64 426,5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58 963,1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113 603,0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56 230,3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55 110,3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96356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"Повышение эффективности муниципального управления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380 021,6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432 447,3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484 567,1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483 162,7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483 162,7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481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"Благоустройство и градостроительная деятельность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72 816,0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83 329,8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57 896,4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8 403,2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8 437,2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977488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"Укрепление межнационального и межконфессионального согласия, поддержка и развитие языков и культуры народов Российской Федерации, проживающих на территории муниципального образования Ханты-Мансийский район, обеспечение социальной и культурной адаптации мигрантов, профилактика межнациональных (межэтнических) конфликтов"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58733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"Устойчивое развитие коренных малочисленных народов Севера на территории Ханты-Мансийского района"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4 736,7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7 689,7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8 746,2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044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направления деятельности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153 422,5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74 298,0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80 433,7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95 141,6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178 337,0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14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5 817 894,2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7 049 234,0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6 453 267,1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6 765 661,1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6 766 894,6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85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88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308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Ханты-Мансийском районе»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1343" y="5363321"/>
            <a:ext cx="11809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образованию администрации Ханты-Мансийского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района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1916832"/>
            <a:ext cx="11809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качественного образования, соответствующего современным потребностям общества и каждого жителя района</a:t>
            </a:r>
          </a:p>
          <a:p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C54A6-FA32-49E8-5221-BD2891853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DC144D3-94B0-F53C-07BE-9F699A1AE167}"/>
              </a:ext>
            </a:extLst>
          </p:cNvPr>
          <p:cNvCxnSpPr>
            <a:cxnSpLocks/>
          </p:cNvCxnSpPr>
          <p:nvPr/>
        </p:nvCxnSpPr>
        <p:spPr>
          <a:xfrm>
            <a:off x="191343" y="1094080"/>
            <a:ext cx="1087320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78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0"/>
            <a:ext cx="1074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(1)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53055"/>
              </p:ext>
            </p:extLst>
          </p:nvPr>
        </p:nvGraphicFramePr>
        <p:xfrm>
          <a:off x="2" y="1052736"/>
          <a:ext cx="12072661" cy="56601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7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993">
                  <a:extLst>
                    <a:ext uri="{9D8B030D-6E8A-4147-A177-3AD203B41FA5}">
                      <a16:colId xmlns:a16="http://schemas.microsoft.com/office/drawing/2014/main" val="1153397591"/>
                    </a:ext>
                  </a:extLst>
                </a:gridCol>
                <a:gridCol w="1212023">
                  <a:extLst>
                    <a:ext uri="{9D8B030D-6E8A-4147-A177-3AD203B41FA5}">
                      <a16:colId xmlns:a16="http://schemas.microsoft.com/office/drawing/2014/main" val="3638323720"/>
                    </a:ext>
                  </a:extLst>
                </a:gridCol>
                <a:gridCol w="107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1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4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муниципальных общеобразовательных организаций, соответствующих современным требованиям обучения, в общем количестве муниципальных общеобразовательных организаций, %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9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 в муниципальных общеобразовательных организациях, занимающихся во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вторую (третью) смену, в общей численности обучающихся муниципальных общеобразовательных организаций,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Численность населения в возрасте 15-21 года, охваченного образованием, человек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352,0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0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4. 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1 до 6 лет, состоящих на учете для определения в муниципальные дошкольные образовательные учреждения, в общей численности детей в возрасте от 1 до 6 лет,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B3920A-E133-EF0E-0E59-F0F6F7070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82E4C9E-C5F4-DCA7-44FB-06F1B2FFDCE1}"/>
              </a:ext>
            </a:extLst>
          </p:cNvPr>
          <p:cNvCxnSpPr/>
          <p:nvPr/>
        </p:nvCxnSpPr>
        <p:spPr>
          <a:xfrm>
            <a:off x="606624" y="461665"/>
            <a:ext cx="10241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8813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408" y="47967"/>
            <a:ext cx="1115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362825"/>
              </p:ext>
            </p:extLst>
          </p:nvPr>
        </p:nvGraphicFramePr>
        <p:xfrm>
          <a:off x="0" y="1556792"/>
          <a:ext cx="12170769" cy="439248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9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779">
                  <a:extLst>
                    <a:ext uri="{9D8B030D-6E8A-4147-A177-3AD203B41FA5}">
                      <a16:colId xmlns:a16="http://schemas.microsoft.com/office/drawing/2014/main" val="552818536"/>
                    </a:ext>
                  </a:extLst>
                </a:gridCol>
                <a:gridCol w="1192779">
                  <a:extLst>
                    <a:ext uri="{9D8B030D-6E8A-4147-A177-3AD203B41FA5}">
                      <a16:colId xmlns:a16="http://schemas.microsoft.com/office/drawing/2014/main" val="646729147"/>
                    </a:ext>
                  </a:extLst>
                </a:gridCol>
                <a:gridCol w="119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2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10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</a:p>
                  </a:txBody>
                  <a:tcPr marL="24289" marR="2428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педагогических работников общеобразовательных организаций, прошедших повышение квалификации, в том числе в центрах непрерывного повышения профессионального мастерства,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53,8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54,6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Доступность дошкольного образования для детей в возрасте от 1,5 до 3 лет,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+mn-cs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70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детей в возрасте от 5 до 18 лет, охваченных дополнительным образованием, в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87,5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/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88,5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D29DAC-522F-CCD3-4E93-111222B1A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479D87E-5E82-7BEE-B7D9-EBA4D85DBE6E}"/>
              </a:ext>
            </a:extLst>
          </p:cNvPr>
          <p:cNvCxnSpPr/>
          <p:nvPr/>
        </p:nvCxnSpPr>
        <p:spPr>
          <a:xfrm>
            <a:off x="191344" y="50963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55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33158"/>
            <a:ext cx="1088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(3)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75437"/>
              </p:ext>
            </p:extLst>
          </p:nvPr>
        </p:nvGraphicFramePr>
        <p:xfrm>
          <a:off x="-3699" y="1556792"/>
          <a:ext cx="12192001" cy="489654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4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3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16">
                  <a:extLst>
                    <a:ext uri="{9D8B030D-6E8A-4147-A177-3AD203B41FA5}">
                      <a16:colId xmlns:a16="http://schemas.microsoft.com/office/drawing/2014/main" val="1769808637"/>
                    </a:ext>
                  </a:extLst>
                </a:gridCol>
                <a:gridCol w="1088989">
                  <a:extLst>
                    <a:ext uri="{9D8B030D-6E8A-4147-A177-3AD203B41FA5}">
                      <a16:colId xmlns:a16="http://schemas.microsoft.com/office/drawing/2014/main" val="1591534807"/>
                    </a:ext>
                  </a:extLst>
                </a:gridCol>
                <a:gridCol w="1088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5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78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24289" marR="2428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Доля обучающихся, для которых созданы равные условия получения качественного образования вне зависимости от места их нахождения посредством предоставления доступа к федеральной информационно-сервисной платформе цифровой образовательной среды, в %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2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выпускников 11 классов в местах традиционного проживания и традиционной хозяйственной деятельности коренных малочисленных народов Севера, продолживших обучение в профессиональных образовательных организациях или образовательных организациях высшего образования, 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10352B-2C12-46BD-2805-06ECB33F3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169A35B-1A8F-4EC9-A493-A82676C1C2B5}"/>
              </a:ext>
            </a:extLst>
          </p:cNvPr>
          <p:cNvCxnSpPr/>
          <p:nvPr/>
        </p:nvCxnSpPr>
        <p:spPr>
          <a:xfrm>
            <a:off x="335360" y="494823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612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98" y="182265"/>
            <a:ext cx="12192000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7162749"/>
              </p:ext>
            </p:extLst>
          </p:nvPr>
        </p:nvGraphicFramePr>
        <p:xfrm>
          <a:off x="191344" y="1052736"/>
          <a:ext cx="6912768" cy="408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176119" y="1674797"/>
            <a:ext cx="4824537" cy="2978337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«Молодежь и дети»,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комплексов процессных мероприятий.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6143768"/>
              </p:ext>
            </p:extLst>
          </p:nvPr>
        </p:nvGraphicFramePr>
        <p:xfrm>
          <a:off x="191344" y="5110480"/>
          <a:ext cx="11881319" cy="170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850">
                  <a:extLst>
                    <a:ext uri="{9D8B030D-6E8A-4147-A177-3AD203B41FA5}">
                      <a16:colId xmlns:a16="http://schemas.microsoft.com/office/drawing/2014/main" val="418684155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48515394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90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2 363 803,8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2 859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2 787 392,9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2 800 616,70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2 798 159,8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1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71 522,6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77 702,10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84 711,4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84 585,6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90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2 363 803,8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2 709 690,8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2 715 905,3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2 713 574,2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0A7C2C-F40A-B448-AD1B-DA5AC546E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06221FF-96B4-F017-609D-4F366FBA8C8C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E511F2B-3FD2-3F1F-B3B4-EA3D63F876BE}"/>
              </a:ext>
            </a:extLst>
          </p:cNvPr>
          <p:cNvSpPr txBox="1"/>
          <p:nvPr/>
        </p:nvSpPr>
        <p:spPr>
          <a:xfrm>
            <a:off x="10632504" y="47056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36486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проектов, направленных на достижение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целей, показателей и решение задач национального проекта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«Молодежь и дети»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3CFF4-DA23-9624-8D73-36ACEC278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D63E279-71BD-997E-A049-D3653E994D2A}"/>
              </a:ext>
            </a:extLst>
          </p:cNvPr>
          <p:cNvCxnSpPr/>
          <p:nvPr/>
        </p:nvCxnSpPr>
        <p:spPr>
          <a:xfrm>
            <a:off x="407368" y="1331640"/>
            <a:ext cx="1104749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Объект 7">
            <a:extLst>
              <a:ext uri="{FF2B5EF4-FFF2-40B4-BE49-F238E27FC236}">
                <a16:creationId xmlns:a16="http://schemas.microsoft.com/office/drawing/2014/main" id="{7C2629E9-473B-D3E2-0F9C-6C5CB3AE5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4784"/>
            <a:ext cx="10887000" cy="5184576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«Педагоги и наставники»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77 702,1 тыс. рублей; 2027 год –  84 711,4 тыс. рублей; 2028 год –  84 585,6 тыс. рублей.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2026 год –  73 400,1 тыс. рублей; 2027 год –  73 400,1 тыс. рублей; 2028 год –  73 180,4 тыс. рублей.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 и профессиональных образовательных организаций субъектов Российской Федерации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 1 453,5 тыс. рублей; 2027 год –  3 733,3 тыс. рублей; 2028 год –  3 733,3 тыс. рублей.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 2 848,5 тыс. рублей; 2027 год –  7 578,0 тыс. рублей; 2028 год – 7 671,9 тыс. рублей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35453"/>
              </p:ext>
            </p:extLst>
          </p:nvPr>
        </p:nvGraphicFramePr>
        <p:xfrm>
          <a:off x="0" y="1124751"/>
          <a:ext cx="12192001" cy="5733247"/>
        </p:xfrm>
        <a:graphic>
          <a:graphicData uri="http://schemas.openxmlformats.org/drawingml/2006/table">
            <a:tbl>
              <a:tblPr firstRow="1" bandRow="1"/>
              <a:tblGrid>
                <a:gridCol w="455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3393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Показатели*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2025* (оценка)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(базовый вариант)*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6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(в среднегодовом исчислении)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19,081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19,189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19,153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19,485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19,678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19,139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19,238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19,395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19,574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19,781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трудоспособного возраста                         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10,602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10,676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10,783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10,891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населения старше трудоспособного возраста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4,638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4,647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4,671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4,717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4,764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916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715,1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946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719,8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982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705,5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1 025 459,3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1 074 416,1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потребительских цен **</a:t>
                      </a:r>
                      <a:endParaRPr lang="ru-RU" sz="1200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 к декабрю предыдущему году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104,0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кв. м общей площади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19,765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12,000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3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Номинальная начисленная среднемесячная заработная плата работников организаций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589,0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152 285,1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160 965,3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167 564,9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172 927,0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6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Величина прожиточного минимума</a:t>
                      </a:r>
                      <a:endParaRPr lang="ru-RU" sz="1200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20 435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252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102 ***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Фонд заработной платы работников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млн. руб.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36 223,3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38 891,9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41 693,6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44 014,1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46 071,1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зарегистрированной безработицы 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0,33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09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Численность безработных, зарегистрированных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государственных учреждениях службы занятости населения 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(на конец года)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0,073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21955">
                <a:tc gridSpan="7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Постановление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администрации Ханты-Мансийского района от 16.10.2025 №  627 «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 прогнозе социально-экономического развития Ханты-Мансийского района на 2026 год и плановый период 2027 – 2028 годов»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Распоряжение Правительства автономного</a:t>
                      </a:r>
                      <a:r>
                        <a:rPr lang="ru-RU" sz="1000" b="0" i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округа от 14.10.2025 № 464-рп «О прогнозе социально-экономического развития Ханты-Мансийского автономного округа – Югры на 2026 год и на плановый период 2027-2028 годов»</a:t>
                      </a:r>
                      <a:endParaRPr lang="ru-RU" sz="1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*** 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автономного округа от 14</a:t>
                      </a:r>
                      <a:r>
                        <a:rPr lang="ru-RU" sz="100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.10.2025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№ 399-п «Об установлении величины прожиточного минимума на душу населения и по основным социально-демографическим группам населения в Ханты-Мансийском автономном округе – Югре»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7368" y="188641"/>
            <a:ext cx="1130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прогноза социально-экономического развития </a:t>
            </a:r>
          </a:p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района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DA00E6-5F6C-3EE6-84C9-BBA1EA754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-256975"/>
            <a:ext cx="1772972" cy="1772972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E67008D-2E7E-4E0B-BC16-059D59894FF7}"/>
              </a:ext>
            </a:extLst>
          </p:cNvPr>
          <p:cNvCxnSpPr/>
          <p:nvPr/>
        </p:nvCxnSpPr>
        <p:spPr>
          <a:xfrm>
            <a:off x="191344" y="980728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4206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0954"/>
            <a:ext cx="12192000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417639"/>
            <a:ext cx="11521280" cy="516572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Укрепление пожарной безопасности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6 733,5 тыс. рублей; 2027 год – 6 733,5 тыс. рублей; 2028 год – 6 733,5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«Укрепление санитарно-эпидемиологической безопасности»: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13 716,8 тыс. рублей; 2027 год – 13 716,8 тыс. рублей; 2028 год – 13 716,8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«Повышение энергоэффективности»: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9 135,0 рублей; 2027 год – 9 135,0 тыс. рублей; 2028 год –9 135,0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«Антитеррористическая защищенность»: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84 514,6 тыс. рублей; 2027 год – 81 979,2 тыс. рублей; 2028 год – 81 979,2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«Проведение мероприятий по текущим ремонтам зданий и сооружений»: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10 570,4 тыс. рублей; 2027 год – 9 411,4 тыс. рублей; 2028 год – 9 411,4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реализация основных общеобразовательных программ в образовательных организациях, расположенных на территории Ханты-Мансийского района»: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1 744 171,2 тыс. рублей; 2027 год – 1 757 284,2 тыс. рублей;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2028 год – 1 754 943,9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520EAD-E127-8537-9025-32F0EE6DA2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4EFC60D-2EA4-0C63-456E-1E36E9465C18}"/>
              </a:ext>
            </a:extLst>
          </p:cNvPr>
          <p:cNvCxnSpPr/>
          <p:nvPr/>
        </p:nvCxnSpPr>
        <p:spPr>
          <a:xfrm>
            <a:off x="119336" y="939052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741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96958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17639"/>
            <a:ext cx="11449272" cy="474766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дошкольного образования»: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103 075,2 тыс. рублей; 2027 год – 103 075,2 тыс. рублей; 2028 год – 103 075,2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потребности населения района в оказании услуг в учреждениях общего среднего образования»: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390 942,0 тыс. рублей; 2027 год – 390 942,0 тыс. рублей; 2028 год – 390 942,0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удовлетворения потребностей населения района в оказании услуг в сфере дополнительного образования 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110 673,6 тыс. рублей; 2027 год – 110 673,6 тыс. рублей; 2028 год – 110 673,6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Централизованная бухгалтерия»: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125 919,5 тыс. рублей; 2027 год – 125 919,5 тыс. рублей; 2028 год – 125 919,5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Ханты-Мансийского района «Муниципальный методический центр»: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23 314,2 тыс. рублей; 2027 год – 23 314,2 тыс. рублей; 2028 год – 23 314,2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9D805-6FDD-5E9F-0D60-2590D30DB8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10979F-76C7-5387-B8F0-0B52B7E6F1D3}"/>
              </a:ext>
            </a:extLst>
          </p:cNvPr>
          <p:cNvCxnSpPr/>
          <p:nvPr/>
        </p:nvCxnSpPr>
        <p:spPr>
          <a:xfrm>
            <a:off x="335360" y="98072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8575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6002"/>
            <a:ext cx="12192000" cy="70609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(3)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1268760"/>
            <a:ext cx="11319048" cy="532373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образованию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48 026,7 тыс. рублей; 2027 год – 48 026,7 тыс. рублей; 2028 год – 48 026,7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лидеров и поддержка системы воспитания»: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1 350,0 тыс. рублей; 2027 год – 1 350,0 тыс. рублей; 2028 год – 1 350,0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«Организация и участие в мероприятиях, направленных на выявление и развитие талантливых детей и молодежи»: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1 390,8 тыс. рублей; 2027 год – 1 390,8 тыс. рублей; 2028 год – 1 390,8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«Создание условий для развития гражданско-патриотических качеств детей и молодежи»: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1 194,4 тыс. рублей; 2027 год – 1 194,4 тыс. рублей; 2028 год – 1 194,4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отдыха и оздоровления детей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26 775,7 тыс. рублей; 2027 год – 23 562,8 тыс. рублей; 2028 год – 23 562,8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Содействие профориентации и карьерным устремлениям молодежи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170,0 тыс. рублей; 2027 год – 170,0 тыс. рублей; 2028 год – 170,0 тыс. рублей;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мер социальной поддержки отдельным категориям граждан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8 017,2 тыс. рублей; 2027 год – 8 026,0 тыс. рублей; 2028 год – 8 035,2 тыс. рублей.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26652F-6CFA-D97A-0C16-301593891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E7E49A-5097-DF26-037E-42B89D94C3E5}"/>
              </a:ext>
            </a:extLst>
          </p:cNvPr>
          <p:cNvCxnSpPr/>
          <p:nvPr/>
        </p:nvCxnSpPr>
        <p:spPr>
          <a:xfrm>
            <a:off x="335360" y="892092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24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дошкольное и общее образование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91344" y="3789040"/>
          <a:ext cx="1173883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10959718" cy="69775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666283"/>
              </p:ext>
            </p:extLst>
          </p:nvPr>
        </p:nvGraphicFramePr>
        <p:xfrm>
          <a:off x="0" y="1268760"/>
          <a:ext cx="12191999" cy="237626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2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расходы на дошкольное и общее образование, из них: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2 116,9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2 132,4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2 132,4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для обеспечения государственных гарантий на получение образования и осуществления переданных отдельных государственных полномочий в области образования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1 648,0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субвенции в расходах на дошкольное и общее образование, 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7621" marR="7621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76EED-464D-69EB-FAF4-DD7207F271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28B9742-4BE4-5652-1DBE-DFE7897618C9}"/>
              </a:ext>
            </a:extLst>
          </p:cNvPr>
          <p:cNvCxnSpPr/>
          <p:nvPr/>
        </p:nvCxnSpPr>
        <p:spPr>
          <a:xfrm>
            <a:off x="46542" y="620688"/>
            <a:ext cx="1080198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F207FA-FEC9-CF1D-D795-4A3EF876CCC4}"/>
              </a:ext>
            </a:extLst>
          </p:cNvPr>
          <p:cNvSpPr txBox="1"/>
          <p:nvPr/>
        </p:nvSpPr>
        <p:spPr>
          <a:xfrm>
            <a:off x="9414533" y="77544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72677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7077"/>
            <a:ext cx="12192000" cy="6376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комплексной безопасности и комфортных условий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0033321"/>
              </p:ext>
            </p:extLst>
          </p:nvPr>
        </p:nvGraphicFramePr>
        <p:xfrm>
          <a:off x="119336" y="1522383"/>
          <a:ext cx="12026121" cy="529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65100" y="1051333"/>
            <a:ext cx="158428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2026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80176" y="1051333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2027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8033" y="720644"/>
            <a:ext cx="1780149" cy="362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2424" y="1061517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2028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5A12E2-5542-6838-14A7-30D9604503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33" y="-329682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D92D6D-32D9-292D-0927-60E87734254A}"/>
              </a:ext>
            </a:extLst>
          </p:cNvPr>
          <p:cNvCxnSpPr/>
          <p:nvPr/>
        </p:nvCxnSpPr>
        <p:spPr>
          <a:xfrm>
            <a:off x="119336" y="764705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77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911424" y="1795134"/>
            <a:ext cx="4896544" cy="122556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ОДНОГО ШКОЛЬНИКА 1-4 НАЧАЛЬНЫХ КЛАССОВ В ДЕНЬ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911424" y="3046964"/>
            <a:ext cx="4896544" cy="1296144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ОДНОГО ШКОЛЬНИКА, ОТНЕСЕННОГО К ЛЬГОТНЫМ КАТЕГОРИЯМ ОБУЧАЮЩИХСЯ В ДЕНЬ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9819"/>
            <a:ext cx="12192000" cy="671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бесплатного здорового питания школьников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6549532" y="1816838"/>
            <a:ext cx="1867027" cy="122556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239" y="1333825"/>
            <a:ext cx="1440160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5447" y="1329958"/>
            <a:ext cx="1536169" cy="3624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4657" tIns="42328" rIns="84657" bIns="423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2026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9305447" y="3052228"/>
            <a:ext cx="1867027" cy="129614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223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рубля</a:t>
            </a:r>
          </a:p>
        </p:txBody>
      </p:sp>
      <p:sp>
        <p:nvSpPr>
          <p:cNvPr id="10" name="Овал 9"/>
          <p:cNvSpPr/>
          <p:nvPr/>
        </p:nvSpPr>
        <p:spPr>
          <a:xfrm>
            <a:off x="6548389" y="3046965"/>
            <a:ext cx="1779860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рублей</a:t>
            </a:r>
          </a:p>
        </p:txBody>
      </p:sp>
      <p:sp>
        <p:nvSpPr>
          <p:cNvPr id="11" name="Овал 10"/>
          <p:cNvSpPr/>
          <p:nvPr/>
        </p:nvSpPr>
        <p:spPr>
          <a:xfrm>
            <a:off x="9305447" y="1820154"/>
            <a:ext cx="1740172" cy="122680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4657" tIns="42328" rIns="84657" bIns="4232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,0 рублей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0516" y="5436840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2026 ГОДУ НА ОРГАНИЗАЦИЮ ПИТАНИЯ ШКОЛЬНИКАМ НАПРАВЛЕНО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516" y="4709120"/>
            <a:ext cx="9185972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ШКОЛЬНИКОВ , КОТОРЫЕ БУДУТ ОБЕСПЕЧЕНЫ ЗДОРОВЫМ ПИТАНИЕМ В 2026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851192" y="4657328"/>
            <a:ext cx="1525395" cy="6438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905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6348" y="5363148"/>
            <a:ext cx="1525394" cy="65429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85 975,8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0516" y="6146399"/>
            <a:ext cx="9185972" cy="5805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из бюджетной системы РФ (федеральный и окружной бюджеты)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851193" y="6110501"/>
            <a:ext cx="1525394" cy="6164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4657" tIns="42328" rIns="84657" bIns="4232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84 286,5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C4B936-BDB4-EE80-A50A-F7272D66D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EE00D57-6C2C-670C-36C0-85DDA4F4DCC8}"/>
              </a:ext>
            </a:extLst>
          </p:cNvPr>
          <p:cNvCxnSpPr/>
          <p:nvPr/>
        </p:nvCxnSpPr>
        <p:spPr>
          <a:xfrm>
            <a:off x="407368" y="548680"/>
            <a:ext cx="1036915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36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768" y="306553"/>
            <a:ext cx="6027348" cy="75021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финансовой грамотности *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266" y="5373216"/>
            <a:ext cx="6563403" cy="1224137"/>
          </a:xfrm>
        </p:spPr>
        <p:txBody>
          <a:bodyPr>
            <a:no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В образовательных организациях, подведомственных комитету по образованию Администрации Ханты-Мансийского района,  с 2023 года во исполнение плана мероприятий («дорожная карта») реализации Стратегии повышения финансовой грамотности в Российской Федерации до 2030 года, утвержденной распоряжением Правительства Российской Федерации  от 24 октября 2023 года № 2958  осуществляется работа по достижению контрольных (целевых) показателей в сфере финансовой грамотности.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14961" r="6359" b="13281"/>
          <a:stretch/>
        </p:blipFill>
        <p:spPr>
          <a:xfrm>
            <a:off x="-13910" y="20152"/>
            <a:ext cx="2948413" cy="1224137"/>
          </a:xfrm>
          <a:prstGeom prst="rect">
            <a:avLst/>
          </a:prstGeom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r="16236"/>
          <a:stretch/>
        </p:blipFill>
        <p:spPr>
          <a:xfrm>
            <a:off x="6816080" y="4449894"/>
            <a:ext cx="5375920" cy="2408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661" y="1683628"/>
            <a:ext cx="119533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23 (100%) общеобразовательных организаций для 1 796 (100%) обучающихся в 2025-2026 учебном году в рамках урочной и внеурочной деятельности, факультативных и элективных занятий, в рамках календарных планов воспитательной работы обучающихся обеспечивается организация и проведение для каждого уровня общего образования мероприятий, направленных на повышение финансовой грамотности: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 образования 665 (100%) обучающихся;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основного общего образования 1001 (100%) обучающихся;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среднего общего образования 130 (100%) обучающихся. </a:t>
            </a:r>
          </a:p>
          <a:p>
            <a:pPr indent="450215"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образовательных организациях дошкольного образования и в дошкольных группах общеобразовательных организаций для 564 (100%) воспитанников воспитателями также организуются мероприятия, направленных на повышение финансовой грамотности.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E950AC-5B52-FFA2-63AE-3F0F6732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EFEA955-474B-661D-AC7E-396802D6134E}"/>
              </a:ext>
            </a:extLst>
          </p:cNvPr>
          <p:cNvCxnSpPr/>
          <p:nvPr/>
        </p:nvCxnSpPr>
        <p:spPr>
          <a:xfrm>
            <a:off x="2855640" y="1056767"/>
            <a:ext cx="81369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027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5500" y="188640"/>
            <a:ext cx="914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 Ханты-Мансийского района 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384" y="4869160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</a:t>
            </a:r>
          </a:p>
          <a:p>
            <a:pPr algn="ct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Администрации Ханты-Мансийского района </a:t>
            </a:r>
          </a:p>
          <a:p>
            <a:pPr algn="r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5400" y="2459505"/>
            <a:ext cx="1099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  Цель: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единого культурного пространства, создание комфортных условий и равных возможностей доступа населения к культурным ценностям, цифровым ресурсам, самореализации и раскрытию талантов каждого жителя Ханты-Мансийского района.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01AB96-2730-4129-34F6-0F0705756D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C4B8FD1-D473-6247-FAE9-2E14A1FD5018}"/>
              </a:ext>
            </a:extLst>
          </p:cNvPr>
          <p:cNvCxnSpPr/>
          <p:nvPr/>
        </p:nvCxnSpPr>
        <p:spPr>
          <a:xfrm>
            <a:off x="320691" y="1019637"/>
            <a:ext cx="10729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2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420" y="150778"/>
            <a:ext cx="103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7211"/>
              </p:ext>
            </p:extLst>
          </p:nvPr>
        </p:nvGraphicFramePr>
        <p:xfrm>
          <a:off x="261004" y="1674797"/>
          <a:ext cx="11669991" cy="45796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5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2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3516">
                  <a:extLst>
                    <a:ext uri="{9D8B030D-6E8A-4147-A177-3AD203B41FA5}">
                      <a16:colId xmlns:a16="http://schemas.microsoft.com/office/drawing/2014/main" val="634883500"/>
                    </a:ext>
                  </a:extLst>
                </a:gridCol>
              </a:tblGrid>
              <a:tr h="33318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2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посещений культурных мероприятий, (человек)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обращений к цифровым ресурсам культуры, % к базовому значению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 населения услугами в сфере культуры,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7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Комплектование библиотечного фонда муниципальных библиотек Ханты-Мансийского района, % от числа годовой книговыдачи  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51AED1-4E6E-3B53-A8AF-C1D53BF34C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D343D5F-6D2A-9373-CBF1-5B8FBFC2393B}"/>
              </a:ext>
            </a:extLst>
          </p:cNvPr>
          <p:cNvCxnSpPr>
            <a:cxnSpLocks/>
          </p:cNvCxnSpPr>
          <p:nvPr/>
        </p:nvCxnSpPr>
        <p:spPr>
          <a:xfrm flipV="1">
            <a:off x="585420" y="603507"/>
            <a:ext cx="10191100" cy="893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097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68387"/>
            <a:ext cx="12192000" cy="42430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4381746"/>
              </p:ext>
            </p:extLst>
          </p:nvPr>
        </p:nvGraphicFramePr>
        <p:xfrm>
          <a:off x="0" y="764704"/>
          <a:ext cx="6474544" cy="4350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184436" y="980728"/>
            <a:ext cx="5991075" cy="3584780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целей, показателей и решение задач национального проекта «Семья»,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показателей федеральных проектов, не входящих в состав национальных проектов,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направленный на достижение целей социально-экономического развития Ханты-Мансийского автономного округа - Югры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0944436"/>
              </p:ext>
            </p:extLst>
          </p:nvPr>
        </p:nvGraphicFramePr>
        <p:xfrm>
          <a:off x="191344" y="5110480"/>
          <a:ext cx="11737305" cy="155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920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0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075,7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360 058,7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396 107,8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77 957,5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78 061,1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190 075,7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274 699,8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78 947,2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76 840,7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76 942,8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85 358,9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317 160,6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1 116,8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1 118,3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1FACA1-69D8-7EAD-3E6A-144E66B8C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DBBD67C-70A3-4C75-E627-E0CF726FE2C9}"/>
              </a:ext>
            </a:extLst>
          </p:cNvPr>
          <p:cNvCxnSpPr/>
          <p:nvPr/>
        </p:nvCxnSpPr>
        <p:spPr>
          <a:xfrm>
            <a:off x="335360" y="69269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F18E0CA-1E6A-3A4A-9583-017754C33FF2}"/>
              </a:ext>
            </a:extLst>
          </p:cNvPr>
          <p:cNvSpPr txBox="1"/>
          <p:nvPr/>
        </p:nvSpPr>
        <p:spPr>
          <a:xfrm>
            <a:off x="10308468" y="4699650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357661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376" y="404664"/>
            <a:ext cx="889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БЮДЖЕТА ХАНТЫ-МАНСИЙСКОГО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ОСУЩЕСТВЛЯЛОСЬ В СООТВЕТСТВИИ С: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5AC4DE-52F2-6DBA-9219-8EDB4AF5D10D}"/>
              </a:ext>
            </a:extLst>
          </p:cNvPr>
          <p:cNvSpPr txBox="1"/>
          <p:nvPr/>
        </p:nvSpPr>
        <p:spPr>
          <a:xfrm>
            <a:off x="407368" y="1916832"/>
            <a:ext cx="1130525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 Российской Федерации от 31.07.1998 № 145-ФЗ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Думы Ханты-Мансийского района от 27.06.2019 № 479                      «О Положении о бюджетном устройстве и бюджетном процессе в Ханты-Мансийском районе»</a:t>
            </a:r>
          </a:p>
          <a:p>
            <a:pPr algn="just"/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Ханты-Мансийского района от 24.07.2018     № 211 «О порядке составления проекта решения о бюджете Ханты-Мансийского района на очередной финансовый год и плановый период»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92646-8AE3-D014-5704-78CDFD35D5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-218728"/>
            <a:ext cx="2135560" cy="213556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244FF39-2762-B210-2AA8-DD0A82F87F98}"/>
              </a:ext>
            </a:extLst>
          </p:cNvPr>
          <p:cNvCxnSpPr>
            <a:cxnSpLocks/>
          </p:cNvCxnSpPr>
          <p:nvPr/>
        </p:nvCxnSpPr>
        <p:spPr>
          <a:xfrm>
            <a:off x="551384" y="1268760"/>
            <a:ext cx="972108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15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2D5E3-282A-B293-7D22-1C75D69B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23CF63D-0322-7FB7-ACCF-8F07C74E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04F8370-39D0-D25B-2B34-CF93AE88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79" y="1270691"/>
            <a:ext cx="11802359" cy="1746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целей, показателей и решение задач национального проекта «Семья»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«Семейные ценности и инфраструктура культуры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модельных муниципальных библиотек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 10 000,0 тыс. рублей; 2027 год –  0,0 тыс. рублей; 2028 год –  0,0 тыс. рублей.</a:t>
            </a:r>
          </a:p>
          <a:p>
            <a:pPr marL="0" indent="0">
              <a:buNone/>
            </a:pP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20F2F2-67C1-384F-6A62-90682ABFF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C448595-F3B6-7F7A-45FD-069D1D395E19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47B5DF41-84AC-7707-63D5-DE109549B8F5}"/>
              </a:ext>
            </a:extLst>
          </p:cNvPr>
          <p:cNvSpPr txBox="1">
            <a:spLocks/>
          </p:cNvSpPr>
          <p:nvPr/>
        </p:nvSpPr>
        <p:spPr>
          <a:xfrm>
            <a:off x="194361" y="3017538"/>
            <a:ext cx="11862981" cy="1664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показателей федеральных проектов, не входящих в состав национальных проектов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«Сохранение культурного и исторического наследия»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Модернизация муниципальных общедоступных библиотек, в том числе комплектование книжных фондов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824,3 тыс. рублей; 2027 год –  1 108,4 тыс. рублей; 2028 год –  1 116,8 тыс. рублей.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5F5717-4C66-590C-0032-DC9B954196BD}"/>
              </a:ext>
            </a:extLst>
          </p:cNvPr>
          <p:cNvSpPr txBox="1"/>
          <p:nvPr/>
        </p:nvSpPr>
        <p:spPr>
          <a:xfrm>
            <a:off x="194360" y="4764387"/>
            <a:ext cx="11374247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32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направленного на достижение целей социально-экономического развития Ханты-Мансийского автономного округа – Югры</a:t>
            </a:r>
          </a:p>
          <a:p>
            <a:pPr marL="285750" indent="-285750" algn="just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«Укрепление материально-технической базы учреждений культуры»</a:t>
            </a:r>
          </a:p>
          <a:p>
            <a:pPr algn="just">
              <a:spcBef>
                <a:spcPts val="432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«СДК п. Горноправдинск»</a:t>
            </a:r>
          </a:p>
          <a:p>
            <a:pPr algn="just">
              <a:spcBef>
                <a:spcPts val="432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 297 328,10 тыс. рублей; 2027 год –  0,0 тыс. рублей; 2028 год –  0,0 тыс. рублей.</a:t>
            </a:r>
          </a:p>
          <a:p>
            <a:pPr algn="just">
              <a:spcBef>
                <a:spcPts val="432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68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0369152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308" y="1124744"/>
            <a:ext cx="11521280" cy="4892674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«Стимулирование культурного разнообразия в Ханты-Мансийском районе»: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1 841,5 тыс. рублей; 2027 год –  1 843,6 тыс. рублей; 2028 год –  1 945,7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«Поддержка одаренных детей и молодежи, развитие художественного образования»: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500,0 рублей; 2027 год – 500,0 тыс. рублей; 2028 год – 500,0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библиотечного дела»: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28 768,3 тыс. рублей; 2027 год – 17 651,5 тыс. рублей; 2028 год – 17 651,5тыс.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МБОУ ДО Ханты-Мансийского района "Детская музыкальная школа»: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 39 691,7 тыс. рублей; 2027 год – 39 691,7 тыс. рублей; 2028 год – 39 691,7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МКУ Ханты-Мансийского района «Централизованная библиотечная система»»: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17 153,9 тыс. рублей; 2027 год – 17 153,9 тыс. рублей; 2028 год – 17 153,9 тыс. рублей;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F156DC-7C9D-E708-882B-917EEDB93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-317634"/>
            <a:ext cx="2106607" cy="210660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306D849-6695-A4DE-571F-1F645C5D8AD3}"/>
              </a:ext>
            </a:extLst>
          </p:cNvPr>
          <p:cNvCxnSpPr/>
          <p:nvPr/>
        </p:nvCxnSpPr>
        <p:spPr>
          <a:xfrm>
            <a:off x="263352" y="62068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3312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84" y="44624"/>
            <a:ext cx="10369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спорта и туризма на территории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7408" y="5157194"/>
            <a:ext cx="1101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спорту и социальной политике</a:t>
            </a:r>
          </a:p>
          <a:p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Администрации Ханты-Мансийского района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5380" y="2276872"/>
            <a:ext cx="11161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всех категорий и групп населения условиями для занятий физической культурой и спортом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потребности населения Ханты-Мансийского района в оказании туристских услуг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F419EB-765D-632A-0EBA-B9D279B48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609C25B-DA94-37FD-C1F1-00CF304EC86B}"/>
              </a:ext>
            </a:extLst>
          </p:cNvPr>
          <p:cNvCxnSpPr/>
          <p:nvPr/>
        </p:nvCxnSpPr>
        <p:spPr>
          <a:xfrm>
            <a:off x="479376" y="875621"/>
            <a:ext cx="1044115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339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4336" y="0"/>
            <a:ext cx="7123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984149"/>
              </p:ext>
            </p:extLst>
          </p:nvPr>
        </p:nvGraphicFramePr>
        <p:xfrm>
          <a:off x="227346" y="1550924"/>
          <a:ext cx="11737306" cy="484541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6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48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сооружениями, исходя из единовременной пропускной способности объектов спорта,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8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Уровень удовлетворенности граждан условиями для занятий физической культурой и спортом,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465" marR="990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населения, 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4A111A-C7DA-E104-4DEB-9299F1AFF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8D2A6AF-B3A4-36D9-D807-A5F91306F460}"/>
              </a:ext>
            </a:extLst>
          </p:cNvPr>
          <p:cNvCxnSpPr/>
          <p:nvPr/>
        </p:nvCxnSpPr>
        <p:spPr>
          <a:xfrm>
            <a:off x="335360" y="461665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3671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1154" y="44624"/>
            <a:ext cx="11247040" cy="35230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1036322"/>
              </p:ext>
            </p:extLst>
          </p:nvPr>
        </p:nvGraphicFramePr>
        <p:xfrm>
          <a:off x="413544" y="514259"/>
          <a:ext cx="6386020" cy="462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176120" y="1397057"/>
            <a:ext cx="4754387" cy="195036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комплексов процессных мероприятий.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9025729"/>
              </p:ext>
            </p:extLst>
          </p:nvPr>
        </p:nvGraphicFramePr>
        <p:xfrm>
          <a:off x="413544" y="5418257"/>
          <a:ext cx="11417075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114,6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183 253,5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189 302,4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189 492,4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144 753,9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203 114,6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183 253,5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189 302,4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189 492,4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210226-4699-6410-1C2F-74D0AB6D5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-317634"/>
            <a:ext cx="2031435" cy="203143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9B4FF52-D5A6-AFD4-CB2C-B37DBF8628DB}"/>
              </a:ext>
            </a:extLst>
          </p:cNvPr>
          <p:cNvCxnSpPr/>
          <p:nvPr/>
        </p:nvCxnSpPr>
        <p:spPr>
          <a:xfrm>
            <a:off x="335360" y="396925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826B41-3EEB-B8A9-4863-CFFDFDCAD097}"/>
              </a:ext>
            </a:extLst>
          </p:cNvPr>
          <p:cNvSpPr txBox="1"/>
          <p:nvPr/>
        </p:nvSpPr>
        <p:spPr>
          <a:xfrm>
            <a:off x="10128448" y="498691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9127216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28" y="-78407"/>
            <a:ext cx="10972800" cy="70609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комплексов процессных мероприятий муниципальной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211617"/>
            <a:ext cx="11521280" cy="4791632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массовой физической культуры и спорта высших достижений»: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2026 год – 5 637,9 тыс. рублей; 2027 год – 5 637,9 тыс. рублей; 2028 год – 5 637,9 тыс. рублей;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«Развитие и укрепление материально-технической базы спортивной и туристической инфраструктуры»: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7 140,0 тыс. рублей; 2027 год –  7 140,0 тыс. рублей; 2028 год –  7 240,0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«Удовлетворение потребности инвалидов в услугах спорта»: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2026 год – 460,0 тыс. рублей; 2027 год – 460,0 тыс. рублей; 2028 год – 550,0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МАУ ДО "Спортивная школа Ханты-Мансийского района»:   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152 970,4 тыс. рублей; 2027 год – 159 019,3 тыс. рублей; 2028 год – 159 019,3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«Обеспечение деятельности МБУ "ДЦ "Имитуй":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  17 045,2 тыс. рублей; 2027 год – 17 045,2 тыс. рублей; 2028 год – 17 045,2 тыс. рублей;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4F33FD-2CCD-9672-43FC-391CF18FA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716" y="-317634"/>
            <a:ext cx="2109363" cy="210936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BE3450A-124E-418A-01E9-484F7C0E8E05}"/>
              </a:ext>
            </a:extLst>
          </p:cNvPr>
          <p:cNvCxnSpPr/>
          <p:nvPr/>
        </p:nvCxnSpPr>
        <p:spPr>
          <a:xfrm>
            <a:off x="335360" y="476672"/>
            <a:ext cx="102251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7459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-19170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занятости населения Ханты-Мансийского района»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 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Содействие улучшению положения на рынке труда незанятых трудовой деятельностью и безработных граждан,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зарегистрированных в органах службы занятости населения</a:t>
            </a:r>
          </a:p>
          <a:p>
            <a:pPr algn="ctr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уровня производственного травматизма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65B07-FAA1-19F1-E168-081E2562B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8F07BE3-B738-840D-133A-7B5BACB83676}"/>
              </a:ext>
            </a:extLst>
          </p:cNvPr>
          <p:cNvCxnSpPr/>
          <p:nvPr/>
        </p:nvCxnSpPr>
        <p:spPr>
          <a:xfrm>
            <a:off x="191344" y="811827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549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537" y="0"/>
            <a:ext cx="10929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099419"/>
              </p:ext>
            </p:extLst>
          </p:nvPr>
        </p:nvGraphicFramePr>
        <p:xfrm>
          <a:off x="155340" y="1666179"/>
          <a:ext cx="11881319" cy="48003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регистрируемой безработицы (на конец года),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зарегистрированных в органах службы занятости населения, единиц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временных рабочих мест по организации общественных работ для граждан, испытывающих трудности в поиске работы, единиц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Количество проведенной уведомительной регистрации коллективных договоров и территориальных соглашений, единиц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8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ourier New"/>
                          <a:cs typeface="Times New Roman"/>
                        </a:rPr>
                        <a:t>Численность пострадавших в результате несчастных случаев на производстве с утратой трудоспособности, человек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A3B036-86F5-4C5D-A434-E7014C756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A8C0FB1-D1D3-4903-6AA1-DC20541D28F8}"/>
              </a:ext>
            </a:extLst>
          </p:cNvPr>
          <p:cNvCxnSpPr/>
          <p:nvPr/>
        </p:nvCxnSpPr>
        <p:spPr>
          <a:xfrm>
            <a:off x="479376" y="461665"/>
            <a:ext cx="102971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933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480" y="17044"/>
            <a:ext cx="11096128" cy="50727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389236"/>
              </p:ext>
            </p:extLst>
          </p:nvPr>
        </p:nvGraphicFramePr>
        <p:xfrm>
          <a:off x="379688" y="854573"/>
          <a:ext cx="7485744" cy="447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608168" y="1556792"/>
            <a:ext cx="4536505" cy="1992430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комплекса процессных мероприятий 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3664272"/>
              </p:ext>
            </p:extLst>
          </p:nvPr>
        </p:nvGraphicFramePr>
        <p:xfrm>
          <a:off x="413543" y="5370705"/>
          <a:ext cx="11155063" cy="1342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81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9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8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29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56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64 615,3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77 412,6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58 534,2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58 584,2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58 511,3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F476AC-53BC-E390-02F5-3BFA9A6E83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6F00211-552E-438F-086E-2DC4D04E9699}"/>
              </a:ext>
            </a:extLst>
          </p:cNvPr>
          <p:cNvCxnSpPr/>
          <p:nvPr/>
        </p:nvCxnSpPr>
        <p:spPr>
          <a:xfrm>
            <a:off x="413543" y="524317"/>
            <a:ext cx="1043498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48A253-A85B-7EB2-445F-AA52C097DE19}"/>
              </a:ext>
            </a:extLst>
          </p:cNvPr>
          <p:cNvSpPr txBox="1"/>
          <p:nvPr/>
        </p:nvSpPr>
        <p:spPr>
          <a:xfrm>
            <a:off x="10128448" y="498691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005335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115824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3"/>
            <a:ext cx="10972800" cy="285861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Содействие улучшению ситуации на рынке труда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28 174,9 тыс. рублей; 2027 год 28 224,9 тыс. рублей; 2028 год – 28 152,0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Улучшение условий и охраны труда в Ханты-Мансийском районе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2026 год – 3 867,3 тыс. рублей; 2027 год 3 867,3 тыс. рублей; 2028 год – 3 867,3 тыс. рублей;</a:t>
            </a:r>
          </a:p>
          <a:p>
            <a:pPr marL="0" lvl="0" indent="0">
              <a:buNone/>
              <a:defRPr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lvl="0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деятельности МАУ «Организационно-методический центр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2026 год – 26 492,0 тыс. рублей; 2027 год 26 492,0 тыс. рублей; 2028 год – 26 492,0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B94589-CEEB-D747-6AA9-D8CD0971C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C183F51-FB19-7252-407A-529848756F96}"/>
              </a:ext>
            </a:extLst>
          </p:cNvPr>
          <p:cNvCxnSpPr/>
          <p:nvPr/>
        </p:nvCxnSpPr>
        <p:spPr>
          <a:xfrm>
            <a:off x="257736" y="83671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78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93">
            <a:extLst>
              <a:ext uri="{FF2B5EF4-FFF2-40B4-BE49-F238E27FC236}">
                <a16:creationId xmlns:a16="http://schemas.microsoft.com/office/drawing/2014/main" id="{F305F125-B640-E742-A196-DCF81E973081}"/>
              </a:ext>
            </a:extLst>
          </p:cNvPr>
          <p:cNvSpPr/>
          <p:nvPr/>
        </p:nvSpPr>
        <p:spPr>
          <a:xfrm>
            <a:off x="231475" y="1803192"/>
            <a:ext cx="3809077" cy="1431744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2CFD1-160C-4E08-BB34-1F1F1B7C2713}"/>
              </a:ext>
            </a:extLst>
          </p:cNvPr>
          <p:cNvSpPr/>
          <p:nvPr/>
        </p:nvSpPr>
        <p:spPr>
          <a:xfrm>
            <a:off x="577516" y="27349"/>
            <a:ext cx="9622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  <a:endParaRPr lang="ru-RU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458590" y="6005919"/>
            <a:ext cx="294963" cy="180000"/>
            <a:chOff x="5727913" y="2882392"/>
            <a:chExt cx="294963" cy="180000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/>
          <p:cNvGrpSpPr/>
          <p:nvPr/>
        </p:nvGrpSpPr>
        <p:grpSpPr>
          <a:xfrm>
            <a:off x="4442389" y="4312534"/>
            <a:ext cx="294963" cy="180000"/>
            <a:chOff x="5727913" y="2882392"/>
            <a:chExt cx="294963" cy="180000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Прямая соединительная линия 16"/>
          <p:cNvCxnSpPr/>
          <p:nvPr/>
        </p:nvCxnSpPr>
        <p:spPr>
          <a:xfrm>
            <a:off x="4194823" y="1667903"/>
            <a:ext cx="1095" cy="4968108"/>
          </a:xfrm>
          <a:prstGeom prst="line">
            <a:avLst/>
          </a:prstGeom>
          <a:ln w="222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6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1182397"/>
            <a:ext cx="6462184" cy="383886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06072" y="1201829"/>
            <a:ext cx="680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krobat"/>
                <a:cs typeface="Arial" panose="020B0604020202020204" pitchFamily="34" charset="0"/>
              </a:rPr>
              <a:t>ПРИНЯТЫЕ РЕШЕНИЯ</a:t>
            </a:r>
          </a:p>
        </p:txBody>
      </p:sp>
      <p:sp>
        <p:nvSpPr>
          <p:cNvPr id="48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1803192"/>
            <a:ext cx="6462184" cy="1431746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4948236" y="1928837"/>
            <a:ext cx="6208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Развитие гражданского общества.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С  2022 года освобождены от уплаты налога на землю социально ориентированные некоммерческие организации, осуществляющие на территории района </a:t>
            </a:r>
          </a:p>
        </p:txBody>
      </p:sp>
      <p:sp>
        <p:nvSpPr>
          <p:cNvPr id="51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3570953"/>
            <a:ext cx="6462184" cy="1431746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4948236" y="3712368"/>
            <a:ext cx="6276154" cy="1200329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Снижена ставка налога на межселенной территории района в размере до 1,5%, установленной в отношении объектов налогообложения, включенных в перечень, определяемый в соответствии с пунктом 7 статьи 378.2 Налогового Кодекса</a:t>
            </a:r>
          </a:p>
        </p:txBody>
      </p:sp>
      <p:sp>
        <p:nvSpPr>
          <p:cNvPr id="32" name="Прямоугольник: скругленные углы 193">
            <a:extLst>
              <a:ext uri="{FF2B5EF4-FFF2-40B4-BE49-F238E27FC236}">
                <a16:creationId xmlns:a16="http://schemas.microsoft.com/office/drawing/2014/main" id="{A6825C1A-5854-4E62-BE27-A633A2E90D6E}"/>
              </a:ext>
            </a:extLst>
          </p:cNvPr>
          <p:cNvSpPr/>
          <p:nvPr/>
        </p:nvSpPr>
        <p:spPr>
          <a:xfrm>
            <a:off x="4889043" y="5340964"/>
            <a:ext cx="6461089" cy="1317379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Начиная с 2024 года освобождены от уплаты налога на землю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на межселенной территории района организации, реализующие инвестиционные проекты, в отношении земельных участков, в границах которых реализуются инвестиционные проекты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4436501" y="2539877"/>
            <a:ext cx="294963" cy="180000"/>
            <a:chOff x="5727913" y="2882392"/>
            <a:chExt cx="294963" cy="180000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3B18E7-1062-3EF4-1070-836543646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40" y="-296702"/>
            <a:ext cx="1816765" cy="1816765"/>
          </a:xfrm>
          <a:prstGeom prst="rect">
            <a:avLst/>
          </a:prstGeom>
        </p:spPr>
      </p:pic>
      <p:sp useBgFill="1">
        <p:nvSpPr>
          <p:cNvPr id="10" name="Прямоугольник: скругленные углы 193">
            <a:extLst>
              <a:ext uri="{FF2B5EF4-FFF2-40B4-BE49-F238E27FC236}">
                <a16:creationId xmlns:a16="http://schemas.microsoft.com/office/drawing/2014/main" id="{3634C9F7-D246-17D0-0B47-D01BF8729BFE}"/>
              </a:ext>
            </a:extLst>
          </p:cNvPr>
          <p:cNvSpPr/>
          <p:nvPr/>
        </p:nvSpPr>
        <p:spPr>
          <a:xfrm>
            <a:off x="228168" y="1182397"/>
            <a:ext cx="3809076" cy="369332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737D8-BA14-E80B-7E37-A86E9BB8A7A6}"/>
              </a:ext>
            </a:extLst>
          </p:cNvPr>
          <p:cNvSpPr txBox="1"/>
          <p:nvPr/>
        </p:nvSpPr>
        <p:spPr>
          <a:xfrm>
            <a:off x="1315207" y="1175418"/>
            <a:ext cx="157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krobat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A16AFA-854A-4EFA-0C37-240201C8500F}"/>
              </a:ext>
            </a:extLst>
          </p:cNvPr>
          <p:cNvSpPr txBox="1"/>
          <p:nvPr/>
        </p:nvSpPr>
        <p:spPr>
          <a:xfrm>
            <a:off x="365133" y="1939712"/>
            <a:ext cx="367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Создания оптимальных условий поддержки  и стимулирования социально ориентированных некоммерческих организации</a:t>
            </a:r>
          </a:p>
        </p:txBody>
      </p:sp>
      <p:sp>
        <p:nvSpPr>
          <p:cNvPr id="19" name="Прямоугольник: скругленные углы 193">
            <a:extLst>
              <a:ext uri="{FF2B5EF4-FFF2-40B4-BE49-F238E27FC236}">
                <a16:creationId xmlns:a16="http://schemas.microsoft.com/office/drawing/2014/main" id="{CEF82EAE-7262-A974-2149-4B5906A5F324}"/>
              </a:ext>
            </a:extLst>
          </p:cNvPr>
          <p:cNvSpPr/>
          <p:nvPr/>
        </p:nvSpPr>
        <p:spPr>
          <a:xfrm>
            <a:off x="228167" y="3570962"/>
            <a:ext cx="3809077" cy="1431737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B2FF4C-154C-1146-7EAB-33790E25AA84}"/>
              </a:ext>
            </a:extLst>
          </p:cNvPr>
          <p:cNvSpPr txBox="1"/>
          <p:nvPr/>
        </p:nvSpPr>
        <p:spPr>
          <a:xfrm>
            <a:off x="379052" y="3712368"/>
            <a:ext cx="3583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Продолжение работы по развитию производства, малого и среднего предпринимательства на территории района</a:t>
            </a:r>
          </a:p>
        </p:txBody>
      </p:sp>
      <p:sp>
        <p:nvSpPr>
          <p:cNvPr id="21" name="Прямоугольник: скругленные углы 193">
            <a:extLst>
              <a:ext uri="{FF2B5EF4-FFF2-40B4-BE49-F238E27FC236}">
                <a16:creationId xmlns:a16="http://schemas.microsoft.com/office/drawing/2014/main" id="{AB8A08FE-C133-3D9E-7793-AF99682AE54C}"/>
              </a:ext>
            </a:extLst>
          </p:cNvPr>
          <p:cNvSpPr/>
          <p:nvPr/>
        </p:nvSpPr>
        <p:spPr>
          <a:xfrm>
            <a:off x="215453" y="5338725"/>
            <a:ext cx="3807982" cy="1018560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AEBEF7-02DC-B787-1422-936207005304}"/>
              </a:ext>
            </a:extLst>
          </p:cNvPr>
          <p:cNvSpPr txBox="1"/>
          <p:nvPr/>
        </p:nvSpPr>
        <p:spPr>
          <a:xfrm>
            <a:off x="351139" y="5449587"/>
            <a:ext cx="329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Развитие инвестиционной привлекательности района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3B81A96-483C-503B-F30F-F571DFA6FA33}"/>
              </a:ext>
            </a:extLst>
          </p:cNvPr>
          <p:cNvCxnSpPr>
            <a:cxnSpLocks/>
          </p:cNvCxnSpPr>
          <p:nvPr/>
        </p:nvCxnSpPr>
        <p:spPr>
          <a:xfrm>
            <a:off x="351139" y="858346"/>
            <a:ext cx="1013734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941879-E85B-4D06-3E2D-51D77BB8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6" y="290989"/>
            <a:ext cx="518205" cy="51210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37045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527826" y="285180"/>
            <a:ext cx="9840204" cy="886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занятости населения в Ханты-Мансийском районе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/>
        </p:nvGraphicFramePr>
        <p:xfrm>
          <a:off x="-2" y="2109520"/>
          <a:ext cx="12192000" cy="434574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572002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7619998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41382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694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финансовое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обеспечение или компенсацию затрат работодателя по оплате труда граждан, трудоустроенных на организованные работы, реализуемые по государственной (муниципальной) программе и соглашению о предоставлении иного межбюджетного трансферта из бюджета Ханты-Мансийского автономного округа – Югры местному бюджету.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несовершеннолетних граждан в возрасте от 14 до 18 лет в свободное от учебы время, в том числе занятость в рамках экологических отрядов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тыс. рублей в месяц, исходя из отработанного времени)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безработных граждан, испытывающих трудности в поиске работы (в размере МРОТ, исходя из отработанного времени);</a:t>
                      </a:r>
                    </a:p>
                    <a:p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проведения оплачиваемых общественных работ (в размере МРОТ, исходя из отработанного времени);</a:t>
                      </a:r>
                    </a:p>
                    <a:p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не занятых трудовой</a:t>
                      </a:r>
                      <a:r>
                        <a:rPr lang="ru-RU" sz="1400" baseline="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деятельностью и (или) безработных граждан из числа коренных малочисленных народов Севера автономного округа, зарегистрированных в центре занятости населения в целях поиска подходящей работы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размере МРОТ, исходя из отработанного времени)</a:t>
                      </a:r>
                      <a:r>
                        <a:rPr lang="ru-RU" sz="1400" baseline="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временного трудоустройства граждан пенсионного возраста 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размере МРОТ, исходя из отработанного времени)</a:t>
                      </a:r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aseline="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2375695" y="1643142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2375695" y="964225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58 534,2 тыс. рублей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0079D4D-BB40-4527-B9F1-E95163E1F210}"/>
              </a:ext>
            </a:extLst>
          </p:cNvPr>
          <p:cNvSpPr/>
          <p:nvPr/>
        </p:nvSpPr>
        <p:spPr>
          <a:xfrm>
            <a:off x="5012012" y="1643148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C960DB5-541F-4549-BF30-595CFB2F7F80}"/>
              </a:ext>
            </a:extLst>
          </p:cNvPr>
          <p:cNvSpPr/>
          <p:nvPr/>
        </p:nvSpPr>
        <p:spPr>
          <a:xfrm>
            <a:off x="4971248" y="986994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58 584,2 тыс. рублей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8DF7617-77C0-4ED8-A202-5FC710B5AAA5}"/>
              </a:ext>
            </a:extLst>
          </p:cNvPr>
          <p:cNvSpPr/>
          <p:nvPr/>
        </p:nvSpPr>
        <p:spPr>
          <a:xfrm>
            <a:off x="7590056" y="1643142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B3AFD21-DB36-4E52-9C4B-E908C9051653}"/>
              </a:ext>
            </a:extLst>
          </p:cNvPr>
          <p:cNvSpPr/>
          <p:nvPr/>
        </p:nvSpPr>
        <p:spPr>
          <a:xfrm>
            <a:off x="7537091" y="989601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58 511,3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360933" y="1075748"/>
            <a:ext cx="8470383" cy="515620"/>
            <a:chOff x="1132072" y="5172430"/>
            <a:chExt cx="8470383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 flipV="1">
              <a:off x="1826626" y="5571444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7EAE886-69DF-0F29-9042-DF89CFB11AB0}"/>
              </a:ext>
            </a:extLst>
          </p:cNvPr>
          <p:cNvCxnSpPr>
            <a:cxnSpLocks/>
          </p:cNvCxnSpPr>
          <p:nvPr/>
        </p:nvCxnSpPr>
        <p:spPr>
          <a:xfrm>
            <a:off x="623392" y="836712"/>
            <a:ext cx="96490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74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539" y="34731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агропромышленного комплекса Ханты-Мансийского района»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5157194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экономической политики Администрации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Ханты-Мансийского района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Устойчивое развитие агропромышленного комплекса Ханты-Мансийского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BA42F3-BD2E-CB4E-4C08-3A6A0E8C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9F9126-25C4-8179-5C78-B6BD0BE075DA}"/>
              </a:ext>
            </a:extLst>
          </p:cNvPr>
          <p:cNvCxnSpPr/>
          <p:nvPr/>
        </p:nvCxnSpPr>
        <p:spPr>
          <a:xfrm>
            <a:off x="191344" y="865728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8355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6669" y="124703"/>
            <a:ext cx="68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14890"/>
              </p:ext>
            </p:extLst>
          </p:nvPr>
        </p:nvGraphicFramePr>
        <p:xfrm>
          <a:off x="155340" y="1647652"/>
          <a:ext cx="11881319" cy="47462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1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44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производства продукции сельского хозяйства, 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99,4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продукции сельского хозяйства, млн. рублей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2 618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овощей в хозяйствах всех категорий, тонн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2 833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скота и птицы на убой в хозяйствах всех категорий, тонн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1 536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молока в хозяйствах всех категорий, тонн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5 534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6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Производство пищевой рыбной продукции собственного производства, тонн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8,26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заготовки дикоросов, тонн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6F2D0D-A2EA-1A04-AE32-0FCBE37BA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690A254-C427-51BD-A1D1-3F87C963FF09}"/>
              </a:ext>
            </a:extLst>
          </p:cNvPr>
          <p:cNvCxnSpPr/>
          <p:nvPr/>
        </p:nvCxnSpPr>
        <p:spPr>
          <a:xfrm>
            <a:off x="263352" y="586368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8524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53213" y="88119"/>
            <a:ext cx="9493438" cy="496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23912752"/>
              </p:ext>
            </p:extLst>
          </p:nvPr>
        </p:nvGraphicFramePr>
        <p:xfrm>
          <a:off x="413544" y="1027978"/>
          <a:ext cx="6618559" cy="436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7032103" y="1556792"/>
            <a:ext cx="4536505" cy="2592288"/>
          </a:xfrm>
        </p:spPr>
        <p:txBody>
          <a:bodyPr>
            <a:normAutofit/>
          </a:bodyPr>
          <a:lstStyle/>
          <a:p>
            <a:pPr lvl="0" defTabSz="914400">
              <a:spcBef>
                <a:spcPts val="0"/>
              </a:spcBef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будет реализовано:</a:t>
            </a:r>
          </a:p>
          <a:p>
            <a:pPr marL="285750" lvl="0" indent="-285750" defTabSz="9144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комплекс процессных мероприятий </a:t>
            </a:r>
          </a:p>
          <a:p>
            <a:endParaRPr lang="ru-RU" sz="19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0840421"/>
              </p:ext>
            </p:extLst>
          </p:nvPr>
        </p:nvGraphicFramePr>
        <p:xfrm>
          <a:off x="983431" y="5517232"/>
          <a:ext cx="10225137" cy="1126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3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7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86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(факт)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66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168 567,8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148 638,5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150 224,4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AFEA341-1743-1EA1-3BC7-7F885689A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3E74C1A-6A23-70EF-1247-7A64DE257C37}"/>
              </a:ext>
            </a:extLst>
          </p:cNvPr>
          <p:cNvCxnSpPr/>
          <p:nvPr/>
        </p:nvCxnSpPr>
        <p:spPr>
          <a:xfrm>
            <a:off x="623392" y="678582"/>
            <a:ext cx="101531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8A57D6-F6FF-44CA-072A-6184A53DE864}"/>
              </a:ext>
            </a:extLst>
          </p:cNvPr>
          <p:cNvSpPr txBox="1"/>
          <p:nvPr/>
        </p:nvSpPr>
        <p:spPr>
          <a:xfrm>
            <a:off x="9840416" y="502728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5348776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" y="397545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2394007"/>
            <a:ext cx="10972800" cy="129614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сельскохозяйственного производства, рыбохозяйственного комплекса и деятельности по заготовке и переработке дикоросов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150 224,4 тыс. рублей; 2027 год 150 224,4 тыс. рублей; 2028 год – 150 224,4 тыс. рублей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3DAF7-8741-91F3-5A88-AA5C7324C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B472A9C-0ED7-751F-5248-EC51527DCE89}"/>
              </a:ext>
            </a:extLst>
          </p:cNvPr>
          <p:cNvCxnSpPr>
            <a:cxnSpLocks/>
          </p:cNvCxnSpPr>
          <p:nvPr/>
        </p:nvCxnSpPr>
        <p:spPr>
          <a:xfrm>
            <a:off x="551384" y="1196752"/>
            <a:ext cx="102971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9429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426675" y="221465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агропромышленного комплекса (1)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/>
        </p:nvGraphicFramePr>
        <p:xfrm>
          <a:off x="0" y="2278194"/>
          <a:ext cx="12192000" cy="45853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9287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0442713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4117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994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юридическим лицам и индивидуальным предпринимателям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4D4D4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507243"/>
                  </a:ext>
                </a:extLst>
              </a:tr>
              <a:tr h="870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растениеводства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на реализацию продукции растениеводства собственного производства: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Овощи защищенного грунта: огурцы , помидоры – 25000 рублей за тонну; зеленные культуры – 14500 рублей за тонну.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Овощи открытого грунта: капуста – 5000 рублей за тонну; картофель – 2500 рублей за тонну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1615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рыбохозяйственного комплекса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по видам деятельности: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искусственно выращенной пищевой рыбы собственного производства: рыба искусственно выращенная (осетровые, сиговые) – 73400 рублей за тонну.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Реализация пищевой рыбной продукции собственного производства: рыба-филе, разделанная рыба – 20000 рублей за тонну; рыба соленая – 16000 рублей за тонну; рыба копченая – 18000 рублей за тонну; сушено-вяленая – 23000 рублей за тонну; кулинария, рыбные консервы в жестяной банке – 17000 рублей за тонну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1288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деятельности по заготовке и переработке дикоросов</a:t>
                      </a:r>
                      <a:endParaRPr lang="ru-RU" sz="15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по видам деятельности: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На реализацию продукции дикоросов собственной заготовки, на реализацию продукции глубокой переработки дикоросов собственного производства: ягоды – 20500 рублей за тонну; грибы сырые – 8000 рублей за тонну; продукция переработки ягод  – 47875 рублей за тонну; продукция переработки грибов  – </a:t>
                      </a:r>
                      <a:r>
                        <a:rPr lang="en-US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45785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рублей за тонну; </a:t>
                      </a:r>
                    </a:p>
                    <a:p>
                      <a:r>
                        <a:rPr lang="ru-RU" sz="15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Организация презентаций продукции из дикоросов, участие в выставках, ярмарках – 50% от затрат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1925121" y="1526141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1925121" y="929883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22 823,9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188461" y="1069101"/>
            <a:ext cx="8854290" cy="515620"/>
            <a:chOff x="1132072" y="5172430"/>
            <a:chExt cx="8854290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525724"/>
              <a:ext cx="8159736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23" y="-392874"/>
            <a:ext cx="2303161" cy="2303161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EBA00A3-8E32-4880-BFA2-3A5D64B7D141}"/>
              </a:ext>
            </a:extLst>
          </p:cNvPr>
          <p:cNvSpPr/>
          <p:nvPr/>
        </p:nvSpPr>
        <p:spPr>
          <a:xfrm>
            <a:off x="4671608" y="1526141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F558795-7BA5-4BE3-921B-648A2B29CCFB}"/>
              </a:ext>
            </a:extLst>
          </p:cNvPr>
          <p:cNvSpPr/>
          <p:nvPr/>
        </p:nvSpPr>
        <p:spPr>
          <a:xfrm>
            <a:off x="4671608" y="929883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22 823,9 тыс. рублей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3B0505F-B41D-45AE-A8E0-E7A090153704}"/>
              </a:ext>
            </a:extLst>
          </p:cNvPr>
          <p:cNvSpPr/>
          <p:nvPr/>
        </p:nvSpPr>
        <p:spPr>
          <a:xfrm>
            <a:off x="7488637" y="1526141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8FBE14-4D3A-4463-B3D4-A249FD7BDFF5}"/>
              </a:ext>
            </a:extLst>
          </p:cNvPr>
          <p:cNvSpPr/>
          <p:nvPr/>
        </p:nvSpPr>
        <p:spPr>
          <a:xfrm>
            <a:off x="7488637" y="929883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22 823,9 тыс. рублей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D50E3B0-A801-D575-DE64-CA8188E20F21}"/>
              </a:ext>
            </a:extLst>
          </p:cNvPr>
          <p:cNvCxnSpPr>
            <a:cxnSpLocks/>
            <a:stCxn id="10" idx="1"/>
          </p:cNvCxnSpPr>
          <p:nvPr/>
        </p:nvCxnSpPr>
        <p:spPr>
          <a:xfrm>
            <a:off x="426675" y="741061"/>
            <a:ext cx="101555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908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6E013C83-9E8B-44EE-8BB3-22996E4098D9}"/>
              </a:ext>
            </a:extLst>
          </p:cNvPr>
          <p:cNvSpPr txBox="1">
            <a:spLocks/>
          </p:cNvSpPr>
          <p:nvPr/>
        </p:nvSpPr>
        <p:spPr>
          <a:xfrm>
            <a:off x="390617" y="4424371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415177" y="153995"/>
            <a:ext cx="9840204" cy="1039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агропромышленного комплекса (2)</a:t>
            </a:r>
            <a:endParaRPr lang="ru-RU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44614"/>
              </p:ext>
            </p:extLst>
          </p:nvPr>
        </p:nvGraphicFramePr>
        <p:xfrm>
          <a:off x="0" y="1972725"/>
          <a:ext cx="12192000" cy="33223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49287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10442713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2896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поддержки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 размер поддержки*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289662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животноводства</a:t>
                      </a: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юридическим лицам и индивидуальным предпринимателям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737619"/>
                  </a:ext>
                </a:extLst>
              </a:tr>
              <a:tr h="15062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Возмещение затрат по видам деятельности:</a:t>
                      </a: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Реализация продукции животноводства: молоко – 12000 рублей за тонну; молоко и молокопродукты – 16000 рублей за тонну; мясо КРС и МРС, лошадей – 40000 рублей за тонну; мясо тяжеловесного молодняка КРС промышленного скрещивания – 61000 рублей за тонну; мясо тяжеловесного молодняка КРС специализированных мясных пород – 81000 рублей за тонну; мясо птицы – 39305 рублей за тонну; мясо кроликов – 24000 рублей за тонну; куриное яйцо – 1800 рублей за тыс. шт.; перепиленное яйцо – 450 рублей за тыс. шт.</a:t>
                      </a: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Содержание маточного поголовья: сельскохозяйственных животных  – 24000 рублей за условную голову; КРС специализированных мясных пород – 18700 рублей за голову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  <a:tr h="28966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4D4D4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физическим лицам – личным подсобным хозяйствам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9320756"/>
                  </a:ext>
                </a:extLst>
              </a:tr>
              <a:tr h="8230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333333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маточного поголовья сельскохозяйственных животных: маточное поголовье КРС – 10000 рублей за голову; маточное поголовье лошадей – 3000 рублей за голову; маточное поголовье оленей – 600 рублей за голову; маточное поголовье коз (овец)</a:t>
                      </a:r>
                    </a:p>
                    <a:p>
                      <a:r>
                        <a:rPr lang="ru-RU" sz="14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700 рублей за голову; маточное поголовье кроликов – 200 рублей за голову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0202"/>
                  </a:ext>
                </a:extLst>
              </a:tr>
            </a:tbl>
          </a:graphicData>
        </a:graphic>
      </p:graphicFrame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21D834C-B26C-42D8-BEC1-39D7E46CB209}"/>
              </a:ext>
            </a:extLst>
          </p:cNvPr>
          <p:cNvSpPr/>
          <p:nvPr/>
        </p:nvSpPr>
        <p:spPr>
          <a:xfrm>
            <a:off x="1925121" y="1434236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061A42BF-253B-4278-8710-44BD8E14AD7C}"/>
              </a:ext>
            </a:extLst>
          </p:cNvPr>
          <p:cNvSpPr/>
          <p:nvPr/>
        </p:nvSpPr>
        <p:spPr>
          <a:xfrm>
            <a:off x="1936619" y="853734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127 305,2 тыс. рублей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0F24279-D26F-4B13-94A0-D5E4A9B7EC18}"/>
              </a:ext>
            </a:extLst>
          </p:cNvPr>
          <p:cNvGrpSpPr/>
          <p:nvPr/>
        </p:nvGrpSpPr>
        <p:grpSpPr>
          <a:xfrm>
            <a:off x="1188461" y="975458"/>
            <a:ext cx="8854290" cy="515620"/>
            <a:chOff x="1132072" y="5172430"/>
            <a:chExt cx="8854290" cy="515620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BE9F5922-965B-4E84-8DB8-1A64A1E5D9A5}"/>
                </a:ext>
              </a:extLst>
            </p:cNvPr>
            <p:cNvSpPr/>
            <p:nvPr/>
          </p:nvSpPr>
          <p:spPr>
            <a:xfrm>
              <a:off x="1826626" y="5525724"/>
              <a:ext cx="8159736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31" name="object 54">
              <a:extLst>
                <a:ext uri="{FF2B5EF4-FFF2-40B4-BE49-F238E27FC236}">
                  <a16:creationId xmlns:a16="http://schemas.microsoft.com/office/drawing/2014/main" id="{F88595B6-286A-4DCC-852E-8D2F7488128A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32" name="object 55">
                <a:extLst>
                  <a:ext uri="{FF2B5EF4-FFF2-40B4-BE49-F238E27FC236}">
                    <a16:creationId xmlns:a16="http://schemas.microsoft.com/office/drawing/2014/main" id="{44352245-33DD-4785-92C7-A00D76BC7851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33" name="object 56">
                <a:extLst>
                  <a:ext uri="{FF2B5EF4-FFF2-40B4-BE49-F238E27FC236}">
                    <a16:creationId xmlns:a16="http://schemas.microsoft.com/office/drawing/2014/main" id="{862BFA94-2B24-48D3-A939-321873A7BAE5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4" name="object 57">
                <a:extLst>
                  <a:ext uri="{FF2B5EF4-FFF2-40B4-BE49-F238E27FC236}">
                    <a16:creationId xmlns:a16="http://schemas.microsoft.com/office/drawing/2014/main" id="{8232A37F-DD39-4E8B-A4F2-2186FBACD886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35" name="object 58">
                <a:extLst>
                  <a:ext uri="{FF2B5EF4-FFF2-40B4-BE49-F238E27FC236}">
                    <a16:creationId xmlns:a16="http://schemas.microsoft.com/office/drawing/2014/main" id="{780ECE50-C8DD-4C15-A3F2-4069FD66F93B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</p:grp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341602-E12D-FEC7-6F20-08A122582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415" y="-392874"/>
            <a:ext cx="2166369" cy="2166369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EBA00A3-8E32-4880-BFA2-3A5D64B7D141}"/>
              </a:ext>
            </a:extLst>
          </p:cNvPr>
          <p:cNvSpPr/>
          <p:nvPr/>
        </p:nvSpPr>
        <p:spPr>
          <a:xfrm>
            <a:off x="4671608" y="1434235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5F558795-7BA5-4BE3-921B-648A2B29CCFB}"/>
              </a:ext>
            </a:extLst>
          </p:cNvPr>
          <p:cNvSpPr/>
          <p:nvPr/>
        </p:nvSpPr>
        <p:spPr>
          <a:xfrm>
            <a:off x="4671608" y="863935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127 305,2 тыс. рублей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3B0505F-B41D-45AE-A8E0-E7A090153704}"/>
              </a:ext>
            </a:extLst>
          </p:cNvPr>
          <p:cNvSpPr/>
          <p:nvPr/>
        </p:nvSpPr>
        <p:spPr>
          <a:xfrm>
            <a:off x="7488637" y="1434234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618FBE14-4D3A-4463-B3D4-A249FD7BDFF5}"/>
              </a:ext>
            </a:extLst>
          </p:cNvPr>
          <p:cNvSpPr/>
          <p:nvPr/>
        </p:nvSpPr>
        <p:spPr>
          <a:xfrm>
            <a:off x="7488637" y="863934"/>
            <a:ext cx="2554114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127 305,2 тыс. рублей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47B91-EABC-4256-8812-B45852F9AE98}"/>
              </a:ext>
            </a:extLst>
          </p:cNvPr>
          <p:cNvSpPr txBox="1"/>
          <p:nvPr/>
        </p:nvSpPr>
        <p:spPr>
          <a:xfrm>
            <a:off x="351111" y="5464264"/>
            <a:ext cx="11489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*направления и размеры поддержки утверждены постановлением Правительства Ханты-Мансийского автономного округа - Югры </a:t>
            </a:r>
            <a:b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30.12.2021 № 637-п «О мерах по реализации государственной программы Ханты-Мансийского автономного округа - Югры «Развитие агропромышленного комплекса» (приложение 25)</a:t>
            </a:r>
          </a:p>
          <a:p>
            <a:endParaRPr lang="ru-RU" sz="15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A798DED-4ADA-2F0C-CAB3-5875E9E71B8A}"/>
              </a:ext>
            </a:extLst>
          </p:cNvPr>
          <p:cNvCxnSpPr/>
          <p:nvPr/>
        </p:nvCxnSpPr>
        <p:spPr>
          <a:xfrm>
            <a:off x="568171" y="620688"/>
            <a:ext cx="1003176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6459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5EB0B248-B105-45B8-BBFB-2DF6713A6145}"/>
              </a:ext>
            </a:extLst>
          </p:cNvPr>
          <p:cNvSpPr txBox="1">
            <a:spLocks/>
          </p:cNvSpPr>
          <p:nvPr/>
        </p:nvSpPr>
        <p:spPr>
          <a:xfrm>
            <a:off x="390617" y="3699063"/>
            <a:ext cx="11416683" cy="526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D635FD4D-559E-424C-A946-A59EA9000B0E}"/>
              </a:ext>
            </a:extLst>
          </p:cNvPr>
          <p:cNvSpPr txBox="1">
            <a:spLocks/>
          </p:cNvSpPr>
          <p:nvPr/>
        </p:nvSpPr>
        <p:spPr>
          <a:xfrm>
            <a:off x="108002" y="804874"/>
            <a:ext cx="10679852" cy="633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крестьянско-фермерским хозяйствам на возмещение 95% затрат на содержание маточного поголовья сельскохозяйственных животных</a:t>
            </a:r>
          </a:p>
          <a:p>
            <a:endParaRPr lang="ru-RU" sz="1600" b="1" dirty="0">
              <a:solidFill>
                <a:srgbClr val="333333"/>
              </a:solidFill>
            </a:endParaRPr>
          </a:p>
          <a:p>
            <a:endParaRPr lang="ru-RU" sz="1600" b="1" dirty="0">
              <a:solidFill>
                <a:srgbClr val="333333"/>
              </a:solidFill>
            </a:endParaRP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65806740-56DE-455D-9E6B-446903FF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945105"/>
              </p:ext>
            </p:extLst>
          </p:nvPr>
        </p:nvGraphicFramePr>
        <p:xfrm>
          <a:off x="518912" y="3231563"/>
          <a:ext cx="11121704" cy="32664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621659">
                  <a:extLst>
                    <a:ext uri="{9D8B030D-6E8A-4147-A177-3AD203B41FA5}">
                      <a16:colId xmlns:a16="http://schemas.microsoft.com/office/drawing/2014/main" val="1442618761"/>
                    </a:ext>
                  </a:extLst>
                </a:gridCol>
                <a:gridCol w="5500045">
                  <a:extLst>
                    <a:ext uri="{9D8B030D-6E8A-4147-A177-3AD203B41FA5}">
                      <a16:colId xmlns:a16="http://schemas.microsoft.com/office/drawing/2014/main" val="41354004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сельскохозяйственного животного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33333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поддержки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63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крупного рогатого скота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020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лошадей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871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оленей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66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коз (овец)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рублей на голову в год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258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кроликов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рублей на голову в год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358780"/>
                  </a:ext>
                </a:extLst>
              </a:tr>
            </a:tbl>
          </a:graphicData>
        </a:graphic>
      </p:graphicFrame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319D70B-19B3-4BAB-BEFE-A8171E0F890B}"/>
              </a:ext>
            </a:extLst>
          </p:cNvPr>
          <p:cNvSpPr/>
          <p:nvPr/>
        </p:nvSpPr>
        <p:spPr>
          <a:xfrm>
            <a:off x="2549361" y="2469497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38886D2-74E4-4F7D-8C29-5C0E820E910D}"/>
              </a:ext>
            </a:extLst>
          </p:cNvPr>
          <p:cNvSpPr/>
          <p:nvPr/>
        </p:nvSpPr>
        <p:spPr>
          <a:xfrm>
            <a:off x="2549361" y="1738616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тыс. рублей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D27FF52-F6AA-43BF-81FA-C597D9934357}"/>
              </a:ext>
            </a:extLst>
          </p:cNvPr>
          <p:cNvSpPr/>
          <p:nvPr/>
        </p:nvSpPr>
        <p:spPr>
          <a:xfrm>
            <a:off x="5051569" y="2469497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57DF84B-9C62-4B81-BDB3-CFDE002D80C1}"/>
              </a:ext>
            </a:extLst>
          </p:cNvPr>
          <p:cNvSpPr/>
          <p:nvPr/>
        </p:nvSpPr>
        <p:spPr>
          <a:xfrm>
            <a:off x="5071174" y="1727953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тыс. рублей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9B9DA58-C90B-4C08-AEAF-8471536EDE93}"/>
              </a:ext>
            </a:extLst>
          </p:cNvPr>
          <p:cNvSpPr/>
          <p:nvPr/>
        </p:nvSpPr>
        <p:spPr>
          <a:xfrm>
            <a:off x="7553777" y="2470806"/>
            <a:ext cx="2241260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2028 год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CBE67C3-32A0-41F5-BB5A-93960DA8F38F}"/>
              </a:ext>
            </a:extLst>
          </p:cNvPr>
          <p:cNvSpPr/>
          <p:nvPr/>
        </p:nvSpPr>
        <p:spPr>
          <a:xfrm>
            <a:off x="7563393" y="1738615"/>
            <a:ext cx="2241261" cy="369333"/>
          </a:xfrm>
          <a:prstGeom prst="roundRect">
            <a:avLst/>
          </a:prstGeom>
          <a:noFill/>
          <a:ln>
            <a:solidFill>
              <a:srgbClr val="A9C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тыс. рублей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8171E2A-CF4F-4A35-8E51-4808A21D0773}"/>
              </a:ext>
            </a:extLst>
          </p:cNvPr>
          <p:cNvGrpSpPr/>
          <p:nvPr/>
        </p:nvGrpSpPr>
        <p:grpSpPr>
          <a:xfrm>
            <a:off x="1559496" y="1687653"/>
            <a:ext cx="8501419" cy="602671"/>
            <a:chOff x="1132072" y="5172430"/>
            <a:chExt cx="8501419" cy="602671"/>
          </a:xfrm>
        </p:grpSpPr>
        <p:sp>
          <p:nvSpPr>
            <p:cNvPr id="20" name="object 27">
              <a:extLst>
                <a:ext uri="{FF2B5EF4-FFF2-40B4-BE49-F238E27FC236}">
                  <a16:creationId xmlns:a16="http://schemas.microsoft.com/office/drawing/2014/main" id="{922A1C41-5A38-403A-8EF0-60F6AC982DDC}"/>
                </a:ext>
              </a:extLst>
            </p:cNvPr>
            <p:cNvSpPr/>
            <p:nvPr/>
          </p:nvSpPr>
          <p:spPr>
            <a:xfrm flipV="1">
              <a:off x="1857662" y="5729382"/>
              <a:ext cx="7775829" cy="45719"/>
            </a:xfrm>
            <a:custGeom>
              <a:avLst/>
              <a:gdLst/>
              <a:ahLst/>
              <a:cxnLst/>
              <a:rect l="l" t="t" r="r" b="b"/>
              <a:pathLst>
                <a:path w="8928100">
                  <a:moveTo>
                    <a:pt x="0" y="0"/>
                  </a:moveTo>
                  <a:lnTo>
                    <a:pt x="8927973" y="0"/>
                  </a:lnTo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>
                <a:defRPr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>
                <a:solidFill>
                  <a:srgbClr val="333333"/>
                </a:solidFill>
              </a:endParaRPr>
            </a:p>
          </p:txBody>
        </p:sp>
        <p:grpSp>
          <p:nvGrpSpPr>
            <p:cNvPr id="21" name="object 54">
              <a:extLst>
                <a:ext uri="{FF2B5EF4-FFF2-40B4-BE49-F238E27FC236}">
                  <a16:creationId xmlns:a16="http://schemas.microsoft.com/office/drawing/2014/main" id="{FB9F93DB-FAE1-45C8-B420-E2DA1CA7A486}"/>
                </a:ext>
              </a:extLst>
            </p:cNvPr>
            <p:cNvGrpSpPr/>
            <p:nvPr/>
          </p:nvGrpSpPr>
          <p:grpSpPr>
            <a:xfrm>
              <a:off x="1132072" y="5172430"/>
              <a:ext cx="634009" cy="515620"/>
              <a:chOff x="1132072" y="2372080"/>
              <a:chExt cx="634009" cy="515620"/>
            </a:xfrm>
          </p:grpSpPr>
          <p:pic>
            <p:nvPicPr>
              <p:cNvPr id="22" name="object 55">
                <a:extLst>
                  <a:ext uri="{FF2B5EF4-FFF2-40B4-BE49-F238E27FC236}">
                    <a16:creationId xmlns:a16="http://schemas.microsoft.com/office/drawing/2014/main" id="{35429557-9AC0-4A73-BD99-EEC336166D5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34777" y="2592649"/>
                <a:ext cx="90206" cy="189064"/>
              </a:xfrm>
              <a:prstGeom prst="rect">
                <a:avLst/>
              </a:prstGeom>
            </p:spPr>
          </p:pic>
          <p:sp>
            <p:nvSpPr>
              <p:cNvPr id="23" name="object 56">
                <a:extLst>
                  <a:ext uri="{FF2B5EF4-FFF2-40B4-BE49-F238E27FC236}">
                    <a16:creationId xmlns:a16="http://schemas.microsoft.com/office/drawing/2014/main" id="{B0414EDD-279A-406A-9A23-48B69C864C12}"/>
                  </a:ext>
                </a:extLst>
              </p:cNvPr>
              <p:cNvSpPr/>
              <p:nvPr/>
            </p:nvSpPr>
            <p:spPr>
              <a:xfrm>
                <a:off x="1251097" y="2372080"/>
                <a:ext cx="514984" cy="515620"/>
              </a:xfrm>
              <a:custGeom>
                <a:avLst/>
                <a:gdLst/>
                <a:ahLst/>
                <a:cxnLst/>
                <a:rect l="l" t="t" r="r" b="b"/>
                <a:pathLst>
                  <a:path w="514984" h="515619">
                    <a:moveTo>
                      <a:pt x="292240" y="0"/>
                    </a:moveTo>
                    <a:lnTo>
                      <a:pt x="46338" y="0"/>
                    </a:lnTo>
                    <a:lnTo>
                      <a:pt x="28411" y="4044"/>
                    </a:lnTo>
                    <a:lnTo>
                      <a:pt x="13669" y="14283"/>
                    </a:lnTo>
                    <a:lnTo>
                      <a:pt x="3678" y="29271"/>
                    </a:lnTo>
                    <a:lnTo>
                      <a:pt x="0" y="47561"/>
                    </a:lnTo>
                    <a:lnTo>
                      <a:pt x="3678" y="65847"/>
                    </a:lnTo>
                    <a:lnTo>
                      <a:pt x="13669" y="80772"/>
                    </a:lnTo>
                    <a:lnTo>
                      <a:pt x="28411" y="90831"/>
                    </a:lnTo>
                    <a:lnTo>
                      <a:pt x="46338" y="94519"/>
                    </a:lnTo>
                    <a:lnTo>
                      <a:pt x="126656" y="94519"/>
                    </a:lnTo>
                    <a:lnTo>
                      <a:pt x="123318" y="100410"/>
                    </a:lnTo>
                    <a:lnTo>
                      <a:pt x="120789" y="106879"/>
                    </a:lnTo>
                    <a:lnTo>
                      <a:pt x="119186" y="113811"/>
                    </a:lnTo>
                    <a:lnTo>
                      <a:pt x="118625" y="121090"/>
                    </a:lnTo>
                    <a:lnTo>
                      <a:pt x="119186" y="128368"/>
                    </a:lnTo>
                    <a:lnTo>
                      <a:pt x="120789" y="135300"/>
                    </a:lnTo>
                    <a:lnTo>
                      <a:pt x="123318" y="141769"/>
                    </a:lnTo>
                    <a:lnTo>
                      <a:pt x="126656" y="147660"/>
                    </a:lnTo>
                    <a:lnTo>
                      <a:pt x="100706" y="147660"/>
                    </a:lnTo>
                    <a:lnTo>
                      <a:pt x="82780" y="151348"/>
                    </a:lnTo>
                    <a:lnTo>
                      <a:pt x="68039" y="161407"/>
                    </a:lnTo>
                    <a:lnTo>
                      <a:pt x="58047" y="176333"/>
                    </a:lnTo>
                    <a:lnTo>
                      <a:pt x="54369" y="194618"/>
                    </a:lnTo>
                    <a:lnTo>
                      <a:pt x="55596" y="205353"/>
                    </a:lnTo>
                    <a:lnTo>
                      <a:pt x="59081" y="215162"/>
                    </a:lnTo>
                    <a:lnTo>
                      <a:pt x="64536" y="223812"/>
                    </a:lnTo>
                    <a:lnTo>
                      <a:pt x="71670" y="231072"/>
                    </a:lnTo>
                    <a:lnTo>
                      <a:pt x="64536" y="238333"/>
                    </a:lnTo>
                    <a:lnTo>
                      <a:pt x="59081" y="246983"/>
                    </a:lnTo>
                    <a:lnTo>
                      <a:pt x="55596" y="256792"/>
                    </a:lnTo>
                    <a:lnTo>
                      <a:pt x="54369" y="267527"/>
                    </a:lnTo>
                    <a:lnTo>
                      <a:pt x="55596" y="278262"/>
                    </a:lnTo>
                    <a:lnTo>
                      <a:pt x="59081" y="288071"/>
                    </a:lnTo>
                    <a:lnTo>
                      <a:pt x="64536" y="296721"/>
                    </a:lnTo>
                    <a:lnTo>
                      <a:pt x="71670" y="303981"/>
                    </a:lnTo>
                    <a:lnTo>
                      <a:pt x="64536" y="311242"/>
                    </a:lnTo>
                    <a:lnTo>
                      <a:pt x="59081" y="319892"/>
                    </a:lnTo>
                    <a:lnTo>
                      <a:pt x="55596" y="329701"/>
                    </a:lnTo>
                    <a:lnTo>
                      <a:pt x="54369" y="340436"/>
                    </a:lnTo>
                    <a:lnTo>
                      <a:pt x="55596" y="351171"/>
                    </a:lnTo>
                    <a:lnTo>
                      <a:pt x="59081" y="360980"/>
                    </a:lnTo>
                    <a:lnTo>
                      <a:pt x="64536" y="369630"/>
                    </a:lnTo>
                    <a:lnTo>
                      <a:pt x="71670" y="376890"/>
                    </a:lnTo>
                    <a:lnTo>
                      <a:pt x="64536" y="384151"/>
                    </a:lnTo>
                    <a:lnTo>
                      <a:pt x="59081" y="392801"/>
                    </a:lnTo>
                    <a:lnTo>
                      <a:pt x="55596" y="402610"/>
                    </a:lnTo>
                    <a:lnTo>
                      <a:pt x="54369" y="413345"/>
                    </a:lnTo>
                    <a:lnTo>
                      <a:pt x="58047" y="431630"/>
                    </a:lnTo>
                    <a:lnTo>
                      <a:pt x="68039" y="446556"/>
                    </a:lnTo>
                    <a:lnTo>
                      <a:pt x="82780" y="456615"/>
                    </a:lnTo>
                    <a:lnTo>
                      <a:pt x="100706" y="460303"/>
                    </a:lnTo>
                    <a:lnTo>
                      <a:pt x="219334" y="460303"/>
                    </a:lnTo>
                    <a:lnTo>
                      <a:pt x="244918" y="483231"/>
                    </a:lnTo>
                    <a:lnTo>
                      <a:pt x="274787" y="500540"/>
                    </a:lnTo>
                    <a:lnTo>
                      <a:pt x="308132" y="511478"/>
                    </a:lnTo>
                    <a:lnTo>
                      <a:pt x="344140" y="515292"/>
                    </a:lnTo>
                    <a:lnTo>
                      <a:pt x="389380" y="509127"/>
                    </a:lnTo>
                    <a:lnTo>
                      <a:pt x="424095" y="494284"/>
                    </a:lnTo>
                    <a:lnTo>
                      <a:pt x="343521" y="494284"/>
                    </a:lnTo>
                    <a:lnTo>
                      <a:pt x="296051" y="486479"/>
                    </a:lnTo>
                    <a:lnTo>
                      <a:pt x="254690" y="464765"/>
                    </a:lnTo>
                    <a:lnTo>
                      <a:pt x="230114" y="439910"/>
                    </a:lnTo>
                    <a:lnTo>
                      <a:pt x="100706" y="439910"/>
                    </a:lnTo>
                    <a:lnTo>
                      <a:pt x="90658" y="437845"/>
                    </a:lnTo>
                    <a:lnTo>
                      <a:pt x="82405" y="432188"/>
                    </a:lnTo>
                    <a:lnTo>
                      <a:pt x="76817" y="423752"/>
                    </a:lnTo>
                    <a:lnTo>
                      <a:pt x="74761" y="413345"/>
                    </a:lnTo>
                    <a:lnTo>
                      <a:pt x="76817" y="402938"/>
                    </a:lnTo>
                    <a:lnTo>
                      <a:pt x="82405" y="394499"/>
                    </a:lnTo>
                    <a:lnTo>
                      <a:pt x="90658" y="388841"/>
                    </a:lnTo>
                    <a:lnTo>
                      <a:pt x="100706" y="386774"/>
                    </a:lnTo>
                    <a:lnTo>
                      <a:pt x="200008" y="386774"/>
                    </a:lnTo>
                    <a:lnTo>
                      <a:pt x="196635" y="365768"/>
                    </a:lnTo>
                    <a:lnTo>
                      <a:pt x="100092" y="365768"/>
                    </a:lnTo>
                    <a:lnTo>
                      <a:pt x="90041" y="364059"/>
                    </a:lnTo>
                    <a:lnTo>
                      <a:pt x="81787" y="358585"/>
                    </a:lnTo>
                    <a:lnTo>
                      <a:pt x="76198" y="350214"/>
                    </a:lnTo>
                    <a:lnTo>
                      <a:pt x="74142" y="339817"/>
                    </a:lnTo>
                    <a:lnTo>
                      <a:pt x="76198" y="329409"/>
                    </a:lnTo>
                    <a:lnTo>
                      <a:pt x="81787" y="320971"/>
                    </a:lnTo>
                    <a:lnTo>
                      <a:pt x="90041" y="315312"/>
                    </a:lnTo>
                    <a:lnTo>
                      <a:pt x="100092" y="313246"/>
                    </a:lnTo>
                    <a:lnTo>
                      <a:pt x="197294" y="313246"/>
                    </a:lnTo>
                    <a:lnTo>
                      <a:pt x="200338" y="294144"/>
                    </a:lnTo>
                    <a:lnTo>
                      <a:pt x="200462" y="293478"/>
                    </a:lnTo>
                    <a:lnTo>
                      <a:pt x="100706" y="293478"/>
                    </a:lnTo>
                    <a:lnTo>
                      <a:pt x="90300" y="291325"/>
                    </a:lnTo>
                    <a:lnTo>
                      <a:pt x="81863" y="285521"/>
                    </a:lnTo>
                    <a:lnTo>
                      <a:pt x="76207" y="277054"/>
                    </a:lnTo>
                    <a:lnTo>
                      <a:pt x="74142" y="266908"/>
                    </a:lnTo>
                    <a:lnTo>
                      <a:pt x="76198" y="256500"/>
                    </a:lnTo>
                    <a:lnTo>
                      <a:pt x="81787" y="248062"/>
                    </a:lnTo>
                    <a:lnTo>
                      <a:pt x="90041" y="242403"/>
                    </a:lnTo>
                    <a:lnTo>
                      <a:pt x="100092" y="240337"/>
                    </a:lnTo>
                    <a:lnTo>
                      <a:pt x="232962" y="240337"/>
                    </a:lnTo>
                    <a:lnTo>
                      <a:pt x="253065" y="219950"/>
                    </a:lnTo>
                    <a:lnTo>
                      <a:pt x="100706" y="219950"/>
                    </a:lnTo>
                    <a:lnTo>
                      <a:pt x="90300" y="217883"/>
                    </a:lnTo>
                    <a:lnTo>
                      <a:pt x="81863" y="212225"/>
                    </a:lnTo>
                    <a:lnTo>
                      <a:pt x="76207" y="203787"/>
                    </a:lnTo>
                    <a:lnTo>
                      <a:pt x="74142" y="193379"/>
                    </a:lnTo>
                    <a:lnTo>
                      <a:pt x="76198" y="182973"/>
                    </a:lnTo>
                    <a:lnTo>
                      <a:pt x="81787" y="174536"/>
                    </a:lnTo>
                    <a:lnTo>
                      <a:pt x="90041" y="168879"/>
                    </a:lnTo>
                    <a:lnTo>
                      <a:pt x="100092" y="166814"/>
                    </a:lnTo>
                    <a:lnTo>
                      <a:pt x="413854" y="166814"/>
                    </a:lnTo>
                    <a:lnTo>
                      <a:pt x="428795" y="163740"/>
                    </a:lnTo>
                    <a:lnTo>
                      <a:pt x="443536" y="153681"/>
                    </a:lnTo>
                    <a:lnTo>
                      <a:pt x="447981" y="147041"/>
                    </a:lnTo>
                    <a:lnTo>
                      <a:pt x="164962" y="147041"/>
                    </a:lnTo>
                    <a:lnTo>
                      <a:pt x="154556" y="144974"/>
                    </a:lnTo>
                    <a:lnTo>
                      <a:pt x="146119" y="139316"/>
                    </a:lnTo>
                    <a:lnTo>
                      <a:pt x="140463" y="130878"/>
                    </a:lnTo>
                    <a:lnTo>
                      <a:pt x="138398" y="120470"/>
                    </a:lnTo>
                    <a:lnTo>
                      <a:pt x="140454" y="110064"/>
                    </a:lnTo>
                    <a:lnTo>
                      <a:pt x="146043" y="101627"/>
                    </a:lnTo>
                    <a:lnTo>
                      <a:pt x="154297" y="95970"/>
                    </a:lnTo>
                    <a:lnTo>
                      <a:pt x="164348" y="93905"/>
                    </a:lnTo>
                    <a:lnTo>
                      <a:pt x="447984" y="93905"/>
                    </a:lnTo>
                    <a:lnTo>
                      <a:pt x="443536" y="87260"/>
                    </a:lnTo>
                    <a:lnTo>
                      <a:pt x="428795" y="77200"/>
                    </a:lnTo>
                    <a:lnTo>
                      <a:pt x="413879" y="74132"/>
                    </a:lnTo>
                    <a:lnTo>
                      <a:pt x="46338" y="74132"/>
                    </a:lnTo>
                    <a:lnTo>
                      <a:pt x="36027" y="71718"/>
                    </a:lnTo>
                    <a:lnTo>
                      <a:pt x="27802" y="65945"/>
                    </a:lnTo>
                    <a:lnTo>
                      <a:pt x="22358" y="57622"/>
                    </a:lnTo>
                    <a:lnTo>
                      <a:pt x="20388" y="47561"/>
                    </a:lnTo>
                    <a:lnTo>
                      <a:pt x="22445" y="37155"/>
                    </a:lnTo>
                    <a:lnTo>
                      <a:pt x="28034" y="28718"/>
                    </a:lnTo>
                    <a:lnTo>
                      <a:pt x="36288" y="23061"/>
                    </a:lnTo>
                    <a:lnTo>
                      <a:pt x="46338" y="20996"/>
                    </a:lnTo>
                    <a:lnTo>
                      <a:pt x="329765" y="20996"/>
                    </a:lnTo>
                    <a:lnTo>
                      <a:pt x="324908" y="13742"/>
                    </a:lnTo>
                    <a:lnTo>
                      <a:pt x="310167" y="3686"/>
                    </a:lnTo>
                    <a:lnTo>
                      <a:pt x="292240" y="0"/>
                    </a:lnTo>
                    <a:close/>
                  </a:path>
                  <a:path w="514984" h="515619">
                    <a:moveTo>
                      <a:pt x="420650" y="189054"/>
                    </a:moveTo>
                    <a:lnTo>
                      <a:pt x="343521" y="189054"/>
                    </a:lnTo>
                    <a:lnTo>
                      <a:pt x="390991" y="197161"/>
                    </a:lnTo>
                    <a:lnTo>
                      <a:pt x="432352" y="219059"/>
                    </a:lnTo>
                    <a:lnTo>
                      <a:pt x="465055" y="252227"/>
                    </a:lnTo>
                    <a:lnTo>
                      <a:pt x="486546" y="294144"/>
                    </a:lnTo>
                    <a:lnTo>
                      <a:pt x="494277" y="342289"/>
                    </a:lnTo>
                    <a:lnTo>
                      <a:pt x="486546" y="390365"/>
                    </a:lnTo>
                    <a:lnTo>
                      <a:pt x="465055" y="432093"/>
                    </a:lnTo>
                    <a:lnTo>
                      <a:pt x="432352" y="464983"/>
                    </a:lnTo>
                    <a:lnTo>
                      <a:pt x="390991" y="486544"/>
                    </a:lnTo>
                    <a:lnTo>
                      <a:pt x="343521" y="494284"/>
                    </a:lnTo>
                    <a:lnTo>
                      <a:pt x="424095" y="494284"/>
                    </a:lnTo>
                    <a:lnTo>
                      <a:pt x="464619" y="464704"/>
                    </a:lnTo>
                    <a:lnTo>
                      <a:pt x="491323" y="429705"/>
                    </a:lnTo>
                    <a:lnTo>
                      <a:pt x="508554" y="388357"/>
                    </a:lnTo>
                    <a:lnTo>
                      <a:pt x="514664" y="342289"/>
                    </a:lnTo>
                    <a:lnTo>
                      <a:pt x="508262" y="296289"/>
                    </a:lnTo>
                    <a:lnTo>
                      <a:pt x="490888" y="255005"/>
                    </a:lnTo>
                    <a:lnTo>
                      <a:pt x="464173" y="220038"/>
                    </a:lnTo>
                    <a:lnTo>
                      <a:pt x="429748" y="192991"/>
                    </a:lnTo>
                    <a:lnTo>
                      <a:pt x="420650" y="189054"/>
                    </a:lnTo>
                    <a:close/>
                  </a:path>
                  <a:path w="514984" h="515619">
                    <a:moveTo>
                      <a:pt x="200008" y="386774"/>
                    </a:moveTo>
                    <a:lnTo>
                      <a:pt x="178556" y="386774"/>
                    </a:lnTo>
                    <a:lnTo>
                      <a:pt x="182930" y="400899"/>
                    </a:lnTo>
                    <a:lnTo>
                      <a:pt x="188520" y="414502"/>
                    </a:lnTo>
                    <a:lnTo>
                      <a:pt x="195153" y="427525"/>
                    </a:lnTo>
                    <a:lnTo>
                      <a:pt x="202654" y="439910"/>
                    </a:lnTo>
                    <a:lnTo>
                      <a:pt x="230114" y="439910"/>
                    </a:lnTo>
                    <a:lnTo>
                      <a:pt x="221988" y="431692"/>
                    </a:lnTo>
                    <a:lnTo>
                      <a:pt x="200496" y="389810"/>
                    </a:lnTo>
                    <a:lnTo>
                      <a:pt x="200008" y="386774"/>
                    </a:lnTo>
                    <a:close/>
                  </a:path>
                  <a:path w="514984" h="515619">
                    <a:moveTo>
                      <a:pt x="197294" y="313246"/>
                    </a:moveTo>
                    <a:lnTo>
                      <a:pt x="174851" y="313246"/>
                    </a:lnTo>
                    <a:lnTo>
                      <a:pt x="173856" y="320971"/>
                    </a:lnTo>
                    <a:lnTo>
                      <a:pt x="173150" y="327227"/>
                    </a:lnTo>
                    <a:lnTo>
                      <a:pt x="172591" y="334362"/>
                    </a:lnTo>
                    <a:lnTo>
                      <a:pt x="172484" y="351171"/>
                    </a:lnTo>
                    <a:lnTo>
                      <a:pt x="172998" y="358351"/>
                    </a:lnTo>
                    <a:lnTo>
                      <a:pt x="174231" y="365768"/>
                    </a:lnTo>
                    <a:lnTo>
                      <a:pt x="196635" y="365768"/>
                    </a:lnTo>
                    <a:lnTo>
                      <a:pt x="192765" y="341670"/>
                    </a:lnTo>
                    <a:lnTo>
                      <a:pt x="197294" y="313246"/>
                    </a:lnTo>
                    <a:close/>
                  </a:path>
                  <a:path w="514984" h="515619">
                    <a:moveTo>
                      <a:pt x="232962" y="240337"/>
                    </a:moveTo>
                    <a:lnTo>
                      <a:pt x="205126" y="240337"/>
                    </a:lnTo>
                    <a:lnTo>
                      <a:pt x="197161" y="252638"/>
                    </a:lnTo>
                    <a:lnTo>
                      <a:pt x="190064" y="265518"/>
                    </a:lnTo>
                    <a:lnTo>
                      <a:pt x="184011" y="279093"/>
                    </a:lnTo>
                    <a:lnTo>
                      <a:pt x="179176" y="293478"/>
                    </a:lnTo>
                    <a:lnTo>
                      <a:pt x="200462" y="293478"/>
                    </a:lnTo>
                    <a:lnTo>
                      <a:pt x="221809" y="251647"/>
                    </a:lnTo>
                    <a:lnTo>
                      <a:pt x="232962" y="240337"/>
                    </a:lnTo>
                    <a:close/>
                  </a:path>
                  <a:path w="514984" h="515619">
                    <a:moveTo>
                      <a:pt x="352171" y="168667"/>
                    </a:moveTo>
                    <a:lnTo>
                      <a:pt x="342902" y="168667"/>
                    </a:lnTo>
                    <a:lnTo>
                      <a:pt x="308873" y="172510"/>
                    </a:lnTo>
                    <a:lnTo>
                      <a:pt x="276871" y="182724"/>
                    </a:lnTo>
                    <a:lnTo>
                      <a:pt x="247766" y="198731"/>
                    </a:lnTo>
                    <a:lnTo>
                      <a:pt x="222426" y="219950"/>
                    </a:lnTo>
                    <a:lnTo>
                      <a:pt x="253065" y="219950"/>
                    </a:lnTo>
                    <a:lnTo>
                      <a:pt x="254422" y="218574"/>
                    </a:lnTo>
                    <a:lnTo>
                      <a:pt x="295813" y="196859"/>
                    </a:lnTo>
                    <a:lnTo>
                      <a:pt x="343521" y="189054"/>
                    </a:lnTo>
                    <a:lnTo>
                      <a:pt x="420650" y="189054"/>
                    </a:lnTo>
                    <a:lnTo>
                      <a:pt x="389243" y="175464"/>
                    </a:lnTo>
                    <a:lnTo>
                      <a:pt x="388005" y="172373"/>
                    </a:lnTo>
                    <a:lnTo>
                      <a:pt x="386771" y="169900"/>
                    </a:lnTo>
                    <a:lnTo>
                      <a:pt x="386311" y="169286"/>
                    </a:lnTo>
                    <a:lnTo>
                      <a:pt x="357115" y="169286"/>
                    </a:lnTo>
                    <a:lnTo>
                      <a:pt x="352171" y="168667"/>
                    </a:lnTo>
                    <a:close/>
                  </a:path>
                  <a:path w="514984" h="515619">
                    <a:moveTo>
                      <a:pt x="413854" y="166814"/>
                    </a:moveTo>
                    <a:lnTo>
                      <a:pt x="350318" y="166814"/>
                    </a:lnTo>
                    <a:lnTo>
                      <a:pt x="354024" y="168047"/>
                    </a:lnTo>
                    <a:lnTo>
                      <a:pt x="357115" y="169286"/>
                    </a:lnTo>
                    <a:lnTo>
                      <a:pt x="386311" y="169286"/>
                    </a:lnTo>
                    <a:lnTo>
                      <a:pt x="384918" y="167428"/>
                    </a:lnTo>
                    <a:lnTo>
                      <a:pt x="410869" y="167428"/>
                    </a:lnTo>
                    <a:lnTo>
                      <a:pt x="413854" y="166814"/>
                    </a:lnTo>
                    <a:close/>
                  </a:path>
                  <a:path w="514984" h="515619">
                    <a:moveTo>
                      <a:pt x="447984" y="93905"/>
                    </a:moveTo>
                    <a:lnTo>
                      <a:pt x="410249" y="93905"/>
                    </a:lnTo>
                    <a:lnTo>
                      <a:pt x="420298" y="95970"/>
                    </a:lnTo>
                    <a:lnTo>
                      <a:pt x="428552" y="101627"/>
                    </a:lnTo>
                    <a:lnTo>
                      <a:pt x="434143" y="110064"/>
                    </a:lnTo>
                    <a:lnTo>
                      <a:pt x="436199" y="120470"/>
                    </a:lnTo>
                    <a:lnTo>
                      <a:pt x="434143" y="130878"/>
                    </a:lnTo>
                    <a:lnTo>
                      <a:pt x="428552" y="139316"/>
                    </a:lnTo>
                    <a:lnTo>
                      <a:pt x="420298" y="144974"/>
                    </a:lnTo>
                    <a:lnTo>
                      <a:pt x="410249" y="147041"/>
                    </a:lnTo>
                    <a:lnTo>
                      <a:pt x="447981" y="147041"/>
                    </a:lnTo>
                    <a:lnTo>
                      <a:pt x="453527" y="138756"/>
                    </a:lnTo>
                    <a:lnTo>
                      <a:pt x="457205" y="120470"/>
                    </a:lnTo>
                    <a:lnTo>
                      <a:pt x="453527" y="102185"/>
                    </a:lnTo>
                    <a:lnTo>
                      <a:pt x="447984" y="93905"/>
                    </a:lnTo>
                    <a:close/>
                  </a:path>
                  <a:path w="514984" h="515619">
                    <a:moveTo>
                      <a:pt x="329765" y="20996"/>
                    </a:moveTo>
                    <a:lnTo>
                      <a:pt x="292240" y="20996"/>
                    </a:lnTo>
                    <a:lnTo>
                      <a:pt x="302289" y="23061"/>
                    </a:lnTo>
                    <a:lnTo>
                      <a:pt x="310543" y="28718"/>
                    </a:lnTo>
                    <a:lnTo>
                      <a:pt x="316134" y="37155"/>
                    </a:lnTo>
                    <a:lnTo>
                      <a:pt x="318190" y="47561"/>
                    </a:lnTo>
                    <a:lnTo>
                      <a:pt x="316134" y="57969"/>
                    </a:lnTo>
                    <a:lnTo>
                      <a:pt x="310543" y="66407"/>
                    </a:lnTo>
                    <a:lnTo>
                      <a:pt x="302289" y="72065"/>
                    </a:lnTo>
                    <a:lnTo>
                      <a:pt x="292240" y="74132"/>
                    </a:lnTo>
                    <a:lnTo>
                      <a:pt x="413879" y="74132"/>
                    </a:lnTo>
                    <a:lnTo>
                      <a:pt x="410869" y="73512"/>
                    </a:lnTo>
                    <a:lnTo>
                      <a:pt x="330546" y="73512"/>
                    </a:lnTo>
                    <a:lnTo>
                      <a:pt x="333887" y="67625"/>
                    </a:lnTo>
                    <a:lnTo>
                      <a:pt x="336416" y="61157"/>
                    </a:lnTo>
                    <a:lnTo>
                      <a:pt x="338017" y="54225"/>
                    </a:lnTo>
                    <a:lnTo>
                      <a:pt x="338577" y="46947"/>
                    </a:lnTo>
                    <a:lnTo>
                      <a:pt x="334899" y="28663"/>
                    </a:lnTo>
                    <a:lnTo>
                      <a:pt x="329765" y="20996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24" name="object 57">
                <a:extLst>
                  <a:ext uri="{FF2B5EF4-FFF2-40B4-BE49-F238E27FC236}">
                    <a16:creationId xmlns:a16="http://schemas.microsoft.com/office/drawing/2014/main" id="{9F863C07-04E9-4CCC-942A-A235F7CE87BD}"/>
                  </a:ext>
                </a:extLst>
              </p:cNvPr>
              <p:cNvSpPr/>
              <p:nvPr/>
            </p:nvSpPr>
            <p:spPr>
              <a:xfrm>
                <a:off x="1132072" y="2752677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19">
                    <a:moveTo>
                      <a:pt x="0" y="0"/>
                    </a:moveTo>
                    <a:lnTo>
                      <a:pt x="96383" y="0"/>
                    </a:lnTo>
                  </a:path>
                </a:pathLst>
              </a:custGeom>
              <a:ln w="12357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>
                  <a:solidFill>
                    <a:srgbClr val="333333"/>
                  </a:solidFill>
                </a:endParaRPr>
              </a:p>
            </p:txBody>
          </p:sp>
          <p:sp>
            <p:nvSpPr>
              <p:cNvPr id="25" name="object 58">
                <a:extLst>
                  <a:ext uri="{FF2B5EF4-FFF2-40B4-BE49-F238E27FC236}">
                    <a16:creationId xmlns:a16="http://schemas.microsoft.com/office/drawing/2014/main" id="{10FAB5B9-0087-4813-8F56-6C1A5F74CF43}"/>
                  </a:ext>
                </a:extLst>
              </p:cNvPr>
              <p:cNvSpPr/>
              <p:nvPr/>
            </p:nvSpPr>
            <p:spPr>
              <a:xfrm>
                <a:off x="1574232" y="2635896"/>
                <a:ext cx="84455" cy="147955"/>
              </a:xfrm>
              <a:custGeom>
                <a:avLst/>
                <a:gdLst/>
                <a:ahLst/>
                <a:cxnLst/>
                <a:rect l="l" t="t" r="r" b="b"/>
                <a:pathLst>
                  <a:path w="84455" h="147955">
                    <a:moveTo>
                      <a:pt x="38919" y="0"/>
                    </a:moveTo>
                    <a:lnTo>
                      <a:pt x="0" y="0"/>
                    </a:lnTo>
                    <a:lnTo>
                      <a:pt x="0" y="147670"/>
                    </a:lnTo>
                    <a:lnTo>
                      <a:pt x="21005" y="147670"/>
                    </a:lnTo>
                    <a:lnTo>
                      <a:pt x="21005" y="95773"/>
                    </a:lnTo>
                    <a:lnTo>
                      <a:pt x="38919" y="95773"/>
                    </a:lnTo>
                    <a:lnTo>
                      <a:pt x="58219" y="92587"/>
                    </a:lnTo>
                    <a:lnTo>
                      <a:pt x="72362" y="83261"/>
                    </a:lnTo>
                    <a:lnTo>
                      <a:pt x="76538" y="76000"/>
                    </a:lnTo>
                    <a:lnTo>
                      <a:pt x="21619" y="76000"/>
                    </a:lnTo>
                    <a:lnTo>
                      <a:pt x="21619" y="21011"/>
                    </a:lnTo>
                    <a:lnTo>
                      <a:pt x="77212" y="21011"/>
                    </a:lnTo>
                    <a:lnTo>
                      <a:pt x="72362" y="12667"/>
                    </a:lnTo>
                    <a:lnTo>
                      <a:pt x="58219" y="3263"/>
                    </a:lnTo>
                    <a:lnTo>
                      <a:pt x="38919" y="0"/>
                    </a:lnTo>
                    <a:close/>
                  </a:path>
                  <a:path w="84455" h="147955">
                    <a:moveTo>
                      <a:pt x="77212" y="21011"/>
                    </a:moveTo>
                    <a:lnTo>
                      <a:pt x="38919" y="21011"/>
                    </a:lnTo>
                    <a:lnTo>
                      <a:pt x="49463" y="22739"/>
                    </a:lnTo>
                    <a:lnTo>
                      <a:pt x="56993" y="27884"/>
                    </a:lnTo>
                    <a:lnTo>
                      <a:pt x="61511" y="36388"/>
                    </a:lnTo>
                    <a:lnTo>
                      <a:pt x="63017" y="48196"/>
                    </a:lnTo>
                    <a:lnTo>
                      <a:pt x="61250" y="60360"/>
                    </a:lnTo>
                    <a:lnTo>
                      <a:pt x="56761" y="69048"/>
                    </a:lnTo>
                    <a:lnTo>
                      <a:pt x="49376" y="74262"/>
                    </a:lnTo>
                    <a:lnTo>
                      <a:pt x="38919" y="76000"/>
                    </a:lnTo>
                    <a:lnTo>
                      <a:pt x="76538" y="76000"/>
                    </a:lnTo>
                    <a:lnTo>
                      <a:pt x="81059" y="68142"/>
                    </a:lnTo>
                    <a:lnTo>
                      <a:pt x="84022" y="47577"/>
                    </a:lnTo>
                    <a:lnTo>
                      <a:pt x="81059" y="27631"/>
                    </a:lnTo>
                    <a:lnTo>
                      <a:pt x="77212" y="21011"/>
                    </a:lnTo>
                    <a:close/>
                  </a:path>
                </a:pathLst>
              </a:custGeom>
              <a:solidFill>
                <a:srgbClr val="A6A6A6"/>
              </a:solidFill>
            </p:spPr>
            <p:txBody>
              <a:bodyPr wrap="square" lIns="0" tIns="0" rIns="0" bIns="0" rtlCol="0"/>
              <a:lstStyle>
                <a:defPPr>
                  <a:defRPr lang="ru-RU"/>
                </a:defPPr>
                <a:lvl1pPr marL="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dirty="0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341D43-B8C2-EC5A-2A52-A2E59BA44C36}"/>
              </a:ext>
            </a:extLst>
          </p:cNvPr>
          <p:cNvSpPr txBox="1"/>
          <p:nvPr/>
        </p:nvSpPr>
        <p:spPr>
          <a:xfrm>
            <a:off x="2654060" y="13593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сельского хозяйства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3104E7-4683-859D-7D45-0A1EA7DE2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-296671"/>
            <a:ext cx="2038240" cy="203824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2D42231-569C-1018-0C4B-EEBC52203C93}"/>
              </a:ext>
            </a:extLst>
          </p:cNvPr>
          <p:cNvCxnSpPr/>
          <p:nvPr/>
        </p:nvCxnSpPr>
        <p:spPr>
          <a:xfrm>
            <a:off x="191344" y="650305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987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158" y="78865"/>
            <a:ext cx="11217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жителей Ханты-Мансийского района»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408" y="5143278"/>
            <a:ext cx="1159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имущественных и земельных отношений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Администрации Ханты-Мансийского района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2564905"/>
            <a:ext cx="11737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Улучшение жилищных условий к 2030 году не менее 400 семей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6BBF6-A06A-D71A-8CD1-986BF411B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268E624-EE57-8696-2606-D381EADCE7D8}"/>
              </a:ext>
            </a:extLst>
          </p:cNvPr>
          <p:cNvCxnSpPr>
            <a:cxnSpLocks/>
          </p:cNvCxnSpPr>
          <p:nvPr/>
        </p:nvCxnSpPr>
        <p:spPr>
          <a:xfrm flipV="1">
            <a:off x="551384" y="980728"/>
            <a:ext cx="10369152" cy="571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4383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4370" y="1225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640525"/>
              </p:ext>
            </p:extLst>
          </p:nvPr>
        </p:nvGraphicFramePr>
        <p:xfrm>
          <a:off x="155340" y="1291166"/>
          <a:ext cx="11881319" cy="492502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99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3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577006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1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6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0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семей, улучшивших жилищные условия, семей в год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тыс. кв. м.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24289" marR="24289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граждан, расселенных из аварийного жилищного фонда, человек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226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площадь жилых помещений, приходящихся в среднем на 1 жителя, кв. м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25,8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3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ourier New"/>
                          <a:cs typeface="Times New Roman" panose="02020603050405020304" pitchFamily="18" charset="0"/>
                        </a:rPr>
                        <a:t>Доля населения, получившего жилые помещения и улучшившего жилищные условия в отчетном году,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ourier New"/>
                          <a:cs typeface="Times New Roman" panose="02020603050405020304" pitchFamily="18" charset="0"/>
                        </a:rPr>
                        <a:t>в общей численности населения, состоящего на учете в качестве нуждающегося в жилых помещениях, %  </a:t>
                      </a:r>
                      <a:endParaRPr lang="ru-RU" sz="18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7,9</a:t>
                      </a:r>
                    </a:p>
                  </a:txBody>
                  <a:tcPr marL="24289" marR="24289" marT="0" marB="0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50">
              <a:solidFill>
                <a:prstClr val="black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6E3C03-52AD-0421-9645-A1B3D8617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A023DE5-EDF4-184C-71EB-9FF040922FB3}"/>
              </a:ext>
            </a:extLst>
          </p:cNvPr>
          <p:cNvCxnSpPr/>
          <p:nvPr/>
        </p:nvCxnSpPr>
        <p:spPr>
          <a:xfrm>
            <a:off x="191344" y="67858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57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C7E0A-8AA5-C2B7-42F4-07F92113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Прямоугольник: скругленные углы 193">
            <a:extLst>
              <a:ext uri="{FF2B5EF4-FFF2-40B4-BE49-F238E27FC236}">
                <a16:creationId xmlns:a16="http://schemas.microsoft.com/office/drawing/2014/main" id="{3C924AE3-3833-4E18-C1D8-D56BB6754CA2}"/>
              </a:ext>
            </a:extLst>
          </p:cNvPr>
          <p:cNvSpPr/>
          <p:nvPr/>
        </p:nvSpPr>
        <p:spPr>
          <a:xfrm>
            <a:off x="263352" y="1389391"/>
            <a:ext cx="2703731" cy="1055341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3CC5776-6F0A-9EDF-936E-BECA4C92758F}"/>
              </a:ext>
            </a:extLst>
          </p:cNvPr>
          <p:cNvSpPr/>
          <p:nvPr/>
        </p:nvSpPr>
        <p:spPr>
          <a:xfrm>
            <a:off x="42025" y="27349"/>
            <a:ext cx="11754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</a:t>
            </a:r>
            <a:endParaRPr lang="ru-RU" sz="24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6F57748-3869-008A-7322-04E8F9639BF4}"/>
              </a:ext>
            </a:extLst>
          </p:cNvPr>
          <p:cNvCxnSpPr>
            <a:cxnSpLocks/>
          </p:cNvCxnSpPr>
          <p:nvPr/>
        </p:nvCxnSpPr>
        <p:spPr>
          <a:xfrm>
            <a:off x="3287688" y="2852936"/>
            <a:ext cx="0" cy="3260682"/>
          </a:xfrm>
          <a:prstGeom prst="line">
            <a:avLst/>
          </a:prstGeom>
          <a:ln w="22225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06FC820-2F7E-471F-2F73-1C97D6ED562E}"/>
              </a:ext>
            </a:extLst>
          </p:cNvPr>
          <p:cNvGrpSpPr/>
          <p:nvPr/>
        </p:nvGrpSpPr>
        <p:grpSpPr>
          <a:xfrm>
            <a:off x="3482414" y="4205318"/>
            <a:ext cx="294963" cy="180000"/>
            <a:chOff x="5727913" y="2882392"/>
            <a:chExt cx="294963" cy="180000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CC0822D-4D9D-6C2C-27EE-A9BAE3F1F81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709913" y="2900392"/>
              <a:ext cx="180000" cy="144000"/>
            </a:xfrm>
            <a:custGeom>
              <a:avLst/>
              <a:gdLst>
                <a:gd name="T0" fmla="*/ 3256 w 3324"/>
                <a:gd name="T1" fmla="*/ 470 h 2157"/>
                <a:gd name="T2" fmla="*/ 1880 w 3324"/>
                <a:gd name="T3" fmla="*/ 2056 h 2157"/>
                <a:gd name="T4" fmla="*/ 1880 w 3324"/>
                <a:gd name="T5" fmla="*/ 2056 h 2157"/>
                <a:gd name="T6" fmla="*/ 1663 w 3324"/>
                <a:gd name="T7" fmla="*/ 2157 h 2157"/>
                <a:gd name="T8" fmla="*/ 1451 w 3324"/>
                <a:gd name="T9" fmla="*/ 2062 h 2157"/>
                <a:gd name="T10" fmla="*/ 1450 w 3324"/>
                <a:gd name="T11" fmla="*/ 2062 h 2157"/>
                <a:gd name="T12" fmla="*/ 83 w 3324"/>
                <a:gd name="T13" fmla="*/ 485 h 2157"/>
                <a:gd name="T14" fmla="*/ 0 w 3324"/>
                <a:gd name="T15" fmla="*/ 284 h 2157"/>
                <a:gd name="T16" fmla="*/ 283 w 3324"/>
                <a:gd name="T17" fmla="*/ 0 h 2157"/>
                <a:gd name="T18" fmla="*/ 283 w 3324"/>
                <a:gd name="T19" fmla="*/ 0 h 2157"/>
                <a:gd name="T20" fmla="*/ 284 w 3324"/>
                <a:gd name="T21" fmla="*/ 0 h 2157"/>
                <a:gd name="T22" fmla="*/ 3039 w 3324"/>
                <a:gd name="T23" fmla="*/ 0 h 2157"/>
                <a:gd name="T24" fmla="*/ 3039 w 3324"/>
                <a:gd name="T25" fmla="*/ 0 h 2157"/>
                <a:gd name="T26" fmla="*/ 3040 w 3324"/>
                <a:gd name="T27" fmla="*/ 0 h 2157"/>
                <a:gd name="T28" fmla="*/ 3324 w 3324"/>
                <a:gd name="T29" fmla="*/ 284 h 2157"/>
                <a:gd name="T30" fmla="*/ 3256 w 3324"/>
                <a:gd name="T31" fmla="*/ 470 h 2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4" h="2157">
                  <a:moveTo>
                    <a:pt x="3256" y="470"/>
                  </a:moveTo>
                  <a:lnTo>
                    <a:pt x="1880" y="2056"/>
                  </a:lnTo>
                  <a:lnTo>
                    <a:pt x="1880" y="2056"/>
                  </a:lnTo>
                  <a:cubicBezTo>
                    <a:pt x="1828" y="2118"/>
                    <a:pt x="1750" y="2157"/>
                    <a:pt x="1663" y="2157"/>
                  </a:cubicBezTo>
                  <a:cubicBezTo>
                    <a:pt x="1578" y="2157"/>
                    <a:pt x="1503" y="2120"/>
                    <a:pt x="1451" y="2062"/>
                  </a:cubicBezTo>
                  <a:lnTo>
                    <a:pt x="1450" y="2062"/>
                  </a:lnTo>
                  <a:lnTo>
                    <a:pt x="83" y="485"/>
                  </a:lnTo>
                  <a:cubicBezTo>
                    <a:pt x="32" y="433"/>
                    <a:pt x="0" y="363"/>
                    <a:pt x="0" y="284"/>
                  </a:cubicBezTo>
                  <a:cubicBezTo>
                    <a:pt x="0" y="128"/>
                    <a:pt x="127" y="1"/>
                    <a:pt x="283" y="0"/>
                  </a:cubicBezTo>
                  <a:lnTo>
                    <a:pt x="283" y="0"/>
                  </a:lnTo>
                  <a:lnTo>
                    <a:pt x="284" y="0"/>
                  </a:lnTo>
                  <a:lnTo>
                    <a:pt x="3039" y="0"/>
                  </a:lnTo>
                  <a:lnTo>
                    <a:pt x="3039" y="0"/>
                  </a:lnTo>
                  <a:lnTo>
                    <a:pt x="3040" y="0"/>
                  </a:lnTo>
                  <a:cubicBezTo>
                    <a:pt x="3197" y="0"/>
                    <a:pt x="3324" y="127"/>
                    <a:pt x="3324" y="284"/>
                  </a:cubicBezTo>
                  <a:cubicBezTo>
                    <a:pt x="3324" y="355"/>
                    <a:pt x="3299" y="420"/>
                    <a:pt x="3256" y="47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rgbClr val="0070C0"/>
              </a:solidFill>
              <a:prstDash val="soli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C20DEE62-92E4-C6FC-0613-F2DBE079FBAA}"/>
                </a:ext>
              </a:extLst>
            </p:cNvPr>
            <p:cNvCxnSpPr/>
            <p:nvPr/>
          </p:nvCxnSpPr>
          <p:spPr>
            <a:xfrm rot="5400000" flipH="1" flipV="1">
              <a:off x="5950876" y="2896005"/>
              <a:ext cx="0" cy="144000"/>
            </a:xfrm>
            <a:prstGeom prst="line">
              <a:avLst/>
            </a:prstGeom>
            <a:ln w="63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BFCA6-7E7A-4F63-2EB4-69C7D52BB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81" y="-196207"/>
            <a:ext cx="1946582" cy="1946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925DC-1858-32BB-D308-ABEBFBF79556}"/>
              </a:ext>
            </a:extLst>
          </p:cNvPr>
          <p:cNvSpPr txBox="1"/>
          <p:nvPr/>
        </p:nvSpPr>
        <p:spPr>
          <a:xfrm>
            <a:off x="263352" y="1628134"/>
            <a:ext cx="2545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</p:txBody>
      </p:sp>
      <p:sp useBgFill="1">
        <p:nvSpPr>
          <p:cNvPr id="7" name="Прямоугольник: скругленные углы 193">
            <a:extLst>
              <a:ext uri="{FF2B5EF4-FFF2-40B4-BE49-F238E27FC236}">
                <a16:creationId xmlns:a16="http://schemas.microsoft.com/office/drawing/2014/main" id="{3E7E63B7-AD26-7CE0-23B9-840D38991534}"/>
              </a:ext>
            </a:extLst>
          </p:cNvPr>
          <p:cNvSpPr/>
          <p:nvPr/>
        </p:nvSpPr>
        <p:spPr>
          <a:xfrm>
            <a:off x="233494" y="4078428"/>
            <a:ext cx="2713574" cy="923329"/>
          </a:xfrm>
          <a:prstGeom prst="roundRect">
            <a:avLst>
              <a:gd name="adj" fmla="val 5569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5095E-4648-D41C-1BAD-2A91661BF45E}"/>
              </a:ext>
            </a:extLst>
          </p:cNvPr>
          <p:cNvSpPr txBox="1"/>
          <p:nvPr/>
        </p:nvSpPr>
        <p:spPr>
          <a:xfrm>
            <a:off x="240452" y="4032262"/>
            <a:ext cx="2703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ИНФОРМАЦИОННЫХ ТЕХНОЛОГИЙ</a:t>
            </a:r>
            <a:endParaRPr lang="ru-RU" b="1" dirty="0">
              <a:solidFill>
                <a:schemeClr val="tx2"/>
              </a:solidFill>
              <a:latin typeface="Akrobat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C49023B-C1D5-F9CE-F2D2-7A2637252FD2}"/>
              </a:ext>
            </a:extLst>
          </p:cNvPr>
          <p:cNvCxnSpPr>
            <a:cxnSpLocks/>
          </p:cNvCxnSpPr>
          <p:nvPr/>
        </p:nvCxnSpPr>
        <p:spPr>
          <a:xfrm flipV="1">
            <a:off x="695400" y="960406"/>
            <a:ext cx="10009112" cy="2032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63CF5BE-1CA1-CF07-98E1-25ED7EF3A599}"/>
              </a:ext>
            </a:extLst>
          </p:cNvPr>
          <p:cNvSpPr/>
          <p:nvPr/>
        </p:nvSpPr>
        <p:spPr>
          <a:xfrm>
            <a:off x="4367809" y="1268760"/>
            <a:ext cx="6048672" cy="1135329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14F3BC-5A63-B35B-EAA6-3B52C180DB5B}"/>
              </a:ext>
            </a:extLst>
          </p:cNvPr>
          <p:cNvSpPr txBox="1"/>
          <p:nvPr/>
        </p:nvSpPr>
        <p:spPr>
          <a:xfrm>
            <a:off x="5889327" y="1624853"/>
            <a:ext cx="293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ПРИНЯТЫЕ РЕШЕНИЯ</a:t>
            </a:r>
          </a:p>
          <a:p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251359B-92A3-AA0C-3922-A566519D90E5}"/>
              </a:ext>
            </a:extLst>
          </p:cNvPr>
          <p:cNvSpPr/>
          <p:nvPr/>
        </p:nvSpPr>
        <p:spPr>
          <a:xfrm>
            <a:off x="4367808" y="2692121"/>
            <a:ext cx="6048672" cy="3761213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Льгота в виде сниженной ставки налога на землю на межселенной территории  района в размере 50% для организаций, осуществляющий деятельность в области информационных технологий, состоящих в реестре аккредитованных организаций (реестр Министерства цифрового развития, связи и массовых коммуникаций Российской Федерации)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krobat"/>
                <a:cs typeface="Arial" panose="020B0604020202020204" pitchFamily="34" charset="0"/>
              </a:rPr>
              <a:t>в отношении земельных участков, предназначенных размещения объектов связи и центров обработки данных на период с 01.01.2026 по 31.12.2028 (код вида разрешенного использования земельного участка 6.8.)</a:t>
            </a:r>
          </a:p>
          <a:p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0887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87459" y="30454"/>
            <a:ext cx="11247040" cy="42430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77707134"/>
              </p:ext>
            </p:extLst>
          </p:nvPr>
        </p:nvGraphicFramePr>
        <p:xfrm>
          <a:off x="413544" y="620688"/>
          <a:ext cx="6402536" cy="452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744072" y="1008538"/>
            <a:ext cx="5447928" cy="3744413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целей, показателей и решение задач национального проекта «Инфраструктура для жизни»,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 на достижение показателей федеральных проектов, не входящих в состав национальных проектов,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тимулирование жилищного строительства,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74396634"/>
              </p:ext>
            </p:extLst>
          </p:nvPr>
        </p:nvGraphicFramePr>
        <p:xfrm>
          <a:off x="413543" y="5209308"/>
          <a:ext cx="11194872" cy="153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749964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691046663"/>
                    </a:ext>
                  </a:extLst>
                </a:gridCol>
                <a:gridCol w="1966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98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272 832,3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220 770,0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179 773,1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850 268,3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737 719,7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6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117 453,7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117 382,3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790 046,0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677 497,4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272 832,3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103 316,3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62 390,8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60 222,3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60 222,3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F2DFCD-4E65-3AB8-C7A4-30301457E1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36111A8-AA72-0AB4-66A2-327FDDEB0C10}"/>
              </a:ext>
            </a:extLst>
          </p:cNvPr>
          <p:cNvCxnSpPr/>
          <p:nvPr/>
        </p:nvCxnSpPr>
        <p:spPr>
          <a:xfrm>
            <a:off x="413543" y="454763"/>
            <a:ext cx="1043498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31F5025-357F-D20F-3B1D-987E308D474A}"/>
              </a:ext>
            </a:extLst>
          </p:cNvPr>
          <p:cNvSpPr txBox="1"/>
          <p:nvPr/>
        </p:nvSpPr>
        <p:spPr>
          <a:xfrm>
            <a:off x="10128448" y="48050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2308639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14395-47C8-D7F2-3B18-84A87E45F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DA6AE0A-5AFA-D6C7-1CEB-35B26B1E6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5C70772C-B74E-747F-DE02-1DAEE02D7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660903"/>
            <a:ext cx="10847246" cy="174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целей, показателей и решение задач национального проекта «Инфраструктура для жизни»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«Жилье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Обеспечение устойчивого сокращения непригодного для проживания жилищного фонда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 35 765,3 тыс. рублей; 2027 год –  703 875,4 тыс. рублей; 2028 год –  591 342,7 тыс. рублей;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BC8A2C-F5B7-0E1B-38C7-8A9828E55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B0DE7BA-325D-EF1D-0881-E7CBF5533440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9074099D-F13E-17CA-A6EE-02EFB19D6C03}"/>
              </a:ext>
            </a:extLst>
          </p:cNvPr>
          <p:cNvSpPr txBox="1">
            <a:spLocks/>
          </p:cNvSpPr>
          <p:nvPr/>
        </p:nvSpPr>
        <p:spPr>
          <a:xfrm>
            <a:off x="164509" y="3573016"/>
            <a:ext cx="11862981" cy="232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показателей федеральных проектов, не входящих в состав национальных проектов </a:t>
            </a:r>
          </a:p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«Содействие субъектам Российской Федерации в реализации полномочий по оказанию государственной поддержки гражданам в обеспечении жильем и оплате жилищно-коммунальных услуг»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Улучшение жилищных условий молодых семей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 3 186,2 тыс. рублей; 2027 год –  3 184,3 тыс. рублей; 2028 год –  3 168,5 тыс. рублей;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7606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00201-30CA-F31D-3A15-849C94B3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EB69F36-AB3C-5065-08CD-B8E6EEC8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5723"/>
            <a:ext cx="10586392" cy="35024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2900D9C-FB56-1CE8-70F6-B4C317AB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9" y="2348880"/>
            <a:ext cx="10919254" cy="253247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 «Стимулирование жилищного строительства»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жилищных условий жителей Ханты-Мансийского района, проживающих в аварийном жилищном фонде, а также состоящих в администрациях сельских поселениях Ханты-Мансийского района на учете в качестве нуждающихся в жилых помещениях, предоставляемых по договорам социального найма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2026 год –  78 430,8 тыс. рублей; 2027 год –  82 986,3 тыс. рублей; 2028 год –  82 986,3 тыс. рублей;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0E9814-8A59-9255-221A-D7A1E4F5E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D31FF80-90F7-44CD-2BFE-E7B575C35FBA}"/>
              </a:ext>
            </a:extLst>
          </p:cNvPr>
          <p:cNvCxnSpPr/>
          <p:nvPr/>
        </p:nvCxnSpPr>
        <p:spPr>
          <a:xfrm>
            <a:off x="479376" y="105273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75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099"/>
            <a:ext cx="11279308" cy="77809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40" y="2683768"/>
            <a:ext cx="10972800" cy="149046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Оказание государственной поддержки отдельным категориям граждан на улучшение жилищных условий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62 390,8 тыс. рублей; 2027 год – 60 222,3 тыс. рублей; 2028 год – 60 222,3 тыс. рублей;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A9345F-049F-D8B7-4785-82A4FD1D06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67514D8-B2FC-BA82-720A-E46C9470510C}"/>
              </a:ext>
            </a:extLst>
          </p:cNvPr>
          <p:cNvCxnSpPr/>
          <p:nvPr/>
        </p:nvCxnSpPr>
        <p:spPr>
          <a:xfrm>
            <a:off x="637440" y="1340768"/>
            <a:ext cx="103109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5126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10117"/>
            <a:ext cx="11280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 модернизация жилищно-коммунального комплекса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повышение энергетической эффективности в Ханты-Мансийском районе»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99517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 </a:t>
            </a: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строительства, архитектуры и жилищно-коммунального</a:t>
            </a:r>
          </a:p>
          <a:p>
            <a:pPr algn="just"/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хозяйства Администрации Ханты-Мансийского района    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65260" y="2422359"/>
            <a:ext cx="11189472" cy="20882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algn="ctr"/>
            <a:endParaRPr lang="ru-RU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и качества предоставления жилищно-коммунальных услуг</a:t>
            </a:r>
          </a:p>
          <a:p>
            <a:pPr marL="257175" indent="-257175" algn="ctr">
              <a:buFont typeface="Wingdings" panose="05000000000000000000" pitchFamily="2" charset="2"/>
              <a:buChar char="Ø"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использования топливно-энергетических ресурсов</a:t>
            </a:r>
            <a:endParaRPr lang="ru-RU" sz="1800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62C0A9-07F6-1443-B977-C586B1069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0FC9DA2-9870-F88D-2446-2FAEF692B7D8}"/>
              </a:ext>
            </a:extLst>
          </p:cNvPr>
          <p:cNvCxnSpPr/>
          <p:nvPr/>
        </p:nvCxnSpPr>
        <p:spPr>
          <a:xfrm>
            <a:off x="119336" y="1190212"/>
            <a:ext cx="1087320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0841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8918" y="12636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32056"/>
              </p:ext>
            </p:extLst>
          </p:nvPr>
        </p:nvGraphicFramePr>
        <p:xfrm>
          <a:off x="335360" y="1484784"/>
          <a:ext cx="11593288" cy="490537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058">
                  <a:extLst>
                    <a:ext uri="{9D8B030D-6E8A-4147-A177-3AD203B41FA5}">
                      <a16:colId xmlns:a16="http://schemas.microsoft.com/office/drawing/2014/main" val="4199652951"/>
                    </a:ext>
                  </a:extLst>
                </a:gridCol>
                <a:gridCol w="96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6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6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1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Доля замены ветхих инженерных сетей теплоснабжения, водоснабжения, водоотведения от общей протяженности ветхих инженерных сетей теплоснабжения, водоснабжения, водоотведения,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3,1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введенных в эксплуатацию объектов капитального строительства от запланированных к вводу в эксплуатацию в соответствующем году, процент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6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площади жилищного фонда, обеспеченного всеми видами благоустройства, в общей площади жилищного фонда Ханты-Мансийского района,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23,9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86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Доля расходов на коммунальные услуги в совокупном доходе семьи, процент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13,14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&lt;15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98FAED-22D8-934A-D201-2322B1A90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7D8949B-2C15-2D88-8365-24CA97D6A81C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149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420" y="290237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070722"/>
              </p:ext>
            </p:extLst>
          </p:nvPr>
        </p:nvGraphicFramePr>
        <p:xfrm>
          <a:off x="155339" y="2026183"/>
          <a:ext cx="11881321" cy="411628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8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929317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867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6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предоставленных банных услуг,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7 590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0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сотрудников муниципальных учреждений и органов местного самоуправления Ханты-Мансийского района, прошедших обучение в области энергосбережения и повышения энергетической эффективности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B7C5DD-9FCB-3D99-313E-503209BD3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2942D67-E8BC-0EE3-F476-53980876FD7B}"/>
              </a:ext>
            </a:extLst>
          </p:cNvPr>
          <p:cNvCxnSpPr/>
          <p:nvPr/>
        </p:nvCxnSpPr>
        <p:spPr>
          <a:xfrm>
            <a:off x="188295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760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2480" y="118307"/>
            <a:ext cx="11247040" cy="31763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3797365"/>
              </p:ext>
            </p:extLst>
          </p:nvPr>
        </p:nvGraphicFramePr>
        <p:xfrm>
          <a:off x="47328" y="677260"/>
          <a:ext cx="6552728" cy="4463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6462147" y="989757"/>
            <a:ext cx="5735959" cy="3679646"/>
          </a:xfrm>
        </p:spPr>
        <p:txBody>
          <a:bodyPr>
            <a:no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МП будут реализованы: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целей, показателей и решение задач национального проекта «Инфраструктура для жизни»,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проект, направленный на достижение целей социально-экономического развития автономного округа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муниципальный проект «Строительство, реконструкция, модернизация объектов коммунального хозяйства»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комплексов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процессных мероприятий.</a:t>
            </a: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1777841"/>
              </p:ext>
            </p:extLst>
          </p:nvPr>
        </p:nvGraphicFramePr>
        <p:xfrm>
          <a:off x="191344" y="5110480"/>
          <a:ext cx="11417071" cy="1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23">
                  <a:extLst>
                    <a:ext uri="{9D8B030D-6E8A-4147-A177-3AD203B41FA5}">
                      <a16:colId xmlns:a16="http://schemas.microsoft.com/office/drawing/2014/main" val="4062801860"/>
                    </a:ext>
                  </a:extLst>
                </a:gridCol>
                <a:gridCol w="1585449">
                  <a:extLst>
                    <a:ext uri="{9D8B030D-6E8A-4147-A177-3AD203B41FA5}">
                      <a16:colId xmlns:a16="http://schemas.microsoft.com/office/drawing/2014/main" val="706608430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998 684,7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116 788,9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1 265 045,3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1 321 597,6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1 339 773,1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часть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9 473,1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274 739,2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350 711,1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246 158,2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998 684,7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1 107 315,8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990 306,1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970 886,5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1 093 614,9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A6D1C4-410A-DC58-E4F4-80A9DD09BA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-317634"/>
            <a:ext cx="2034599" cy="203459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7E445C5-2A6B-B2DC-66E0-EA9D4635DDC2}"/>
              </a:ext>
            </a:extLst>
          </p:cNvPr>
          <p:cNvCxnSpPr/>
          <p:nvPr/>
        </p:nvCxnSpPr>
        <p:spPr>
          <a:xfrm>
            <a:off x="335360" y="548680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6E9EFF1-E816-868D-BDEA-3E897830EFFA}"/>
              </a:ext>
            </a:extLst>
          </p:cNvPr>
          <p:cNvSpPr txBox="1"/>
          <p:nvPr/>
        </p:nvSpPr>
        <p:spPr>
          <a:xfrm>
            <a:off x="10128448" y="473605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787205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D948A-9BCC-96B0-358E-2DBA601D5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A00E75C-BA5D-D790-66B7-D32101B39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75" y="301154"/>
            <a:ext cx="10514384" cy="45292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региональных проектов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DD19265-73F9-D039-3323-AEDF9F5DA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660902"/>
            <a:ext cx="11836146" cy="19548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целей, показателей и решение задач национального проекта «Инфраструктура для жизни»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«Модернизация коммунальной инфраструктуры»»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Улучшение качества коммунальных услуг со снижением аварийности на объектах коммунальной инфраструктуры и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повышение уровня удовлетворенности граждан качеством предоставляемых услуг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2026 год –  0,0 тыс. рублей; 2027 год –  0,0 тыс. рублей; 2028 год –  6 801,7 тыс. рублей;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2D75A-6405-3005-26EF-8E94E2F48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8DCD458-44B5-E607-DA5C-62CAA78D9D49}"/>
              </a:ext>
            </a:extLst>
          </p:cNvPr>
          <p:cNvCxnSpPr>
            <a:cxnSpLocks/>
          </p:cNvCxnSpPr>
          <p:nvPr/>
        </p:nvCxnSpPr>
        <p:spPr>
          <a:xfrm>
            <a:off x="194361" y="83671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Объект 7">
            <a:extLst>
              <a:ext uri="{FF2B5EF4-FFF2-40B4-BE49-F238E27FC236}">
                <a16:creationId xmlns:a16="http://schemas.microsoft.com/office/drawing/2014/main" id="{D942A12D-1DC7-E915-929F-AB8B7E22915D}"/>
              </a:ext>
            </a:extLst>
          </p:cNvPr>
          <p:cNvSpPr txBox="1">
            <a:spLocks/>
          </p:cNvSpPr>
          <p:nvPr/>
        </p:nvSpPr>
        <p:spPr>
          <a:xfrm>
            <a:off x="164509" y="3698380"/>
            <a:ext cx="11862981" cy="2322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регионального проекта направленного на достижение целей социально-экономического развития Ханты-Мансийского автономного округа – Югры</a:t>
            </a:r>
          </a:p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«Создание (реконструкция) коммунальных объектов»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объектов коммунальной инфраструктуры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 274 739,2 тыс. рублей; 2027 год –  237 439,8  тыс. рублей; 2028 год –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239 356,5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206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5AB4-2F82-2417-A802-E227F3489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BF035F-2408-FBBA-8AE3-6FC8DF60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575723"/>
            <a:ext cx="10586392" cy="35024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8AFCD2F-C25B-EB45-007D-5CE0E9146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9" y="2348880"/>
            <a:ext cx="10919254" cy="253247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проекта «Строительство, реконструкция, модернизация объектов коммунального хозяйства» </a:t>
            </a:r>
          </a:p>
          <a:p>
            <a:pPr marL="0" indent="0">
              <a:buNone/>
            </a:pP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объектов коммунальной инфраструктуры «Строительство КОС в населенных пунктах Ханты-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Мансийского района: п. Луговской»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 0,0 тыс. рублей; 2027 год –  113 271,3 тыс. рублей; 2028 год –  0,0 тыс. рублей;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DF3E93-2D73-C2C1-63DA-6965B58EC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5C1491C-2601-49C4-D14B-BB61341E0497}"/>
              </a:ext>
            </a:extLst>
          </p:cNvPr>
          <p:cNvCxnSpPr/>
          <p:nvPr/>
        </p:nvCxnSpPr>
        <p:spPr>
          <a:xfrm>
            <a:off x="479376" y="1052736"/>
            <a:ext cx="1051316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46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7CF21-ECB7-A136-ED52-BC487A709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991E89-23DC-188F-3D03-1FAFF28619C1}"/>
              </a:ext>
            </a:extLst>
          </p:cNvPr>
          <p:cNvSpPr txBox="1"/>
          <p:nvPr/>
        </p:nvSpPr>
        <p:spPr>
          <a:xfrm>
            <a:off x="346064" y="1902544"/>
            <a:ext cx="112332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финансовой обеспеченности и сохранение стабильности доходной базы бюджета района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доходного потенциала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A863EE-D4C7-858E-7AB4-D0573B8D1407}"/>
              </a:ext>
            </a:extLst>
          </p:cNvPr>
          <p:cNvSpPr txBox="1"/>
          <p:nvPr/>
        </p:nvSpPr>
        <p:spPr>
          <a:xfrm>
            <a:off x="1595500" y="520741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Ханты-Мансийского района по доходам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8120F3-C8AB-D657-FB05-77514E09E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-243408"/>
            <a:ext cx="2338521" cy="2338521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F81EC90-EB3C-7D7D-942C-DE218F4AF9E6}"/>
              </a:ext>
            </a:extLst>
          </p:cNvPr>
          <p:cNvCxnSpPr>
            <a:cxnSpLocks/>
          </p:cNvCxnSpPr>
          <p:nvPr/>
        </p:nvCxnSpPr>
        <p:spPr>
          <a:xfrm>
            <a:off x="479376" y="1412776"/>
            <a:ext cx="1011712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66E65A3-3695-A33C-2D7B-EEDEDB1A7453}"/>
              </a:ext>
            </a:extLst>
          </p:cNvPr>
          <p:cNvCxnSpPr>
            <a:cxnSpLocks/>
          </p:cNvCxnSpPr>
          <p:nvPr/>
        </p:nvCxnSpPr>
        <p:spPr>
          <a:xfrm>
            <a:off x="479376" y="2780928"/>
            <a:ext cx="108732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3520421-ADFE-141A-ABBA-CC2865BF3281}"/>
              </a:ext>
            </a:extLst>
          </p:cNvPr>
          <p:cNvCxnSpPr>
            <a:cxnSpLocks/>
          </p:cNvCxnSpPr>
          <p:nvPr/>
        </p:nvCxnSpPr>
        <p:spPr>
          <a:xfrm>
            <a:off x="479376" y="3414712"/>
            <a:ext cx="10873208" cy="14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DC5277-E82B-24E4-3A15-3B40C7AFCC64}"/>
              </a:ext>
            </a:extLst>
          </p:cNvPr>
          <p:cNvSpPr txBox="1"/>
          <p:nvPr/>
        </p:nvSpPr>
        <p:spPr>
          <a:xfrm>
            <a:off x="354438" y="3754776"/>
            <a:ext cx="1123324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2026 года плата за негативное воздействие на окружающую среду подлежит зачислению в бюджеты субъектов Российской Федерации по нормативу 100,0 %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 2026 году регионального коэффициента, отражающего региональные особенности рынка труда в Ханты-Мансийском автономном округе – Югре с 3,565 до 4,284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предельных значений величины суммы доходов в целях применения патентной системы налогообложения, а также исключения из перечня видов предпринимательской деятельности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81736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40" y="0"/>
            <a:ext cx="11064552" cy="49006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133"/>
            <a:ext cx="12192000" cy="5761236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надежности и качества предоставления коммунальных услуг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196 559,1 тыс. рублей; 2027 год – 179 722,8 тыс. рублей; 2028 год – 206 227,2 тыс. рублей;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равных прав потребителей на получение жилищно-коммунальных услуг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638 475,3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2027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645 892,0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732 116,0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в населенных пунктах района для оказания бытовых услуг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20 000,0 тыс. рублей; 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10 000,0 тыс. рублей; 2028 год – 20 000,0 тыс. рублей;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Департамента строительства, архитектуры и ЖКХ Администрации Ханты-Мансийского района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2026 год – 55 453,9 тыс. рублей; 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55 453,9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55 453,9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</a:p>
          <a:p>
            <a:pPr marL="0" lvl="0" indent="0" algn="just"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деятельности муниципального казенного учреждения Ханты-Мансийского района «Управление капитального строительства и ремонта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lvl="0" indent="0" algn="just"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2026 год – 79 817,8 тыс. рублей; 2027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79 817,8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 2028 год –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79 817,8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тыс. рублей;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F6334D-5FE8-6F51-6E5D-C939EB526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-317634"/>
            <a:ext cx="2106607" cy="210660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D757487-C701-1996-C9EC-E250155B718C}"/>
              </a:ext>
            </a:extLst>
          </p:cNvPr>
          <p:cNvCxnSpPr/>
          <p:nvPr/>
        </p:nvCxnSpPr>
        <p:spPr>
          <a:xfrm>
            <a:off x="191344" y="490066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830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44" y="0"/>
            <a:ext cx="1164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«Профилактика терроризма и правонарушений в сфере обеспечения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общественной безопасности в Ханты-Мансийском районе»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6520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 исполнитель Программы -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специальных мероприятий и организации профилактики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правонарушений Администрации Ханты-Мансийского района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684" y="2632602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профилактики терроризма, повышение уровня общественного порядка</a:t>
            </a:r>
            <a:b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Ханты-Мансийского района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D1DBE7-3352-AA10-CC09-D46EED074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F2AD564-4B4B-6021-73A5-244D14D58927}"/>
              </a:ext>
            </a:extLst>
          </p:cNvPr>
          <p:cNvCxnSpPr>
            <a:cxnSpLocks/>
          </p:cNvCxnSpPr>
          <p:nvPr/>
        </p:nvCxnSpPr>
        <p:spPr>
          <a:xfrm>
            <a:off x="360040" y="1200329"/>
            <a:ext cx="1092053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0551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7368" y="126951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226312"/>
              </p:ext>
            </p:extLst>
          </p:nvPr>
        </p:nvGraphicFramePr>
        <p:xfrm>
          <a:off x="0" y="1484784"/>
          <a:ext cx="12192000" cy="45658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3443381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49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(отчёт)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 преступности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1 103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преступности в общественных местах (число зарегистрированных преступлений на 100 тыс. человек населения),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9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распространенность наркомании (на 100 тыс. человек населения), единиц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40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охвата социально-психологическим тестированием обучающихся с целью раннего выявления незаконного потребления наркотических средств и психотропных веществ,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2667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32B921-0F98-4FA0-92BD-97D75E6AB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AFF733B-681F-99A1-1875-35EE1B1B2CBA}"/>
              </a:ext>
            </a:extLst>
          </p:cNvPr>
          <p:cNvCxnSpPr/>
          <p:nvPr/>
        </p:nvCxnSpPr>
        <p:spPr>
          <a:xfrm>
            <a:off x="191344" y="588616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2589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16632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79593"/>
              </p:ext>
            </p:extLst>
          </p:nvPr>
        </p:nvGraphicFramePr>
        <p:xfrm>
          <a:off x="-1913" y="1916832"/>
          <a:ext cx="12192001" cy="37135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8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99367849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09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72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потребительских споров, разрешенных в досудебном и внесудебном порядке, в общем количестве споров с участием потребителей, %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информационно-пропагандистских мероприятий по разъяснению сущности терроризма и его общественной опасности, единиц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320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340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75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 требований к антитеррористической защищенности объектов, находящихся в муниципальной собственности или в ведении органов местного самоуправления,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C94844-D72A-67D7-E64B-9D1FF2C256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4D9723B-68A9-73A9-C89F-10C78CB34CE9}"/>
              </a:ext>
            </a:extLst>
          </p:cNvPr>
          <p:cNvCxnSpPr/>
          <p:nvPr/>
        </p:nvCxnSpPr>
        <p:spPr>
          <a:xfrm>
            <a:off x="335360" y="578297"/>
            <a:ext cx="1044116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43169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201534"/>
              </p:ext>
            </p:extLst>
          </p:nvPr>
        </p:nvGraphicFramePr>
        <p:xfrm>
          <a:off x="0" y="911690"/>
          <a:ext cx="7896200" cy="446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7680176" y="2172065"/>
            <a:ext cx="4511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комплекса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F8A184-FEE9-F245-09B7-F35EC5D8D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4B84CB6A-4AE5-30EB-081B-0EFBEB270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36497"/>
              </p:ext>
            </p:extLst>
          </p:nvPr>
        </p:nvGraphicFramePr>
        <p:xfrm>
          <a:off x="387464" y="5517690"/>
          <a:ext cx="11417071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23">
                  <a:extLst>
                    <a:ext uri="{9D8B030D-6E8A-4147-A177-3AD203B41FA5}">
                      <a16:colId xmlns:a16="http://schemas.microsoft.com/office/drawing/2014/main" val="4062801860"/>
                    </a:ext>
                  </a:extLst>
                </a:gridCol>
                <a:gridCol w="1585449">
                  <a:extLst>
                    <a:ext uri="{9D8B030D-6E8A-4147-A177-3AD203B41FA5}">
                      <a16:colId xmlns:a16="http://schemas.microsoft.com/office/drawing/2014/main" val="706608430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4 348,5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4 430,6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4 410,7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4 411,5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AF1B8A-6DB0-7494-E123-661F4ED465C8}"/>
              </a:ext>
            </a:extLst>
          </p:cNvPr>
          <p:cNvCxnSpPr/>
          <p:nvPr/>
        </p:nvCxnSpPr>
        <p:spPr>
          <a:xfrm>
            <a:off x="263352" y="548680"/>
            <a:ext cx="106931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74E10FF-BBDD-EB12-5D93-B7BF21848194}"/>
              </a:ext>
            </a:extLst>
          </p:cNvPr>
          <p:cNvSpPr txBox="1"/>
          <p:nvPr/>
        </p:nvSpPr>
        <p:spPr>
          <a:xfrm>
            <a:off x="10374744" y="506543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2219945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616C9-8AE1-E793-707D-2217FC71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624"/>
            <a:ext cx="11064552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процессных мероприятий муниципальной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D15F96-B9DB-4988-02C7-4DA3DB58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2554"/>
            <a:ext cx="10972800" cy="2714598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терроризма, правонарушений и обеспечение защиты прав потребителей»: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2026 год – 4 330,6 тыс. рублей; 2027 год – 4 310,7 тыс. рублей; 2028 год – 4 311,5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КПМ «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Профилактика незаконного оборота и потребления наркотических средств и психотропных веществ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2026 год – 100,0 тыс. рублей; 2027 год – 100,0 тыс. рублей; 2028 год – 100,0 тыс. рублей;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10EEB4-D09E-0A9E-8EA6-170CD14BD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6612E48-BDB8-D4D4-AB82-93AC8879221A}"/>
              </a:ext>
            </a:extLst>
          </p:cNvPr>
          <p:cNvCxnSpPr/>
          <p:nvPr/>
        </p:nvCxnSpPr>
        <p:spPr>
          <a:xfrm>
            <a:off x="119336" y="534690"/>
            <a:ext cx="108012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100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8696" y="19355"/>
            <a:ext cx="11233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«Безопасность жизнедеятельности в Ханты-Мансийском районе»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4522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  исполнитель Программы –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муниципальное казенное учреждение Ханты-Мансийского района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504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«Управление гражданской защиты»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9356" y="1681349"/>
            <a:ext cx="11593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Цель: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социально-экономического развития Ханты-Мансийского района, а также необходимого уровня безопасности жизнедеятельности, уровня защищенности населения и территории Ханты-Мансийского района, материальных и культурных ценностей от опасностей, возникающих при военных конфликтах или вследствие этих конфликтов, а также при чрезвычайных ситуациях, пожаров и происшествиях на водных объектах.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безопасности населения при осуществлении деятельности по обращению с животными без владельцев.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32731A-A5D0-E605-B33B-FDF2016472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336994-FB87-7E4F-E76C-B8F635CD7FFC}"/>
              </a:ext>
            </a:extLst>
          </p:cNvPr>
          <p:cNvCxnSpPr/>
          <p:nvPr/>
        </p:nvCxnSpPr>
        <p:spPr>
          <a:xfrm>
            <a:off x="191344" y="850352"/>
            <a:ext cx="105851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5590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392" y="146310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казатели муниципальной программы (1)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294558"/>
              </p:ext>
            </p:extLst>
          </p:nvPr>
        </p:nvGraphicFramePr>
        <p:xfrm>
          <a:off x="-10956" y="1844824"/>
          <a:ext cx="12192001" cy="4504355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79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7312208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321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Обеспеченность вещевым имуществом и продовольственным резервом,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при информировании и оповещении в случае угрозы возникновения или возникновения чрезвычайных ситуаций,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6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населения, защищенного в результате проведения мероприятий по повышению защищенности от негативного воздействия вод, на уровне,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609CA7-F9C2-57DE-5AFA-F2F828539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902A54D-75D5-CAFD-8217-2F80CBB48D0A}"/>
              </a:ext>
            </a:extLst>
          </p:cNvPr>
          <p:cNvCxnSpPr/>
          <p:nvPr/>
        </p:nvCxnSpPr>
        <p:spPr>
          <a:xfrm>
            <a:off x="191344" y="678582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66076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130866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муниципальной программы (2)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6442" y="205701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00714" y="20903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789069"/>
              </p:ext>
            </p:extLst>
          </p:nvPr>
        </p:nvGraphicFramePr>
        <p:xfrm>
          <a:off x="0" y="1323201"/>
          <a:ext cx="12192001" cy="5534799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61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18255699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34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05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 показателя по годам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289" marR="2428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1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отчёт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Охват населения, защищенного в результате проведения мероприятий по повышению защищенности от лесных и других ландшафтных (природных) пожаров, представляющих угрозу перехода на населенные пункты Ханты-Мансийского района,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мест проживания отдельных категорий граждан (многодетные семьи, семьи, находящиеся в трудной жизненной ситуации, в социально опасном положении), находящихся в муниципальной собственности, в которых установлены автономные дымовые пожарные извещатели, от общего числа указанных мест проживания, в которых должны быть установлены и находиться в исправном состоянии автономные дымовые пожарные извещатели,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6. 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Количество животных без владельцев, прошедших отлов, транспортировку, содержание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шт.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24289" marR="24289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7545" y="28166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47AC3C-4FD0-5B22-899B-2512BD23D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88E083C-5FCA-F72A-1D75-5A1A41A626F5}"/>
              </a:ext>
            </a:extLst>
          </p:cNvPr>
          <p:cNvCxnSpPr/>
          <p:nvPr/>
        </p:nvCxnSpPr>
        <p:spPr>
          <a:xfrm>
            <a:off x="191344" y="592531"/>
            <a:ext cx="1065718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87980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39416" y="101690"/>
            <a:ext cx="11233248" cy="48605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Объем расходов на реализацию муниципальной программы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49113DB-9173-8755-56FD-39DFCD327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946150"/>
              </p:ext>
            </p:extLst>
          </p:nvPr>
        </p:nvGraphicFramePr>
        <p:xfrm>
          <a:off x="0" y="769421"/>
          <a:ext cx="8280370" cy="4748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682D13-D661-BAB5-D69F-AE1BA815C2D0}"/>
              </a:ext>
            </a:extLst>
          </p:cNvPr>
          <p:cNvSpPr txBox="1"/>
          <p:nvPr/>
        </p:nvSpPr>
        <p:spPr>
          <a:xfrm>
            <a:off x="8280370" y="2469155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муниципальной программы будут реализованы: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 комплексов процессных мероприятий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7DC3DA-74EB-3D67-8727-F050FC5B1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649" y="-317633"/>
            <a:ext cx="1992430" cy="1992430"/>
          </a:xfrm>
          <a:prstGeom prst="rect">
            <a:avLst/>
          </a:prstGeom>
        </p:spPr>
      </p:pic>
      <p:graphicFrame>
        <p:nvGraphicFramePr>
          <p:cNvPr id="8" name="Объект 14">
            <a:extLst>
              <a:ext uri="{FF2B5EF4-FFF2-40B4-BE49-F238E27FC236}">
                <a16:creationId xmlns:a16="http://schemas.microsoft.com/office/drawing/2014/main" id="{A0D260A7-D1FA-F50E-CD68-FF9CEA7F1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990932"/>
              </p:ext>
            </p:extLst>
          </p:nvPr>
        </p:nvGraphicFramePr>
        <p:xfrm>
          <a:off x="387464" y="5517690"/>
          <a:ext cx="11417071" cy="1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023">
                  <a:extLst>
                    <a:ext uri="{9D8B030D-6E8A-4147-A177-3AD203B41FA5}">
                      <a16:colId xmlns:a16="http://schemas.microsoft.com/office/drawing/2014/main" val="4062801860"/>
                    </a:ext>
                  </a:extLst>
                </a:gridCol>
                <a:gridCol w="1585449">
                  <a:extLst>
                    <a:ext uri="{9D8B030D-6E8A-4147-A177-3AD203B41FA5}">
                      <a16:colId xmlns:a16="http://schemas.microsoft.com/office/drawing/2014/main" val="706608430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7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 (отчет)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(план)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год (</a:t>
                      </a: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50 049,5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117 293,7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118 405,3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80 301,5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84 441,3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2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Процессная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50 049,5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117 293,7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118 405,3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80 301,5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84 441,3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982FED6-F1D1-550B-72E7-3FBCC0CA12EA}"/>
              </a:ext>
            </a:extLst>
          </p:cNvPr>
          <p:cNvCxnSpPr/>
          <p:nvPr/>
        </p:nvCxnSpPr>
        <p:spPr>
          <a:xfrm>
            <a:off x="263352" y="678582"/>
            <a:ext cx="106931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1A22A18-0349-997C-DDAC-1A228AE9B058}"/>
              </a:ext>
            </a:extLst>
          </p:cNvPr>
          <p:cNvSpPr txBox="1"/>
          <p:nvPr/>
        </p:nvSpPr>
        <p:spPr>
          <a:xfrm>
            <a:off x="10374744" y="5026067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226606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15832</TotalTime>
  <Words>21636</Words>
  <Application>Microsoft Office PowerPoint</Application>
  <PresentationFormat>Широкоэкранный</PresentationFormat>
  <Paragraphs>4798</Paragraphs>
  <Slides>169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169</vt:i4>
      </vt:variant>
    </vt:vector>
  </HeadingPairs>
  <TitlesOfParts>
    <vt:vector size="181" baseType="lpstr">
      <vt:lpstr>Akrobat</vt:lpstr>
      <vt:lpstr>Arial</vt:lpstr>
      <vt:lpstr>Calibri</vt:lpstr>
      <vt:lpstr>Calibri Light</vt:lpstr>
      <vt:lpstr>Times New Roman</vt:lpstr>
      <vt:lpstr>Times New Roman CYR</vt:lpstr>
      <vt:lpstr>Wingdings</vt:lpstr>
      <vt:lpstr>Тема Office</vt:lpstr>
      <vt:lpstr>7_Тема Office</vt:lpstr>
      <vt:lpstr>8_Тема Office</vt:lpstr>
      <vt:lpstr>6_Тема Office</vt:lpstr>
      <vt:lpstr>1_Тема Office</vt:lpstr>
      <vt:lpstr>Презентация PowerPoint</vt:lpstr>
      <vt:lpstr>Презентация PowerPoint</vt:lpstr>
      <vt:lpstr>Презентация PowerPoint</vt:lpstr>
      <vt:lpstr>Муниципальное образование Ханты-Мансийский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Подходы к формированию расходов  бюджета Ханты-Мансийского района на 2026 – 2028 годы  </vt:lpstr>
      <vt:lpstr>Бюджетная политика в социальной сфере</vt:lpstr>
      <vt:lpstr>Подходы к обеспечению расходов на оплату труда работников бюджетной сферы</vt:lpstr>
      <vt:lpstr>Бюджетная политика в целях организации отдыха и оздоровление детей</vt:lpstr>
      <vt:lpstr>Презентация PowerPoint</vt:lpstr>
      <vt:lpstr>Презентация PowerPoint</vt:lpstr>
      <vt:lpstr>Презентация PowerPoint</vt:lpstr>
      <vt:lpstr>Характеристики бюджета Ханты-Мансийского района на 2026 год  и плановый период 2027 и 2028 годов</vt:lpstr>
      <vt:lpstr>Динамика и структура доходов бюджета Ханты-Мансийского района на 2024-2028 годы</vt:lpstr>
      <vt:lpstr>Презентация PowerPoint</vt:lpstr>
      <vt:lpstr>Динамика и структура налоговых доходов бюджета Ханты-Мансийского района на 2025-2028 годы</vt:lpstr>
      <vt:lpstr>Структура налоговых доходов бюджета Ханты-Мансийского района</vt:lpstr>
      <vt:lpstr>Динамика и структура неналоговых доходов бюджета Ханты- Мансийского района на 2025-2028 годы</vt:lpstr>
      <vt:lpstr>Структура неналоговых доходов бюджета Ханты-Мансийского района на 2026 год</vt:lpstr>
      <vt:lpstr>Структура и динамика безвозмездных поступлений в бюджет  Ханты-Мансийского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плана расходов бюджета Ханты-Мансийского района на 2025-2028 годы</vt:lpstr>
      <vt:lpstr>Расходы бюджета на государственную поддержку семьи и детей «Детский» бюджет на 2026 – 2028 годы</vt:lpstr>
      <vt:lpstr>Проектная часть расходов бюджета Ханты-Мансийского района</vt:lpstr>
      <vt:lpstr>Региональные, муниципальные проекты на 2026-2028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проектов, направленных на достижение  целей, показателей и решение задач национального проекта «Молодежь и дети»</vt:lpstr>
      <vt:lpstr>Реализация комплексов процессных мероприятий  муниципальной программы (1)</vt:lpstr>
      <vt:lpstr>Реализация комплексов процессных мероприятий  муниципальной программы (2)</vt:lpstr>
      <vt:lpstr>Реализация комплексов процессных мероприятий  муниципальной программы (3)</vt:lpstr>
      <vt:lpstr>Расходы на дошкольное и общее образование</vt:lpstr>
      <vt:lpstr>Обеспечение комплексной безопасности и комфортных условий образовательного процесса</vt:lpstr>
      <vt:lpstr>Организация бесплатного здорового питания школьников</vt:lpstr>
      <vt:lpstr>Реализация мероприятий, направленных на повышение финансовой грамотности *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комплексов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муниципального проекта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муниципального проекта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 (1)</vt:lpstr>
      <vt:lpstr>Реализация комплекса процессных мероприятий муниципальной программы (2)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комплекса процессных мероприятий муниципальной программы</vt:lpstr>
      <vt:lpstr>Средства дорожного фонда Ханты-Мансийского района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региональных проектов, направленных на достижение  целей, показателей и решение задач национального проекта  «Инфраструктура для жизни»</vt:lpstr>
      <vt:lpstr>Реализация комплекса процессных мероприятий муниципальной программы</vt:lpstr>
      <vt:lpstr>Презентация PowerPoint</vt:lpstr>
      <vt:lpstr>Инициативные проекты, признанные победителями в конкурсном отборе  в целях реализации в 2026 году </vt:lpstr>
      <vt:lpstr>Презентация PowerPoint</vt:lpstr>
      <vt:lpstr>Презентация PowerPoint</vt:lpstr>
      <vt:lpstr>Объем расходов на реализацию муниципальной программы</vt:lpstr>
      <vt:lpstr>Реализация комплексов процессных мероприятий  муниципальной программы</vt:lpstr>
      <vt:lpstr>Презентация PowerPoint</vt:lpstr>
      <vt:lpstr>Презентация PowerPoint</vt:lpstr>
      <vt:lpstr>Презентация PowerPoint</vt:lpstr>
      <vt:lpstr>Реализация комплекса процессных мероприятий муниципальной программы</vt:lpstr>
      <vt:lpstr>Презентация PowerPoint</vt:lpstr>
      <vt:lpstr>Презентация PowerPoint</vt:lpstr>
      <vt:lpstr>Межбюджетные трансферты сельским поселениям  Ханты-Мансийского района на 2025 - 2028 годы</vt:lpstr>
      <vt:lpstr>Презентация PowerPoint</vt:lpstr>
      <vt:lpstr>Презентация PowerPoint</vt:lpstr>
      <vt:lpstr>Межбюджетные трансферты сельским поселениям  Ханты-Мансийского района на 2026 - 2028 годы по видам и в разрезе муниципальных программ (1)</vt:lpstr>
      <vt:lpstr>Межбюджетные трансферты сельским поселениям  Ханты-Мансийского района на 2026 - 2028 годы по видам и в разрезе муниципальных программ (2)</vt:lpstr>
      <vt:lpstr>Межбюджетные трансферты сельским поселениям  Ханты-Мансийского района на 2026 - 2028 годы по видам и в разрезе муниципальных программ (3)</vt:lpstr>
      <vt:lpstr>Распределение межбюджетных трансфертов между сельскими поселениями  Ханты-Мансийского района на 2026 год</vt:lpstr>
      <vt:lpstr>Распределение межбюджетных трансфертов между сельскими поселениями  Ханты-Мансийского района на 2027 год</vt:lpstr>
      <vt:lpstr>Распределение межбюджетных трансфертов между сельскими поселениями  Ханты-Мансийского района на 2028 год</vt:lpstr>
      <vt:lpstr>Муниципальные заимствования, объем внутреннего долга                          Ханты-Мансийского района</vt:lpstr>
      <vt:lpstr>Источники внутреннего финансирования дефицита бюджета  Ханты-Мансийского района</vt:lpstr>
      <vt:lpstr>Дефицит бюджета Ханты-Мансийского района </vt:lpstr>
      <vt:lpstr>Презентация PowerPoint</vt:lpstr>
      <vt:lpstr>Презентация PowerPoint</vt:lpstr>
      <vt:lpstr>Спасибо за внимание! Желающие больше узнать о бюджете района могут обратиться в комитет по финансам Администрации Ханты-Мансийского района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Орлова С.Ю.</dc:creator>
  <cp:lastModifiedBy>Собянин С.А.</cp:lastModifiedBy>
  <cp:revision>1431</cp:revision>
  <cp:lastPrinted>2026-02-02T04:07:48Z</cp:lastPrinted>
  <dcterms:created xsi:type="dcterms:W3CDTF">2019-09-20T05:01:08Z</dcterms:created>
  <dcterms:modified xsi:type="dcterms:W3CDTF">2026-03-11T10:55:54Z</dcterms:modified>
</cp:coreProperties>
</file>