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912" r:id="rId2"/>
    <p:sldMasterId id="2147483936" r:id="rId3"/>
    <p:sldMasterId id="2147483960" r:id="rId4"/>
    <p:sldMasterId id="2147483996" r:id="rId5"/>
    <p:sldMasterId id="2147484009" r:id="rId6"/>
  </p:sldMasterIdLst>
  <p:notesMasterIdLst>
    <p:notesMasterId r:id="rId34"/>
  </p:notesMasterIdLst>
  <p:sldIdLst>
    <p:sldId id="318" r:id="rId7"/>
    <p:sldId id="570" r:id="rId8"/>
    <p:sldId id="554" r:id="rId9"/>
    <p:sldId id="555" r:id="rId10"/>
    <p:sldId id="546" r:id="rId11"/>
    <p:sldId id="548" r:id="rId12"/>
    <p:sldId id="550" r:id="rId13"/>
    <p:sldId id="551" r:id="rId14"/>
    <p:sldId id="552" r:id="rId15"/>
    <p:sldId id="433" r:id="rId16"/>
    <p:sldId id="541" r:id="rId17"/>
    <p:sldId id="476" r:id="rId18"/>
    <p:sldId id="560" r:id="rId19"/>
    <p:sldId id="479" r:id="rId20"/>
    <p:sldId id="521" r:id="rId21"/>
    <p:sldId id="571" r:id="rId22"/>
    <p:sldId id="530" r:id="rId23"/>
    <p:sldId id="561" r:id="rId24"/>
    <p:sldId id="566" r:id="rId25"/>
    <p:sldId id="562" r:id="rId26"/>
    <p:sldId id="563" r:id="rId27"/>
    <p:sldId id="564" r:id="rId28"/>
    <p:sldId id="574" r:id="rId29"/>
    <p:sldId id="573" r:id="rId30"/>
    <p:sldId id="569" r:id="rId31"/>
    <p:sldId id="526" r:id="rId32"/>
    <p:sldId id="473" r:id="rId3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0E2335-533F-4395-AF8E-1538760384CB}">
          <p14:sldIdLst>
            <p14:sldId id="318"/>
            <p14:sldId id="570"/>
            <p14:sldId id="554"/>
            <p14:sldId id="555"/>
            <p14:sldId id="546"/>
            <p14:sldId id="548"/>
            <p14:sldId id="550"/>
            <p14:sldId id="551"/>
            <p14:sldId id="552"/>
            <p14:sldId id="433"/>
            <p14:sldId id="541"/>
            <p14:sldId id="476"/>
            <p14:sldId id="560"/>
            <p14:sldId id="479"/>
            <p14:sldId id="521"/>
            <p14:sldId id="571"/>
            <p14:sldId id="530"/>
            <p14:sldId id="561"/>
            <p14:sldId id="566"/>
            <p14:sldId id="562"/>
            <p14:sldId id="563"/>
            <p14:sldId id="564"/>
            <p14:sldId id="574"/>
            <p14:sldId id="573"/>
            <p14:sldId id="569"/>
            <p14:sldId id="526"/>
            <p14:sldId id="4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бянин С.А." initials="С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99FFCC"/>
    <a:srgbClr val="00FF00"/>
    <a:srgbClr val="FF00FF"/>
    <a:srgbClr val="FF66CC"/>
    <a:srgbClr val="FF6600"/>
    <a:srgbClr val="908CDE"/>
    <a:srgbClr val="EEE8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30" autoAdjust="0"/>
    <p:restoredTop sz="96433" autoAdjust="0"/>
  </p:normalViewPr>
  <p:slideViewPr>
    <p:cSldViewPr>
      <p:cViewPr varScale="1">
        <p:scale>
          <a:sx n="117" d="100"/>
          <a:sy n="117" d="100"/>
        </p:scale>
        <p:origin x="-54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image" Target="../media/image3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4691768254705727E-4"/>
          <c:y val="7.5624485202703096E-2"/>
          <c:w val="0.99180467017074769"/>
          <c:h val="0.869746284804333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invertIfNegative val="0"/>
          <c:dPt>
            <c:idx val="0"/>
            <c:invertIfNegative val="0"/>
            <c:bubble3D val="0"/>
            <c:explosion val="18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0C-41E3-A607-9883D1068C76}"/>
              </c:ext>
            </c:extLst>
          </c:dPt>
          <c:dPt>
            <c:idx val="1"/>
            <c:invertIfNegative val="0"/>
            <c:bubble3D val="0"/>
            <c:explosion val="18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0C-41E3-A607-9883D1068C76}"/>
              </c:ext>
            </c:extLst>
          </c:dPt>
          <c:dPt>
            <c:idx val="2"/>
            <c:invertIfNegative val="0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0C-41E3-A607-9883D1068C7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60C-41E3-A607-9883D1068C76}"/>
                </c:ext>
              </c:extLst>
            </c:dLbl>
            <c:dLbl>
              <c:idx val="2"/>
              <c:layout>
                <c:manualLayout>
                  <c:x val="1.233254383088663E-2"/>
                  <c:y val="-1.63817025381018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60C-41E3-A607-9883D1068C76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6B-4704-B05B-D4C2FD59C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53.46996374551756</c:v>
                </c:pt>
                <c:pt idx="1">
                  <c:v>31.976330085295952</c:v>
                </c:pt>
                <c:pt idx="2">
                  <c:v>14.553706169186487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60C-41E3-A607-9883D1068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349824"/>
        <c:axId val="61507264"/>
      </c:barChart>
      <c:valAx>
        <c:axId val="61507264"/>
        <c:scaling>
          <c:orientation val="minMax"/>
        </c:scaling>
        <c:delete val="0"/>
        <c:axPos val="b"/>
        <c:majorGridlines/>
        <c:numFmt formatCode="#\ ##0.0" sourceLinked="1"/>
        <c:majorTickMark val="out"/>
        <c:minorTickMark val="none"/>
        <c:tickLblPos val="nextTo"/>
        <c:crossAx val="62349824"/>
        <c:crosses val="autoZero"/>
        <c:crossBetween val="between"/>
      </c:valAx>
      <c:catAx>
        <c:axId val="6234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6150726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7.3652011787449997E-2"/>
          <c:y val="2.4872592503966794E-2"/>
          <c:w val="0.87991820610584559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64912280701754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361</a:t>
                    </a:r>
                    <a:r>
                      <a:rPr lang="en-US" sz="2000" baseline="0" dirty="0"/>
                      <a:t> 860,9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03-4EF5-BC40-0B2E95B6878A}"/>
                </c:ext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361860.9</c:v>
                </c:pt>
                <c:pt idx="1">
                  <c:v>361818.9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03-4EF5-BC40-0B2E95B6878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6504443788094406E-2"/>
                  <c:y val="0.121346453550202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4 664,1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03-4EF5-BC40-0B2E95B6878A}"/>
                </c:ext>
              </c:extLst>
            </c:dLbl>
            <c:dLbl>
              <c:idx val="1"/>
              <c:layout>
                <c:manualLayout>
                  <c:x val="-1.1876392879198776E-2"/>
                  <c:y val="0.11225771289458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3-4EF5-BC40-0B2E95B6878A}"/>
                </c:ext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3-4EF5-BC40-0B2E95B6878A}"/>
                </c:ext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03-4EF5-BC40-0B2E95B6878A}"/>
                </c:ext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Лист1!$B$3:$C$3</c:f>
              <c:numCache>
                <c:formatCode>#\ ##0.0</c:formatCode>
                <c:ptCount val="2"/>
                <c:pt idx="0">
                  <c:v>4664.1000000000004</c:v>
                </c:pt>
                <c:pt idx="1">
                  <c:v>5250.7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03-4EF5-BC40-0B2E95B6878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8.8997725695833377E-2"/>
                  <c:y val="-0.20825128335837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3-4EF5-BC40-0B2E95B6878A}"/>
                </c:ext>
              </c:extLst>
            </c:dLbl>
            <c:dLbl>
              <c:idx val="1"/>
              <c:layout>
                <c:manualLayout>
                  <c:x val="4.166658032877469E-2"/>
                  <c:y val="-0.1424521207045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3-4EF5-BC40-0B2E95B6878A}"/>
                </c:ext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3-4EF5-BC40-0B2E95B6878A}"/>
                </c:ext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Лист1!$B$4:$C$4</c:f>
              <c:numCache>
                <c:formatCode>#\ ##0.0</c:formatCode>
                <c:ptCount val="2"/>
                <c:pt idx="0">
                  <c:v>16302.5</c:v>
                </c:pt>
                <c:pt idx="1">
                  <c:v>23408.2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903-4EF5-BC40-0B2E95B6878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3857922364967539E-3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158 712,5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03-4EF5-BC40-0B2E95B6878A}"/>
                </c:ext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03-4EF5-BC40-0B2E95B6878A}"/>
                </c:ext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03-4EF5-BC40-0B2E95B6878A}"/>
                </c:ext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03-4EF5-BC40-0B2E95B68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Лист1!$B$5:$C$5</c:f>
              <c:numCache>
                <c:formatCode>#\ ##0.0</c:formatCode>
                <c:ptCount val="2"/>
                <c:pt idx="0">
                  <c:v>158712.5</c:v>
                </c:pt>
                <c:pt idx="1">
                  <c:v>203359.3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903-4EF5-BC40-0B2E95B68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9995904"/>
        <c:axId val="196459264"/>
        <c:axId val="0"/>
      </c:bar3DChart>
      <c:catAx>
        <c:axId val="199995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6459264"/>
        <c:crosses val="autoZero"/>
        <c:auto val="1"/>
        <c:lblAlgn val="ctr"/>
        <c:lblOffset val="100"/>
        <c:noMultiLvlLbl val="0"/>
      </c:catAx>
      <c:valAx>
        <c:axId val="196459264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9999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4588848040016"/>
          <c:y val="0.50815858041816042"/>
          <c:w val="0.15775411151959981"/>
          <c:h val="0.48911888578020218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4065391911187"/>
          <c:y val="3.8829018997889124E-3"/>
          <c:w val="0.87745934608088816"/>
          <c:h val="0.903627575136003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7"/>
          <c:dPt>
            <c:idx val="0"/>
            <c:bubble3D val="0"/>
            <c:explosion val="3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5D-4330-9482-6ED75BFA9243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5D-4330-9482-6ED75BFA9243}"/>
              </c:ext>
            </c:extLst>
          </c:dPt>
          <c:dPt>
            <c:idx val="2"/>
            <c:bubble3D val="0"/>
            <c:explosion val="62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5D-4330-9482-6ED75BFA9243}"/>
              </c:ext>
            </c:extLst>
          </c:dPt>
          <c:dPt>
            <c:idx val="3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5D-4330-9482-6ED75BFA9243}"/>
              </c:ext>
            </c:extLst>
          </c:dPt>
          <c:dPt>
            <c:idx val="4"/>
            <c:bubble3D val="0"/>
            <c:explosion val="13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5D-4330-9482-6ED75BFA9243}"/>
              </c:ext>
            </c:extLst>
          </c:dPt>
          <c:dLbls>
            <c:dLbl>
              <c:idx val="1"/>
              <c:layout>
                <c:manualLayout>
                  <c:x val="-2.8577843202607117E-2"/>
                  <c:y val="-0.156339341924971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A5D-4330-9482-6ED75BFA9243}"/>
                </c:ext>
              </c:extLst>
            </c:dLbl>
            <c:dLbl>
              <c:idx val="2"/>
              <c:layout>
                <c:manualLayout>
                  <c:x val="2.4992421966832219E-2"/>
                  <c:y val="-3.405015183498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5D-4330-9482-6ED75BFA9243}"/>
                </c:ext>
              </c:extLst>
            </c:dLbl>
            <c:dLbl>
              <c:idx val="3"/>
              <c:layout>
                <c:manualLayout>
                  <c:x val="-3.3349860989382682E-2"/>
                  <c:y val="9.1327121060622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5D-4330-9482-6ED75BFA924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5D-4330-9482-6ED75BFA92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 по подакцизным товарам (продукции), производимым на территории Российской Федерации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1863742.1</c:v>
                </c:pt>
                <c:pt idx="1">
                  <c:v>60251.1</c:v>
                </c:pt>
                <c:pt idx="2">
                  <c:v>17293.400000000001</c:v>
                </c:pt>
                <c:pt idx="3">
                  <c:v>1410.9</c:v>
                </c:pt>
                <c:pt idx="4">
                  <c:v>340.9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5D-4330-9482-6ED75BFA92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5.4434966759523288E-3"/>
          <c:y val="6.5884479324593473E-2"/>
          <c:w val="0.57942670293149867"/>
          <c:h val="0.70390891524718335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lang="ru-RU" sz="1600" b="1" i="0" u="none" strike="noStrike" kern="1200">
          <a:solidFill>
            <a:srgbClr val="002060"/>
          </a:solidFill>
          <a:effectLst/>
          <a:latin typeface="Times New Roman" panose="02020603050405020304" pitchFamily="18" charset="0"/>
          <a:ea typeface="+mn-ea"/>
          <a:cs typeface="+mn-cs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2099026034144"/>
          <c:y val="5.1054268823931881E-2"/>
          <c:w val="0.62218666228633079"/>
          <c:h val="0.89789146235213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908CD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AC-4EED-B3DB-964A946C8AB4}"/>
              </c:ext>
            </c:extLst>
          </c:dPt>
          <c:dPt>
            <c:idx val="1"/>
            <c:bubble3D val="0"/>
            <c:spPr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AC-4EED-B3DB-964A946C8AB4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AC-4EED-B3DB-964A946C8AB4}"/>
              </c:ext>
            </c:extLst>
          </c:dPt>
          <c:dPt>
            <c:idx val="3"/>
            <c:bubble3D val="0"/>
            <c:spPr>
              <a:solidFill>
                <a:srgbClr val="EEE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AC-4EED-B3DB-964A946C8AB4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AC-4EED-B3DB-964A946C8AB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56,1%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AC-4EED-B3DB-964A946C8AB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13,1%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AC-4EED-B3DB-964A946C8AB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3,6%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1AC-4EED-B3DB-964A946C8AB4}"/>
                </c:ext>
              </c:extLst>
            </c:dLbl>
            <c:dLbl>
              <c:idx val="3"/>
              <c:layout>
                <c:manualLayout>
                  <c:x val="5.1949493682706009E-2"/>
                  <c:y val="-8.73364765026108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1AC-4EED-B3DB-964A946C8AB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381956.8</c:v>
                </c:pt>
                <c:pt idx="1">
                  <c:v>322644.2</c:v>
                </c:pt>
                <c:pt idx="2">
                  <c:v>31928.9</c:v>
                </c:pt>
                <c:pt idx="3">
                  <c:v>6744</c:v>
                </c:pt>
                <c:pt idx="4">
                  <c:v>140741</c:v>
                </c:pt>
                <c:pt idx="5">
                  <c:v>339.6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AC-4EED-B3DB-964A946C8A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продажи материальных и нематериальных ресурсов</c:v>
                </c:pt>
                <c:pt idx="4">
                  <c:v>доходы от платных услуг и компенсации затрат</c:v>
                </c:pt>
                <c:pt idx="5">
                  <c:v>прочие неналоговые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0.56100000000000005</c:v>
                </c:pt>
                <c:pt idx="1">
                  <c:v>0.13100000000000001</c:v>
                </c:pt>
                <c:pt idx="2">
                  <c:v>3.6104186726024466E-2</c:v>
                </c:pt>
                <c:pt idx="3">
                  <c:v>7.6259011516309353E-3</c:v>
                </c:pt>
                <c:pt idx="4">
                  <c:v>0.15914545580985906</c:v>
                </c:pt>
                <c:pt idx="5">
                  <c:v>3.8400890140774996E-4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1AC-4EED-B3DB-964A946C8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07349081364831E-2"/>
          <c:y val="2.5780121653149649E-2"/>
          <c:w val="0.33638005738825955"/>
          <c:h val="0.94817068936784799"/>
        </c:manualLayout>
      </c:layout>
      <c:overlay val="0"/>
      <c:txPr>
        <a:bodyPr/>
        <a:lstStyle/>
        <a:p>
          <a:pPr>
            <a:defRPr sz="12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7485258839552"/>
          <c:y val="1.2833369391705013E-2"/>
          <c:w val="0.85217077134798669"/>
          <c:h val="0.88514211886304872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12"/>
          <c:dPt>
            <c:idx val="0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84-48A5-B82D-BA226583E3C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84-48A5-B82D-BA226583E3CC}"/>
              </c:ext>
            </c:extLst>
          </c:dPt>
          <c:dPt>
            <c:idx val="2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84-48A5-B82D-BA226583E3C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84-48A5-B82D-BA226583E3CC}"/>
              </c:ext>
            </c:extLst>
          </c:dPt>
          <c:dPt>
            <c:idx val="4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84-48A5-B82D-BA226583E3CC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84-48A5-B82D-BA226583E3C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84-48A5-B82D-BA226583E3C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22,1%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84-48A5-B82D-BA226583E3CC}"/>
                </c:ext>
              </c:extLst>
            </c:dLbl>
            <c:dLbl>
              <c:idx val="2"/>
              <c:layout>
                <c:manualLayout>
                  <c:x val="4.2832024040339603E-2"/>
                  <c:y val="4.9594749313410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61,1%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84-48A5-B82D-BA226583E3C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7,0%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84-48A5-B82D-BA226583E3CC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8,3%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84-48A5-B82D-BA226583E3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Прочие безвозмездные поступления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209681.3</c:v>
                </c:pt>
                <c:pt idx="1">
                  <c:v>717190.7</c:v>
                </c:pt>
                <c:pt idx="2">
                  <c:v>1983810.7</c:v>
                </c:pt>
                <c:pt idx="3">
                  <c:v>228637.7</c:v>
                </c:pt>
                <c:pt idx="4">
                  <c:v>215808.2</c:v>
                </c:pt>
                <c:pt idx="5">
                  <c:v>745</c:v>
                </c:pt>
                <c:pt idx="6">
                  <c:v>-106776.6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784-48A5-B82D-BA226583E3CC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Прочие безвозмездные поступления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6.453525394902028E-2</c:v>
                </c:pt>
                <c:pt idx="1">
                  <c:v>0.22073539201815146</c:v>
                </c:pt>
                <c:pt idx="2">
                  <c:v>0.61057293765006082</c:v>
                </c:pt>
                <c:pt idx="3">
                  <c:v>7.0369613464910399E-2</c:v>
                </c:pt>
                <c:pt idx="4">
                  <c:v>6.6420977890164559E-2</c:v>
                </c:pt>
                <c:pt idx="5">
                  <c:v>2.2929447781952953E-4</c:v>
                </c:pt>
                <c:pt idx="6">
                  <c:v>-3.286346945012722E-2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784-48A5-B82D-BA226583E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1.5338053105895368E-2"/>
          <c:w val="0.4193350944545256"/>
          <c:h val="0.77846236499402766"/>
        </c:manualLayout>
      </c:layout>
      <c:overlay val="0"/>
      <c:txPr>
        <a:bodyPr/>
        <a:lstStyle/>
        <a:p>
          <a:pPr>
            <a:defRPr sz="1200" b="1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10478817856406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-1.1788756519343087E-2"/>
                  <c:y val="-7.95576874923500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5 341 900,9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44895581402637"/>
                      <c:h val="8.077112752049511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7D30-41EC-B00B-D7EC338C7774}"/>
                </c:ext>
              </c:extLst>
            </c:dLbl>
            <c:dLbl>
              <c:idx val="1"/>
              <c:layout>
                <c:manualLayout>
                  <c:x val="-2.9522271741886229E-2"/>
                  <c:y val="-2.73007870675637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4 803 396,5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Лист1!$C$15:$C$16</c:f>
              <c:numCache>
                <c:formatCode>#\ ##0.0</c:formatCode>
                <c:ptCount val="2"/>
                <c:pt idx="0">
                  <c:v>5341900.9000000004</c:v>
                </c:pt>
                <c:pt idx="1">
                  <c:v>4803396.5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0-41EC-B00B-D7EC338C7774}"/>
            </c:ext>
          </c:extLst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908CDE"/>
            </a:solidFill>
          </c:spPr>
          <c:invertIfNegative val="0"/>
          <c:dLbls>
            <c:dLbl>
              <c:idx val="0"/>
              <c:layout>
                <c:manualLayout>
                  <c:x val="-1.2500001367016785E-2"/>
                  <c:y val="-5.740740740740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5 963 093,1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D30-41EC-B00B-D7EC338C7774}"/>
                </c:ext>
              </c:extLst>
            </c:dLbl>
            <c:dLbl>
              <c:idx val="1"/>
              <c:layout>
                <c:manualLayout>
                  <c:x val="-6.4614437427180458E-3"/>
                  <c:y val="-3.14418917503946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5 256 969,1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Лист1!$D$15:$D$16</c:f>
              <c:numCache>
                <c:formatCode>#\ ##0.0</c:formatCode>
                <c:ptCount val="2"/>
                <c:pt idx="0">
                  <c:v>5963093.0999999996</c:v>
                </c:pt>
                <c:pt idx="1">
                  <c:v>5256969.0999999996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D30-41EC-B00B-D7EC338C7774}"/>
            </c:ext>
          </c:extLst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6019142459954592E-2"/>
                  <c:y val="-3.687821803959511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6 901 475,4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D30-41EC-B00B-D7EC338C7774}"/>
                </c:ext>
              </c:extLst>
            </c:dLbl>
            <c:dLbl>
              <c:idx val="1"/>
              <c:layout>
                <c:manualLayout>
                  <c:x val="5.4166672590406154E-2"/>
                  <c:y val="-4.62962962962963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5 817 894,2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D30-41EC-B00B-D7EC338C7774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Лист1!$E$15:$E$16</c:f>
              <c:numCache>
                <c:formatCode>#\ ##0.0</c:formatCode>
                <c:ptCount val="2"/>
                <c:pt idx="0">
                  <c:v>6901475.4000000004</c:v>
                </c:pt>
                <c:pt idx="1">
                  <c:v>5817894.2000000002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0-41EC-B00B-D7EC338C77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159232"/>
        <c:axId val="61513024"/>
        <c:axId val="0"/>
      </c:bar3DChart>
      <c:catAx>
        <c:axId val="1681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513024"/>
        <c:crosses val="autoZero"/>
        <c:auto val="1"/>
        <c:lblAlgn val="ctr"/>
        <c:lblOffset val="100"/>
        <c:noMultiLvlLbl val="0"/>
      </c:catAx>
      <c:valAx>
        <c:axId val="61513024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one"/>
        <c:crossAx val="16815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342"/>
          <c:w val="0.16255010526575939"/>
          <c:h val="0.23660017497812777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4860571047659E-2"/>
          <c:y val="1.4697441025071289E-2"/>
          <c:w val="0.8322591681732332"/>
          <c:h val="0.9806718583779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5A4-427D-913D-D9B59199D62B}"/>
              </c:ext>
            </c:extLst>
          </c:dPt>
          <c:dLbls>
            <c:dLbl>
              <c:idx val="0"/>
              <c:layout>
                <c:manualLayout>
                  <c:x val="7.1001071565524973E-2"/>
                  <c:y val="-0.23701301707217717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b="1" dirty="0"/>
                      <a:t>5 664 471,7</a:t>
                    </a:r>
                    <a:r>
                      <a:rPr lang="en-US" b="1" baseline="0" dirty="0"/>
                      <a:t>
97,4% 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5A4-427D-913D-D9B59199D62B}"/>
                </c:ext>
              </c:extLst>
            </c:dLbl>
            <c:dLbl>
              <c:idx val="1"/>
              <c:layout>
                <c:manualLayout>
                  <c:x val="1.5160949858617859E-2"/>
                  <c:y val="-1.0348580096038711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153 422,5
2,6%       </a:t>
                    </a:r>
                    <a:endParaRPr lang="en-US" sz="1400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A4-427D-913D-D9B59199D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5664471.7000000002</c:v>
                </c:pt>
                <c:pt idx="1">
                  <c:v>153422.5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A4-427D-913D-D9B59199D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9033999877206629"/>
          <c:w val="0.88349905566048215"/>
          <c:h val="0.2096600012279337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33436352189825E-2"/>
          <c:y val="0"/>
          <c:w val="0.8322591681732332"/>
          <c:h val="0.9806718583779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5564304461936"/>
          <c:y val="0.11067366317638352"/>
          <c:w val="0.53116568241469841"/>
          <c:h val="0.80663456057906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0-902C-42F0-871C-50885E32EF6A}"/>
              </c:ext>
            </c:extLst>
          </c:dPt>
          <c:dLbls>
            <c:dLbl>
              <c:idx val="0"/>
              <c:layout>
                <c:manualLayout>
                  <c:x val="-0.22216123401030249"/>
                  <c:y val="-6.34661394212012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C-42F0-871C-50885E32EF6A}"/>
                </c:ext>
              </c:extLst>
            </c:dLbl>
            <c:dLbl>
              <c:idx val="1"/>
              <c:layout>
                <c:manualLayout>
                  <c:x val="0.18124443818673613"/>
                  <c:y val="-0.1693975217223926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C-42F0-871C-50885E32EF6A}"/>
                </c:ext>
              </c:extLst>
            </c:dLbl>
            <c:dLbl>
              <c:idx val="2"/>
              <c:layout>
                <c:manualLayout>
                  <c:x val="-5.6840551181102364E-3"/>
                  <c:y val="1.08538239659023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C-42F0-871C-50885E32EF6A}"/>
                </c:ext>
              </c:extLst>
            </c:dLbl>
            <c:dLbl>
              <c:idx val="3"/>
              <c:layout>
                <c:manualLayout>
                  <c:x val="-6.0651793525808983E-4"/>
                  <c:y val="-4.27249120121808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C-42F0-871C-50885E32EF6A}"/>
                </c:ext>
              </c:extLst>
            </c:dLbl>
            <c:dLbl>
              <c:idx val="4"/>
              <c:layout>
                <c:manualLayout>
                  <c:x val="6.239610673665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2C-42F0-871C-50885E32EF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_(* #,##0.00_);_(* \(#,##0.00\);_(* "-"??_);_(@_)</c:formatCode>
                <c:ptCount val="5"/>
                <c:pt idx="0">
                  <c:v>2698633.4</c:v>
                </c:pt>
                <c:pt idx="1">
                  <c:v>1344332.9</c:v>
                </c:pt>
                <c:pt idx="2">
                  <c:v>503678.9</c:v>
                </c:pt>
                <c:pt idx="3">
                  <c:v>411174.3</c:v>
                </c:pt>
                <c:pt idx="4">
                  <c:v>706652.2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02C-42F0-871C-50885E32E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35892388451461"/>
          <c:y val="6.9131582977266792E-2"/>
          <c:w val="0.2773944663167105"/>
          <c:h val="0.9306763391476861"/>
        </c:manualLayout>
      </c:layout>
      <c:overlay val="0"/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81623421964898E-2"/>
          <c:y val="0.15871002565922104"/>
          <c:w val="0.91130836792782022"/>
          <c:h val="0.66071314379997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2-4DBF-B28E-51D2FEFF26A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2-4DBF-B28E-51D2FEFF26A5}"/>
              </c:ext>
            </c:extLst>
          </c:dPt>
          <c:dLbls>
            <c:dLbl>
              <c:idx val="0"/>
              <c:layout>
                <c:manualLayout>
                  <c:x val="-1.423769240751154E-2"/>
                  <c:y val="-4.3484261693562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5243412366398693"/>
                      <c:h val="0.15082582676963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A2-4DBF-B28E-51D2FEFF26A5}"/>
                </c:ext>
              </c:extLst>
            </c:dLbl>
            <c:dLbl>
              <c:idx val="1"/>
              <c:layout>
                <c:manualLayout>
                  <c:x val="8.675305308212573E-3"/>
                  <c:y val="-3.3969780803971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8120899786402687"/>
                      <c:h val="0.150825826769631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BA2-4DBF-B28E-51D2FEFF2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Лист1!$B$2:$C$2</c:f>
              <c:numCache>
                <c:formatCode>#\ ##0.0</c:formatCode>
                <c:ptCount val="2"/>
                <c:pt idx="0">
                  <c:v>452666.5</c:v>
                </c:pt>
                <c:pt idx="1">
                  <c:v>272832.3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BA2-4DBF-B28E-51D2FEFF2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198030336"/>
        <c:axId val="113316928"/>
      </c:barChart>
      <c:catAx>
        <c:axId val="1980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316928"/>
        <c:crosses val="autoZero"/>
        <c:auto val="1"/>
        <c:lblAlgn val="ctr"/>
        <c:lblOffset val="100"/>
        <c:noMultiLvlLbl val="0"/>
      </c:catAx>
      <c:valAx>
        <c:axId val="113316928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one"/>
        <c:crossAx val="198030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2E451-0647-414E-B8F6-B54C92F8C199}" type="doc">
      <dgm:prSet loTypeId="urn:microsoft.com/office/officeart/2008/layout/AlternatingPictureBlocks" loCatId="list" qsTypeId="urn:microsoft.com/office/officeart/2005/8/quickstyle/3d1" qsCatId="3D" csTypeId="urn:microsoft.com/office/officeart/2005/8/colors/colorful1" csCatId="colorful" phldr="1"/>
      <dgm:spPr/>
    </dgm:pt>
    <dgm:pt modelId="{39219AF5-5462-45FD-86F7-A21FCD62FAE2}">
      <dgm:prSet phldrT="[Текст]" custT="1"/>
      <dgm:spPr>
        <a:noFill/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</a:t>
          </a:r>
        </a:p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589 293,0 рублей</a:t>
          </a:r>
        </a:p>
      </dgm:t>
    </dgm:pt>
    <dgm:pt modelId="{532876EC-7D95-4DCF-A33A-629C150A7358}" type="parTrans" cxnId="{4B14F3C2-5ED2-48B4-ACB7-7093082EE98A}">
      <dgm:prSet/>
      <dgm:spPr/>
      <dgm:t>
        <a:bodyPr/>
        <a:lstStyle/>
        <a:p>
          <a:endParaRPr lang="ru-RU"/>
        </a:p>
      </dgm:t>
    </dgm:pt>
    <dgm:pt modelId="{3797BD38-12C2-40BC-8890-B3A5DD13E02A}" type="sibTrans" cxnId="{4B14F3C2-5ED2-48B4-ACB7-7093082EE98A}">
      <dgm:prSet/>
      <dgm:spPr/>
      <dgm:t>
        <a:bodyPr/>
        <a:lstStyle/>
        <a:p>
          <a:endParaRPr lang="ru-RU"/>
        </a:p>
      </dgm:t>
    </dgm:pt>
    <dgm:pt modelId="{F828C954-4421-4CF7-ACCA-6606B7797371}" type="pres">
      <dgm:prSet presAssocID="{D102E451-0647-414E-B8F6-B54C92F8C199}" presName="linearFlow" presStyleCnt="0">
        <dgm:presLayoutVars>
          <dgm:dir/>
          <dgm:resizeHandles val="exact"/>
        </dgm:presLayoutVars>
      </dgm:prSet>
      <dgm:spPr/>
    </dgm:pt>
    <dgm:pt modelId="{981D19BC-7433-4CED-A087-2D3C4B8DC3BC}" type="pres">
      <dgm:prSet presAssocID="{39219AF5-5462-45FD-86F7-A21FCD62FAE2}" presName="comp" presStyleCnt="0"/>
      <dgm:spPr/>
    </dgm:pt>
    <dgm:pt modelId="{F447F160-7464-4042-8DDC-3B2B370C8ECF}" type="pres">
      <dgm:prSet presAssocID="{39219AF5-5462-45FD-86F7-A21FCD62FAE2}" presName="rect2" presStyleLbl="node1" presStyleIdx="0" presStyleCnt="1" custScaleX="62724" custScaleY="142931" custLinFactNeighborX="70" custLinFactNeighborY="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E1980-D44A-4BC4-A854-9F1342508907}" type="pres">
      <dgm:prSet presAssocID="{39219AF5-5462-45FD-86F7-A21FCD62FAE2}" presName="rect1" presStyleLbl="lnNode1" presStyleIdx="0" presStyleCnt="1" custScaleX="199497" custScaleY="142993" custLinFactNeighborX="-4314" custLinFactNeighborY="-164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B14F3C2-5ED2-48B4-ACB7-7093082EE98A}" srcId="{D102E451-0647-414E-B8F6-B54C92F8C199}" destId="{39219AF5-5462-45FD-86F7-A21FCD62FAE2}" srcOrd="0" destOrd="0" parTransId="{532876EC-7D95-4DCF-A33A-629C150A7358}" sibTransId="{3797BD38-12C2-40BC-8890-B3A5DD13E02A}"/>
    <dgm:cxn modelId="{8A409D62-600B-4192-A66F-389709C24A08}" type="presOf" srcId="{D102E451-0647-414E-B8F6-B54C92F8C199}" destId="{F828C954-4421-4CF7-ACCA-6606B7797371}" srcOrd="0" destOrd="0" presId="urn:microsoft.com/office/officeart/2008/layout/AlternatingPictureBlocks"/>
    <dgm:cxn modelId="{8819C1CB-F3B7-4676-BE7A-651C6AD8223F}" type="presOf" srcId="{39219AF5-5462-45FD-86F7-A21FCD62FAE2}" destId="{F447F160-7464-4042-8DDC-3B2B370C8ECF}" srcOrd="0" destOrd="0" presId="urn:microsoft.com/office/officeart/2008/layout/AlternatingPictureBlocks"/>
    <dgm:cxn modelId="{1540ACB0-859A-4137-88FC-3E0B86D2470C}" type="presParOf" srcId="{F828C954-4421-4CF7-ACCA-6606B7797371}" destId="{981D19BC-7433-4CED-A087-2D3C4B8DC3BC}" srcOrd="0" destOrd="0" presId="urn:microsoft.com/office/officeart/2008/layout/AlternatingPictureBlocks"/>
    <dgm:cxn modelId="{B1915D96-CD45-4AF0-AD0F-FA98212C6E5E}" type="presParOf" srcId="{981D19BC-7433-4CED-A087-2D3C4B8DC3BC}" destId="{F447F160-7464-4042-8DDC-3B2B370C8ECF}" srcOrd="0" destOrd="0" presId="urn:microsoft.com/office/officeart/2008/layout/AlternatingPictureBlocks"/>
    <dgm:cxn modelId="{8B41ED52-4FCB-4FF2-9C19-878F019E36A4}" type="presParOf" srcId="{981D19BC-7433-4CED-A087-2D3C4B8DC3BC}" destId="{81FE1980-D44A-4BC4-A854-9F134250890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0.72414</cdr:x>
      <cdr:y>0.17565</cdr:y>
    </cdr:from>
    <cdr:to>
      <cdr:x>1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19131" y="556521"/>
          <a:ext cx="2635832" cy="876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 уровню 2023 года на 8,7 %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0.51544</cdr:x>
      <cdr:y>0.19517</cdr:y>
    </cdr:from>
    <cdr:to>
      <cdr:x>0.64655</cdr:x>
      <cdr:y>0.40476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9286" y="720080"/>
          <a:ext cx="1246208" cy="77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0.30172</cdr:x>
      <cdr:y>0.40476</cdr:y>
    </cdr:from>
    <cdr:to>
      <cdr:x>0.5535</cdr:x>
      <cdr:y>0.61552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1224136"/>
          <a:ext cx="2103100" cy="6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0.75603</cdr:x>
      <cdr:y>0.12663</cdr:y>
    </cdr:from>
    <cdr:to>
      <cdr:x>1</cdr:x>
      <cdr:y>0.39471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819314" y="532467"/>
          <a:ext cx="2845982" cy="1127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уровню 2023 года на 2.8%</a:t>
          </a:r>
        </a:p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0.37069</cdr:x>
      <cdr:y>0.23031</cdr:y>
    </cdr:from>
    <cdr:to>
      <cdr:x>0.69835</cdr:x>
      <cdr:y>0.35396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32048"/>
          <a:ext cx="2736921" cy="23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0.36004</cdr:x>
      <cdr:y>0.43182</cdr:y>
    </cdr:from>
    <cdr:to>
      <cdr:x>0.61182</cdr:x>
      <cdr:y>0.64258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60" y="1368152"/>
          <a:ext cx="2266020" cy="66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0.83333</cdr:x>
      <cdr:y>0.23982</cdr:y>
    </cdr:from>
    <cdr:to>
      <cdr:x>1</cdr:x>
      <cdr:y>0.51382</cdr:y>
    </cdr:to>
    <cdr:pic>
      <cdr:nvPicPr>
        <cdr:cNvPr id="8" name="Рисунок 7">
          <a:extLst xmlns:a="http://schemas.openxmlformats.org/drawingml/2006/main">
            <a:ext uri="{FF2B5EF4-FFF2-40B4-BE49-F238E27FC236}">
              <a16:creationId xmlns:a16="http://schemas.microsoft.com/office/drawing/2014/main" xmlns="" id="{9FDA69BB-FEB7-435D-8D6D-9907F88C6B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721041" y="1036154"/>
          <a:ext cx="1944255" cy="1183811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0.13158</cdr:y>
    </cdr:from>
    <cdr:to>
      <cdr:x>1</cdr:x>
      <cdr:y>0.31579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36296" y="360043"/>
          <a:ext cx="1907704" cy="504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Увеличение к уровню 2023 года на 43,3 %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0.13045</cdr:y>
    </cdr:from>
    <cdr:to>
      <cdr:x>0.98223</cdr:x>
      <cdr:y>0.30491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432048"/>
          <a:ext cx="1857587" cy="57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0.82258</cdr:x>
      <cdr:y>0.06522</cdr:y>
    </cdr:from>
    <cdr:to>
      <cdr:x>1</cdr:x>
      <cdr:y>0.32612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181013" y="216010"/>
          <a:ext cx="1980227" cy="864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Увеличение к уровню 2023 года на 5,4%</a:t>
          </a: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0.16281</cdr:y>
    </cdr:from>
    <cdr:to>
      <cdr:x>0.73089</cdr:x>
      <cdr:y>0.28646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504056"/>
          <a:ext cx="2925674" cy="382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0.32759</cdr:x>
      <cdr:y>0.38385</cdr:y>
    </cdr:from>
    <cdr:to>
      <cdr:x>0.57937</cdr:x>
      <cdr:y>0.59461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720080"/>
          <a:ext cx="2103155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0.01657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xmlns="" id="{65CC46E8-958F-C66E-56EF-F9AF577012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772396" cy="5486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0.20698</cdr:x>
      <cdr:y>0.33151</cdr:y>
    </cdr:from>
    <cdr:to>
      <cdr:x>0.36448</cdr:x>
      <cdr:y>0.38401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63932">
          <a:off x="1892603" y="2273469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0.21256</cdr:x>
      <cdr:y>0.31019</cdr:y>
    </cdr:from>
    <cdr:to>
      <cdr:x>0.29678</cdr:x>
      <cdr:y>0.36269</cdr:y>
    </cdr:to>
    <cdr:sp macro="" textlink="">
      <cdr:nvSpPr>
        <cdr:cNvPr id="3" name="TextBox 1"/>
        <cdr:cNvSpPr txBox="1"/>
      </cdr:nvSpPr>
      <cdr:spPr>
        <a:xfrm xmlns:a="http://schemas.openxmlformats.org/drawingml/2006/main" rot="19619700">
          <a:off x="1943612" y="2127298"/>
          <a:ext cx="770162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+15,7%</a:t>
          </a:r>
        </a:p>
      </cdr:txBody>
    </cdr:sp>
  </cdr:relSizeAnchor>
  <cdr:relSizeAnchor xmlns:cdr="http://schemas.openxmlformats.org/drawingml/2006/chartDrawing">
    <cdr:from>
      <cdr:x>0.22433</cdr:x>
      <cdr:y>0.37742</cdr:y>
    </cdr:from>
    <cdr:to>
      <cdr:x>0.35714</cdr:x>
      <cdr:y>0.42992</cdr:y>
    </cdr:to>
    <cdr:sp macro="" textlink="">
      <cdr:nvSpPr>
        <cdr:cNvPr id="4" name="TextBox 1"/>
        <cdr:cNvSpPr txBox="1"/>
      </cdr:nvSpPr>
      <cdr:spPr>
        <a:xfrm xmlns:a="http://schemas.openxmlformats.org/drawingml/2006/main" rot="19610213">
          <a:off x="2051260" y="2588357"/>
          <a:ext cx="1214453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+938 382,3</a:t>
          </a:r>
        </a:p>
      </cdr:txBody>
    </cdr:sp>
  </cdr:relSizeAnchor>
  <cdr:relSizeAnchor xmlns:cdr="http://schemas.openxmlformats.org/drawingml/2006/chartDrawing">
    <cdr:from>
      <cdr:x>0.51258</cdr:x>
      <cdr:y>0.61819</cdr:y>
    </cdr:from>
    <cdr:to>
      <cdr:x>0.59492</cdr:x>
      <cdr:y>0.67068</cdr:y>
    </cdr:to>
    <cdr:sp macro="" textlink="">
      <cdr:nvSpPr>
        <cdr:cNvPr id="6" name="TextBox 1"/>
        <cdr:cNvSpPr txBox="1"/>
      </cdr:nvSpPr>
      <cdr:spPr>
        <a:xfrm xmlns:a="http://schemas.openxmlformats.org/drawingml/2006/main" rot="19685377">
          <a:off x="5757887" y="4150464"/>
          <a:ext cx="924946" cy="352413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+9,4%</a:t>
          </a:r>
        </a:p>
      </cdr:txBody>
    </cdr:sp>
  </cdr:relSizeAnchor>
  <cdr:relSizeAnchor xmlns:cdr="http://schemas.openxmlformats.org/drawingml/2006/chartDrawing">
    <cdr:from>
      <cdr:x>0.51309</cdr:x>
      <cdr:y>0.70519</cdr:y>
    </cdr:from>
    <cdr:to>
      <cdr:x>0.62831</cdr:x>
      <cdr:y>0.75825</cdr:y>
    </cdr:to>
    <cdr:sp macro="" textlink="">
      <cdr:nvSpPr>
        <cdr:cNvPr id="7" name="TextBox 1"/>
        <cdr:cNvSpPr txBox="1"/>
      </cdr:nvSpPr>
      <cdr:spPr>
        <a:xfrm xmlns:a="http://schemas.openxmlformats.org/drawingml/2006/main" rot="19813444">
          <a:off x="5763656" y="4734554"/>
          <a:ext cx="1294295" cy="3562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+453 572,6</a:t>
          </a:r>
        </a:p>
      </cdr:txBody>
    </cdr:sp>
  </cdr:relSizeAnchor>
  <cdr:relSizeAnchor xmlns:cdr="http://schemas.openxmlformats.org/drawingml/2006/chartDrawing">
    <cdr:from>
      <cdr:x>0.13621</cdr:x>
      <cdr:y>0.63568</cdr:y>
    </cdr:from>
    <cdr:to>
      <cdr:x>0.2937</cdr:x>
      <cdr:y>0.68818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245532" y="4359468"/>
          <a:ext cx="1440088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0.42099</cdr:y>
    </cdr:from>
    <cdr:to>
      <cdr:x>0.75971</cdr:x>
      <cdr:y>0.47349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87143"/>
          <a:ext cx="1440180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0.1325</cdr:x>
      <cdr:y>0.61636</cdr:y>
    </cdr:from>
    <cdr:to>
      <cdr:x>0.23604</cdr:x>
      <cdr:y>0.66886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211585" y="4226993"/>
          <a:ext cx="94677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+ 11,6%</a:t>
          </a:r>
        </a:p>
      </cdr:txBody>
    </cdr:sp>
  </cdr:relSizeAnchor>
  <cdr:relSizeAnchor xmlns:cdr="http://schemas.openxmlformats.org/drawingml/2006/chartDrawing">
    <cdr:from>
      <cdr:x>0.59782</cdr:x>
      <cdr:y>0.39218</cdr:y>
    </cdr:from>
    <cdr:to>
      <cdr:x>0.69845</cdr:x>
      <cdr:y>0.44468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6442" y="2689555"/>
          <a:ext cx="92016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+10,7%</a:t>
          </a:r>
        </a:p>
      </cdr:txBody>
    </cdr:sp>
  </cdr:relSizeAnchor>
  <cdr:relSizeAnchor xmlns:cdr="http://schemas.openxmlformats.org/drawingml/2006/chartDrawing">
    <cdr:from>
      <cdr:x>0.13743</cdr:x>
      <cdr:y>0.69269</cdr:y>
    </cdr:from>
    <cdr:to>
      <cdr:x>0.27595</cdr:x>
      <cdr:y>0.74519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256616" y="4750485"/>
          <a:ext cx="1266627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+621 192,2</a:t>
          </a:r>
        </a:p>
      </cdr:txBody>
    </cdr:sp>
  </cdr:relSizeAnchor>
  <cdr:relSizeAnchor xmlns:cdr="http://schemas.openxmlformats.org/drawingml/2006/chartDrawing">
    <cdr:from>
      <cdr:x>0.60347</cdr:x>
      <cdr:y>0.47721</cdr:y>
    </cdr:from>
    <cdr:to>
      <cdr:x>0.73728</cdr:x>
      <cdr:y>0.52971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18126" y="3272725"/>
          <a:ext cx="1223559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+560 925,1</a:t>
          </a:r>
        </a:p>
      </cdr:txBody>
    </cdr:sp>
  </cdr:relSizeAnchor>
  <cdr:relSizeAnchor xmlns:cdr="http://schemas.openxmlformats.org/drawingml/2006/chartDrawing">
    <cdr:from>
      <cdr:x>0.49196</cdr:x>
      <cdr:y>0.65199</cdr:y>
    </cdr:from>
    <cdr:to>
      <cdr:x>0.64946</cdr:x>
      <cdr:y>0.70449</cdr:y>
    </cdr:to>
    <cdr:sp macro="" textlink="">
      <cdr:nvSpPr>
        <cdr:cNvPr id="14" name="Стрелка вправо 13"/>
        <cdr:cNvSpPr/>
      </cdr:nvSpPr>
      <cdr:spPr>
        <a:xfrm xmlns:a="http://schemas.openxmlformats.org/drawingml/2006/main" rot="19887127">
          <a:off x="4498470" y="4471318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0.17308</cdr:x>
      <cdr:y>0.00296</cdr:y>
    </cdr:from>
    <cdr:to>
      <cdr:x>0.90569</cdr:x>
      <cdr:y>0.05658</cdr:y>
    </cdr:to>
    <cdr:sp macro="" textlink="">
      <cdr:nvSpPr>
        <cdr:cNvPr id="1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944216" y="19902"/>
          <a:ext cx="8229590" cy="3600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63500"/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Динамика расходов бюджета Ханты-Мансийского района</a:t>
          </a:r>
        </a:p>
      </cdr:txBody>
    </cdr:sp>
  </cdr:relSizeAnchor>
  <cdr:relSizeAnchor xmlns:cdr="http://schemas.openxmlformats.org/drawingml/2006/chartDrawing">
    <cdr:from>
      <cdr:x>0.8141</cdr:x>
      <cdr:y>0.16746</cdr:y>
    </cdr:from>
    <cdr:to>
      <cdr:x>0.95513</cdr:x>
      <cdr:y>0.23181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5016" y="1124322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0.50061</cdr:x>
      <cdr:y>0.19437</cdr:y>
    </cdr:from>
    <cdr:to>
      <cdr:x>0.93983</cdr:x>
      <cdr:y>0.42652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430417" y="726672"/>
          <a:ext cx="2132383" cy="867920"/>
        </a:xfrm>
        <a:prstGeom xmlns:a="http://schemas.openxmlformats.org/drawingml/2006/main" prst="triangle">
          <a:avLst>
            <a:gd name="adj" fmla="val 49205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908CDE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0.12596</cdr:x>
      <cdr:y>0.53486</cdr:y>
    </cdr:from>
    <cdr:to>
      <cdr:x>0.83674</cdr:x>
      <cdr:y>0.61397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5630798" y="-833242"/>
          <a:ext cx="482325" cy="8670780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0.45306</cdr:x>
      <cdr:y>0.02421</cdr:y>
    </cdr:from>
    <cdr:to>
      <cdr:x>0.65185</cdr:x>
      <cdr:y>0.10113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26832" y="147614"/>
          <a:ext cx="2425018" cy="468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593 837,1 тыс. руб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0.43535</cdr:x>
      <cdr:y>0.47436</cdr:y>
    </cdr:from>
    <cdr:to>
      <cdr:x>0.66745</cdr:x>
      <cdr:y>0.52564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10808" y="2892123"/>
          <a:ext cx="2831364" cy="312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541 540,0 тыс. руб.</a:t>
          </a: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0.5844</cdr:x>
      <cdr:y>0.575</cdr:y>
    </cdr:from>
    <cdr:to>
      <cdr:x>0.67144</cdr:x>
      <cdr:y>0.62628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322956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0.14021</cdr:x>
      <cdr:y>0.10956</cdr:y>
    </cdr:from>
    <cdr:to>
      <cdr:x>0.90168</cdr:x>
      <cdr:y>0.1765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6150861" y="-3772477"/>
          <a:ext cx="408126" cy="928903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0"/>
            <a:ext cx="2880995" cy="488712"/>
          </a:xfrm>
          <a:prstGeom prst="rect">
            <a:avLst/>
          </a:prstGeom>
        </p:spPr>
        <p:txBody>
          <a:bodyPr vert="horz" lIns="89738" tIns="44868" rIns="89738" bIns="448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29" y="0"/>
            <a:ext cx="2880995" cy="488712"/>
          </a:xfrm>
          <a:prstGeom prst="rect">
            <a:avLst/>
          </a:prstGeom>
        </p:spPr>
        <p:txBody>
          <a:bodyPr vert="horz" lIns="89738" tIns="44868" rIns="89738" bIns="44868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3425"/>
            <a:ext cx="6508750" cy="3662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8" tIns="44868" rIns="89738" bIns="448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42770"/>
            <a:ext cx="5318760" cy="4398407"/>
          </a:xfrm>
          <a:prstGeom prst="rect">
            <a:avLst/>
          </a:prstGeom>
        </p:spPr>
        <p:txBody>
          <a:bodyPr vert="horz" lIns="89738" tIns="44868" rIns="89738" bIns="448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283834"/>
            <a:ext cx="2880995" cy="488712"/>
          </a:xfrm>
          <a:prstGeom prst="rect">
            <a:avLst/>
          </a:prstGeom>
        </p:spPr>
        <p:txBody>
          <a:bodyPr vert="horz" lIns="89738" tIns="44868" rIns="89738" bIns="448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29" y="9283834"/>
            <a:ext cx="2880995" cy="488712"/>
          </a:xfrm>
          <a:prstGeom prst="rect">
            <a:avLst/>
          </a:prstGeom>
        </p:spPr>
        <p:txBody>
          <a:bodyPr vert="horz" lIns="89738" tIns="44868" rIns="89738" bIns="44868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E168EC-9A0A-0839-64AE-4CDE21951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BA96BA-A460-F08B-FB48-6DE4D7B10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3E9F9A3-39DD-B06D-5148-D5F996245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40B2C1-9A6C-9648-F906-F62E0558F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83B4D-2C13-40FA-9092-9430287528B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57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738CF62-83F6-2073-B4F8-98976BAB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6E78CA3-1F5C-4D27-8D91-271B4007D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50B6DF6-0FED-772D-0A3A-C17FE2FD0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A4435D-164C-1DA6-6D1B-D18004647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77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583B4D-2C13-40FA-9092-9430287528B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977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6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25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30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75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375">
                <a:defRPr/>
              </a:pPr>
              <a:t>26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27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375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375">
                <a:defRPr/>
              </a:pPr>
              <a:t>15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2313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18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19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11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2313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2313"/>
            <a:ext cx="6410325" cy="3606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850" y="733425"/>
            <a:ext cx="6508750" cy="36623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758">
              <a:defRPr/>
            </a:pPr>
            <a:fld id="{AD583B4D-2C13-40FA-9092-9430287528B3}" type="slidenum">
              <a:rPr lang="ru-RU">
                <a:solidFill>
                  <a:prstClr val="black"/>
                </a:solidFill>
                <a:latin typeface="Calibri"/>
              </a:rPr>
              <a:pPr defTabSz="897758">
                <a:defRPr/>
              </a:pPr>
              <a:t>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26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9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7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0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9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6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73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2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7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7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56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575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93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54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7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55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751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22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597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03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02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4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43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611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45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610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71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2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0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4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20.06.2025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7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1627" y="2132857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2024 год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80179" y="260649"/>
            <a:ext cx="2619375" cy="17430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7A27F11-5FA4-A0EA-6D1E-48A7D017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3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</a:t>
            </a:r>
            <a:r>
              <a:rPr lang="en-US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Ханты-Мансийского района за 2023-2024 г.,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140194"/>
              </p:ext>
            </p:extLst>
          </p:nvPr>
        </p:nvGraphicFramePr>
        <p:xfrm>
          <a:off x="119335" y="1371362"/>
          <a:ext cx="11953327" cy="5413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42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85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69 098,6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259 152,2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164 343,2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89 908,4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Предоставление бюджетных кредитов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-69 098,6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- 86 145,4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43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бюджетных кредитов, предоставленных внутри страны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-167 758,8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- 341 694,1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963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Источники финансирования дефицитов бюджетов - всего</a:t>
                      </a:r>
                    </a:p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332 102,0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258 595,7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8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2695"/>
          </a:xfrm>
        </p:spPr>
        <p:txBody>
          <a:bodyPr>
            <a:normAutofit/>
          </a:bodyPr>
          <a:lstStyle/>
          <a:p>
            <a:pPr algn="ctr" fontAlgn="b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объеме муниципального внутреннего долга и его соответствии первоначально утвержденным (установленным) решением о бюджете Ханты-Мансийского района предельным значениям за 2024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94540"/>
              </p:ext>
            </p:extLst>
          </p:nvPr>
        </p:nvGraphicFramePr>
        <p:xfrm>
          <a:off x="0" y="908721"/>
          <a:ext cx="12192000" cy="5949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63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0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0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0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3035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211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037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долгового обязательства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внутреннего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внутреннего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(фактическое значение)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8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Думы от 15.12.2023 № 391)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 год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(решение Думы от 26.12.2024 № 575)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 января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31 декабря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2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Кредиты, полученные муниципальным образованием  Ханты-Мансийский район от кредитных организаций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768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в бюджет муниципального образования Ханты-Мансийский район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82 967 413,87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259 152 202,93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43 186 629,72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212 430 418,93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41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гарантии, предоставленные муниципальным образованием Ханты-Мансийский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9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ценные бумаги муниципального образования Ханты-Мансийский район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муниципального долга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82 967 413,87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259 152 202,93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43 186 629,72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212 430 418,93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717"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году утвержденные (установленные) решением о бюджете сведения об ограничениях по объему муниципального долга соблюдены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23" marR="6023" marT="6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20E51FC-82A8-EDBC-6C40-61600C14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97352"/>
            <a:ext cx="2743200" cy="36512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7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745758"/>
              </p:ext>
            </p:extLst>
          </p:nvPr>
        </p:nvGraphicFramePr>
        <p:xfrm>
          <a:off x="335360" y="422"/>
          <a:ext cx="11233248" cy="67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4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1008111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расходов на реализацию муниципальных программ за 2024 год</a:t>
            </a:r>
          </a:p>
          <a:p>
            <a:pPr algn="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0" y="833810"/>
          <a:ext cx="5375920" cy="590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5231904" y="1340768"/>
          <a:ext cx="60486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99856" y="764704"/>
          <a:ext cx="727280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0316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9616" y="60353"/>
            <a:ext cx="9217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Средства, направленные на государственную поддержку </a:t>
            </a:r>
          </a:p>
          <a:p>
            <a:pPr algn="ctr"/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семьи и детей Ханты-Мансийского района в 2024 году</a:t>
            </a:r>
          </a:p>
        </p:txBody>
      </p:sp>
      <p:pic>
        <p:nvPicPr>
          <p:cNvPr id="3" name="Picture 2" descr="C:\Users\gorbaneva_vn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-42499"/>
            <a:ext cx="2376264" cy="209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orbaneva_v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0" y="2784282"/>
            <a:ext cx="1925954" cy="120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baneva_vn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8" y="4240425"/>
            <a:ext cx="1829722" cy="11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baneva_vn\Desktop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88" y="5615855"/>
            <a:ext cx="1438902" cy="112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9171" y="1115315"/>
            <a:ext cx="3024336" cy="95410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2 862 464,3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0074" y="2884869"/>
            <a:ext cx="4464496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21964" y="4237983"/>
            <a:ext cx="5165908" cy="830997"/>
          </a:xfrm>
          <a:prstGeom prst="rect">
            <a:avLst/>
          </a:prstGeom>
          <a:noFill/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образования, культуры и спорта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2967" y="5712425"/>
            <a:ext cx="5223902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08165" y="2900333"/>
            <a:ext cx="451899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275 491,7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08166" y="4314686"/>
            <a:ext cx="4518989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2 569 576,4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13293" y="5729039"/>
            <a:ext cx="4708737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17 396,2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xmlns="" id="{7D4484C4-317C-A239-6760-AEFFB722F043}"/>
              </a:ext>
            </a:extLst>
          </p:cNvPr>
          <p:cNvSpPr/>
          <p:nvPr/>
        </p:nvSpPr>
        <p:spPr>
          <a:xfrm>
            <a:off x="3907338" y="867135"/>
            <a:ext cx="6088002" cy="1760429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3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340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Информация о </a:t>
            </a:r>
            <a:r>
              <a:rPr kumimoji="0" lang="ru-RU" sz="20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достижении целевого показателя среднемесячной заработной платы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отдельных категорий работников в 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45175"/>
              </p:ext>
            </p:extLst>
          </p:nvPr>
        </p:nvGraphicFramePr>
        <p:xfrm>
          <a:off x="-1" y="836712"/>
          <a:ext cx="12192001" cy="602128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3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8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94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831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 в соответствии с указами Президента РФ</a:t>
                      </a:r>
                      <a:endParaRPr lang="ru-RU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год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год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(факт, 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 </a:t>
                      </a:r>
                      <a:b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исполнения 202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17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85 625,0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96 678,1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102 063,6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85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74 598,0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88 050,75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88 098,75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90 469,0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103 660,3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106 422,4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35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учреждений культуры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73 973,12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85 412,5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85 695,64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3C22EE-DB9F-30D8-091F-6D8C65BEE4B4}"/>
              </a:ext>
            </a:extLst>
          </p:cNvPr>
          <p:cNvSpPr txBox="1"/>
          <p:nvPr/>
        </p:nvSpPr>
        <p:spPr>
          <a:xfrm>
            <a:off x="11183888" y="57219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endParaRPr lang="ru-RU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9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Национальные проекты России">
            <a:extLst>
              <a:ext uri="{FF2B5EF4-FFF2-40B4-BE49-F238E27FC236}">
                <a16:creationId xmlns:a16="http://schemas.microsoft.com/office/drawing/2014/main" xmlns="" id="{99AEE9F4-293F-035F-757E-550728B94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921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6D2E-DA9A-43D4-610F-44540705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213" y="1"/>
            <a:ext cx="10322788" cy="98072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национальных проектов в Ханты-Мансийском районе в 2024 году </a:t>
            </a:r>
            <a:endParaRPr lang="ru-RU" sz="28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F9B2C07-48AC-8D5F-D2B6-DE038ECC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1114" y="6549439"/>
            <a:ext cx="2743200" cy="36512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38F25DB1-8ED2-F331-4D93-12BC3287A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574620"/>
              </p:ext>
            </p:extLst>
          </p:nvPr>
        </p:nvGraphicFramePr>
        <p:xfrm>
          <a:off x="1" y="1190905"/>
          <a:ext cx="12191999" cy="5484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405726185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976013285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170504051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781052724"/>
                    </a:ext>
                  </a:extLst>
                </a:gridCol>
                <a:gridCol w="1055440">
                  <a:extLst>
                    <a:ext uri="{9D8B030D-6E8A-4147-A177-3AD203B41FA5}">
                      <a16:colId xmlns:a16="http://schemas.microsoft.com/office/drawing/2014/main" xmlns="" val="3496751964"/>
                    </a:ext>
                  </a:extLst>
                </a:gridCol>
              </a:tblGrid>
              <a:tr h="8026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проекта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бюджет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района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5710308"/>
                  </a:ext>
                </a:extLst>
              </a:tr>
              <a:tr h="5648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«Образование»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34643679"/>
                  </a:ext>
                </a:extLst>
              </a:tr>
              <a:tr h="564858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</a:t>
                      </a:r>
                    </a:p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«Патриотическое воспитание граждан Российской Федерации»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227,5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38063958"/>
                  </a:ext>
                </a:extLst>
              </a:tr>
              <a:tr h="5648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53506007"/>
                  </a:ext>
                </a:extLst>
              </a:tr>
              <a:tr h="564858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</a:t>
                      </a:r>
                    </a:p>
                    <a:p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комфортной городской среды»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380371"/>
                  </a:ext>
                </a:extLst>
              </a:tr>
              <a:tr h="56485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«Малое и среднее предпринимательство и поддержка индивидуальной предпринимательской инициативы»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4098844"/>
                  </a:ext>
                </a:extLst>
              </a:tr>
              <a:tr h="802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проект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«Создание условий для легкого старта и комфортного ведения бизнеса»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0834658"/>
                  </a:ext>
                </a:extLst>
              </a:tr>
              <a:tr h="564858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Региональный проект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«Акселерация субъектов малого и среднего предпринимательства»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2 466,5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2314260"/>
                  </a:ext>
                </a:extLst>
              </a:tr>
              <a:tr h="36399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на реализацию национальных проектов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140402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66220C-F187-2D75-59F3-1173BBDA7974}"/>
              </a:ext>
            </a:extLst>
          </p:cNvPr>
          <p:cNvSpPr txBox="1"/>
          <p:nvPr/>
        </p:nvSpPr>
        <p:spPr>
          <a:xfrm>
            <a:off x="10303524" y="87121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рулей</a:t>
            </a:r>
          </a:p>
        </p:txBody>
      </p:sp>
    </p:spTree>
    <p:extLst>
      <p:ext uri="{BB962C8B-B14F-4D97-AF65-F5344CB8AC3E}">
        <p14:creationId xmlns:p14="http://schemas.microsoft.com/office/powerpoint/2010/main" val="168347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7" y="0"/>
            <a:ext cx="10632502" cy="36512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национального проекта «Образование» в 2024 году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98031834"/>
              </p:ext>
            </p:extLst>
          </p:nvPr>
        </p:nvGraphicFramePr>
        <p:xfrm>
          <a:off x="659395" y="1396389"/>
          <a:ext cx="10873208" cy="394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B74AAA-70CE-0529-356E-4E4A90A3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0376" y="6597352"/>
            <a:ext cx="2743200" cy="36512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76C1F8AC-F041-B94A-136B-E1D70B7E7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57762"/>
              </p:ext>
            </p:extLst>
          </p:nvPr>
        </p:nvGraphicFramePr>
        <p:xfrm>
          <a:off x="101003" y="5493026"/>
          <a:ext cx="11989993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06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регионального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мероприятий по патриотическому воспитанию детей,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федеральных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федеральных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региональных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региональных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4814684"/>
                  </a:ext>
                </a:extLst>
              </a:tr>
            </a:tbl>
          </a:graphicData>
        </a:graphic>
      </p:graphicFrame>
      <p:pic>
        <p:nvPicPr>
          <p:cNvPr id="2052" name="Picture 4" descr="Национальные проекты России">
            <a:extLst>
              <a:ext uri="{FF2B5EF4-FFF2-40B4-BE49-F238E27FC236}">
                <a16:creationId xmlns:a16="http://schemas.microsoft.com/office/drawing/2014/main" xmlns="" id="{A8114750-4532-8973-33CC-1139CDACF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47528" cy="13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14DBCD6-5892-F4F5-E5B2-F885F24012D0}"/>
              </a:ext>
            </a:extLst>
          </p:cNvPr>
          <p:cNvSpPr/>
          <p:nvPr/>
        </p:nvSpPr>
        <p:spPr>
          <a:xfrm>
            <a:off x="1847528" y="423349"/>
            <a:ext cx="10344471" cy="5496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«Патриотическое воспитание граждан Российской Федерации»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298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1" y="7937"/>
            <a:ext cx="10370046" cy="3967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Реализация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национального проекта «Жилье и городская среда»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2024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92143" y="1791230"/>
            <a:ext cx="4753423" cy="283283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Благоустройство озера и скейт-парка в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п.Луговской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п.Луговской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ул.Ленина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82А)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3 192,5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25338"/>
              </p:ext>
            </p:extLst>
          </p:nvPr>
        </p:nvGraphicFramePr>
        <p:xfrm>
          <a:off x="101003" y="5505462"/>
          <a:ext cx="11989993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066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0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9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регионального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9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Количество общественных территорий, подлежащих благоустройству, ед.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074" name="Picture 2" descr="Национальные проекты России">
            <a:extLst>
              <a:ext uri="{FF2B5EF4-FFF2-40B4-BE49-F238E27FC236}">
                <a16:creationId xmlns:a16="http://schemas.microsoft.com/office/drawing/2014/main" xmlns="" id="{0300B5D9-4E90-223E-D0F2-523A1765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14"/>
            <a:ext cx="2002878" cy="15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BA759A-59F3-F559-0B97-E15F4FE757EA}"/>
              </a:ext>
            </a:extLst>
          </p:cNvPr>
          <p:cNvSpPr/>
          <p:nvPr/>
        </p:nvSpPr>
        <p:spPr>
          <a:xfrm>
            <a:off x="2002878" y="576617"/>
            <a:ext cx="10189122" cy="3967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Региональный проект «Формирование комфортной городской среды» </a:t>
            </a:r>
            <a:endParaRPr lang="ru-RU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3D2206-6467-57A6-F121-F9AE107AE9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671821"/>
            <a:ext cx="6967031" cy="313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3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05443" y="-12731"/>
            <a:ext cx="10286557" cy="65954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Реализация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национального проекта «Малое и среднее предпринимательство и поддержка индивидуальной предпринимательской инициативы»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anose="02020603050405020304" pitchFamily="18" charset="0"/>
              </a:rPr>
              <a:t>в 2024 году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50236" y="1110531"/>
            <a:ext cx="10596972" cy="77129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Предоставлена финансовая поддержка субъектам малого и среднего предпринимательства на возмещение части затрат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46526" y="2953391"/>
            <a:ext cx="1842956" cy="219980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приобретению и доставке муки для производства хлеба и хлебобулочных изделий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субъектам на общую сумму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1 200,0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5422" y="2939584"/>
            <a:ext cx="1529625" cy="219393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оплате коммунальных услуг нежилых помещений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субъекту на сумму 72,3 тыс.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50236" y="2939584"/>
            <a:ext cx="1842956" cy="219980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приобретению оборудования (основных средств) и лицензионных программных продуктов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субъектам на общую сумму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1 134,5 тыс. 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8381" y="2939584"/>
            <a:ext cx="1842956" cy="2199801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приобретению и  доставке кормов для сельскохозяйственных животных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субъектам на сумму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333,7 тыс. руб.</a:t>
            </a:r>
          </a:p>
        </p:txBody>
      </p:sp>
      <p:pic>
        <p:nvPicPr>
          <p:cNvPr id="4098" name="Picture 2" descr="Национальные проекты России">
            <a:extLst>
              <a:ext uri="{FF2B5EF4-FFF2-40B4-BE49-F238E27FC236}">
                <a16:creationId xmlns:a16="http://schemas.microsoft.com/office/drawing/2014/main" xmlns="" id="{DB7D3246-D26E-F6E2-CEB7-0C63CCD98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31"/>
            <a:ext cx="1905444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D7E4ED9-9791-3D3E-DBA6-06C4D6B6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606899"/>
              </p:ext>
            </p:extLst>
          </p:nvPr>
        </p:nvGraphicFramePr>
        <p:xfrm>
          <a:off x="0" y="5319758"/>
          <a:ext cx="12192000" cy="152881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022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4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12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реализации регионального проекта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9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самозанятых, человек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1 870,0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574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субъектов МСП – получателей финансовой поддержки 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249366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1C60268-5EC5-40B4-16E9-191288B46364}"/>
              </a:ext>
            </a:extLst>
          </p:cNvPr>
          <p:cNvSpPr/>
          <p:nvPr/>
        </p:nvSpPr>
        <p:spPr>
          <a:xfrm>
            <a:off x="155575" y="1819430"/>
            <a:ext cx="7202035" cy="10307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Региональный проект «Акселерация субъектов малого предпринимательства»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B08B247-D2A7-42F1-496E-267A7AC7F16F}"/>
              </a:ext>
            </a:extLst>
          </p:cNvPr>
          <p:cNvSpPr/>
          <p:nvPr/>
        </p:nvSpPr>
        <p:spPr>
          <a:xfrm>
            <a:off x="7467085" y="1830166"/>
            <a:ext cx="4600248" cy="10307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Региональный проект «Создание условий для легкого старта и комфортного ведения бизнеса»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73652D6-CAB9-7070-ABF1-00AC9A886DF8}"/>
              </a:ext>
            </a:extLst>
          </p:cNvPr>
          <p:cNvSpPr/>
          <p:nvPr/>
        </p:nvSpPr>
        <p:spPr>
          <a:xfrm>
            <a:off x="8363855" y="2953391"/>
            <a:ext cx="2591495" cy="17655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3FF8EE5-A5CE-960F-360A-242A888BE577}"/>
              </a:ext>
            </a:extLst>
          </p:cNvPr>
          <p:cNvSpPr txBox="1"/>
          <p:nvPr/>
        </p:nvSpPr>
        <p:spPr>
          <a:xfrm>
            <a:off x="8254652" y="3471200"/>
            <a:ext cx="2809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аренде нежилых помещений 2 субъектам на общую сумму 224,2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48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0"/>
            <a:ext cx="897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Правовые основания для подготовки проведения публичных слушаний об отчете об исполнении бюджета Ханты-Мансийского района за 2024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270528"/>
            <a:ext cx="4921407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3E3F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Статья 28 Федерального закона от 06.10.2003 N 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1268761"/>
            <a:ext cx="4896544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E3F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Статьи 12, 42 Устава Ханты-Мансийского района принятого решением Думы Ханты-Мансийского района от 25.05.2005 № 372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091" y="4293096"/>
            <a:ext cx="10513168" cy="1728192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Решение Думы Ханты-Мансийского района от 16.02.2024 № 427 «Об утверждении Порядка организации и проведения публичных слушаний на территории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Ханты-Мансийского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024245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EE7036F9-84C2-F7A0-3DEB-751861E4B67F}"/>
              </a:ext>
            </a:extLst>
          </p:cNvPr>
          <p:cNvSpPr/>
          <p:nvPr/>
        </p:nvSpPr>
        <p:spPr>
          <a:xfrm>
            <a:off x="9336360" y="1767021"/>
            <a:ext cx="2517961" cy="1293444"/>
          </a:xfrm>
          <a:custGeom>
            <a:avLst/>
            <a:gdLst>
              <a:gd name="connsiteX0" fmla="*/ 0 w 3155111"/>
              <a:gd name="connsiteY0" fmla="*/ 190831 h 1144984"/>
              <a:gd name="connsiteX1" fmla="*/ 190831 w 3155111"/>
              <a:gd name="connsiteY1" fmla="*/ 0 h 1144984"/>
              <a:gd name="connsiteX2" fmla="*/ 2964280 w 3155111"/>
              <a:gd name="connsiteY2" fmla="*/ 0 h 1144984"/>
              <a:gd name="connsiteX3" fmla="*/ 3155111 w 3155111"/>
              <a:gd name="connsiteY3" fmla="*/ 190831 h 1144984"/>
              <a:gd name="connsiteX4" fmla="*/ 3155111 w 3155111"/>
              <a:gd name="connsiteY4" fmla="*/ 954153 h 1144984"/>
              <a:gd name="connsiteX5" fmla="*/ 2964280 w 3155111"/>
              <a:gd name="connsiteY5" fmla="*/ 1144984 h 1144984"/>
              <a:gd name="connsiteX6" fmla="*/ 190831 w 3155111"/>
              <a:gd name="connsiteY6" fmla="*/ 1144984 h 1144984"/>
              <a:gd name="connsiteX7" fmla="*/ 0 w 3155111"/>
              <a:gd name="connsiteY7" fmla="*/ 954153 h 1144984"/>
              <a:gd name="connsiteX8" fmla="*/ 0 w 3155111"/>
              <a:gd name="connsiteY8" fmla="*/ 190831 h 114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5111" h="1144984">
                <a:moveTo>
                  <a:pt x="0" y="190831"/>
                </a:moveTo>
                <a:cubicBezTo>
                  <a:pt x="0" y="85438"/>
                  <a:pt x="85438" y="0"/>
                  <a:pt x="190831" y="0"/>
                </a:cubicBezTo>
                <a:lnTo>
                  <a:pt x="2964280" y="0"/>
                </a:lnTo>
                <a:cubicBezTo>
                  <a:pt x="3069673" y="0"/>
                  <a:pt x="3155111" y="85438"/>
                  <a:pt x="3155111" y="190831"/>
                </a:cubicBezTo>
                <a:lnTo>
                  <a:pt x="3155111" y="954153"/>
                </a:lnTo>
                <a:cubicBezTo>
                  <a:pt x="3155111" y="1059546"/>
                  <a:pt x="3069673" y="1144984"/>
                  <a:pt x="2964280" y="1144984"/>
                </a:cubicBezTo>
                <a:lnTo>
                  <a:pt x="190831" y="1144984"/>
                </a:lnTo>
                <a:cubicBezTo>
                  <a:pt x="85438" y="1144984"/>
                  <a:pt x="0" y="1059546"/>
                  <a:pt x="0" y="954153"/>
                </a:cubicBezTo>
                <a:lnTo>
                  <a:pt x="0" y="190831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52" tIns="66052" rIns="66052" bIns="66052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Теплый остановочный павильон с умной остановкой в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п.Кирпичный</a:t>
            </a:r>
            <a:endParaRPr lang="ru-RU" sz="1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3 415,9 тыс. рублей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EF6640FD-D931-BB1C-ECC8-6E73EFB362D7}"/>
              </a:ext>
            </a:extLst>
          </p:cNvPr>
          <p:cNvSpPr/>
          <p:nvPr/>
        </p:nvSpPr>
        <p:spPr>
          <a:xfrm>
            <a:off x="7171949" y="2581387"/>
            <a:ext cx="2517961" cy="1293444"/>
          </a:xfrm>
          <a:custGeom>
            <a:avLst/>
            <a:gdLst>
              <a:gd name="connsiteX0" fmla="*/ 0 w 3119249"/>
              <a:gd name="connsiteY0" fmla="*/ 196485 h 1178907"/>
              <a:gd name="connsiteX1" fmla="*/ 196485 w 3119249"/>
              <a:gd name="connsiteY1" fmla="*/ 0 h 1178907"/>
              <a:gd name="connsiteX2" fmla="*/ 2922765 w 3119249"/>
              <a:gd name="connsiteY2" fmla="*/ 0 h 1178907"/>
              <a:gd name="connsiteX3" fmla="*/ 3119250 w 3119249"/>
              <a:gd name="connsiteY3" fmla="*/ 196485 h 1178907"/>
              <a:gd name="connsiteX4" fmla="*/ 3119249 w 3119249"/>
              <a:gd name="connsiteY4" fmla="*/ 982423 h 1178907"/>
              <a:gd name="connsiteX5" fmla="*/ 2922764 w 3119249"/>
              <a:gd name="connsiteY5" fmla="*/ 1178908 h 1178907"/>
              <a:gd name="connsiteX6" fmla="*/ 196485 w 3119249"/>
              <a:gd name="connsiteY6" fmla="*/ 1178907 h 1178907"/>
              <a:gd name="connsiteX7" fmla="*/ 0 w 3119249"/>
              <a:gd name="connsiteY7" fmla="*/ 982422 h 1178907"/>
              <a:gd name="connsiteX8" fmla="*/ 0 w 3119249"/>
              <a:gd name="connsiteY8" fmla="*/ 196485 h 117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9249" h="1178907">
                <a:moveTo>
                  <a:pt x="0" y="196485"/>
                </a:moveTo>
                <a:cubicBezTo>
                  <a:pt x="0" y="87969"/>
                  <a:pt x="87969" y="0"/>
                  <a:pt x="196485" y="0"/>
                </a:cubicBezTo>
                <a:lnTo>
                  <a:pt x="2922765" y="0"/>
                </a:lnTo>
                <a:cubicBezTo>
                  <a:pt x="3031281" y="0"/>
                  <a:pt x="3119250" y="87969"/>
                  <a:pt x="3119250" y="196485"/>
                </a:cubicBezTo>
                <a:cubicBezTo>
                  <a:pt x="3119250" y="458464"/>
                  <a:pt x="3119249" y="720444"/>
                  <a:pt x="3119249" y="982423"/>
                </a:cubicBezTo>
                <a:cubicBezTo>
                  <a:pt x="3119249" y="1090939"/>
                  <a:pt x="3031280" y="1178908"/>
                  <a:pt x="2922764" y="1178908"/>
                </a:cubicBezTo>
                <a:lnTo>
                  <a:pt x="196485" y="1178907"/>
                </a:lnTo>
                <a:cubicBezTo>
                  <a:pt x="87969" y="1178907"/>
                  <a:pt x="0" y="1090938"/>
                  <a:pt x="0" y="982422"/>
                </a:cubicBezTo>
                <a:lnTo>
                  <a:pt x="0" y="196485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708" tIns="67708" rIns="67708" bIns="6770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Обустройство ограждения кладбища в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д.Ярки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Ханты-Мансийского района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2 416,6 тыс. рублей</a:t>
            </a:r>
            <a:endParaRPr lang="ru-RU" sz="1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2520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925039BE-842B-139B-53A3-B572354C34FA}"/>
              </a:ext>
            </a:extLst>
          </p:cNvPr>
          <p:cNvSpPr/>
          <p:nvPr/>
        </p:nvSpPr>
        <p:spPr>
          <a:xfrm>
            <a:off x="5007538" y="3505171"/>
            <a:ext cx="2517961" cy="1293444"/>
          </a:xfrm>
          <a:custGeom>
            <a:avLst/>
            <a:gdLst>
              <a:gd name="connsiteX0" fmla="*/ 0 w 3136579"/>
              <a:gd name="connsiteY0" fmla="*/ 210074 h 1260445"/>
              <a:gd name="connsiteX1" fmla="*/ 210074 w 3136579"/>
              <a:gd name="connsiteY1" fmla="*/ 0 h 1260445"/>
              <a:gd name="connsiteX2" fmla="*/ 2926505 w 3136579"/>
              <a:gd name="connsiteY2" fmla="*/ 0 h 1260445"/>
              <a:gd name="connsiteX3" fmla="*/ 3136579 w 3136579"/>
              <a:gd name="connsiteY3" fmla="*/ 210074 h 1260445"/>
              <a:gd name="connsiteX4" fmla="*/ 3136579 w 3136579"/>
              <a:gd name="connsiteY4" fmla="*/ 1050371 h 1260445"/>
              <a:gd name="connsiteX5" fmla="*/ 2926505 w 3136579"/>
              <a:gd name="connsiteY5" fmla="*/ 1260445 h 1260445"/>
              <a:gd name="connsiteX6" fmla="*/ 210074 w 3136579"/>
              <a:gd name="connsiteY6" fmla="*/ 1260445 h 1260445"/>
              <a:gd name="connsiteX7" fmla="*/ 0 w 3136579"/>
              <a:gd name="connsiteY7" fmla="*/ 1050371 h 1260445"/>
              <a:gd name="connsiteX8" fmla="*/ 0 w 3136579"/>
              <a:gd name="connsiteY8" fmla="*/ 210074 h 126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579" h="1260445">
                <a:moveTo>
                  <a:pt x="0" y="210074"/>
                </a:moveTo>
                <a:cubicBezTo>
                  <a:pt x="0" y="94053"/>
                  <a:pt x="94053" y="0"/>
                  <a:pt x="210074" y="0"/>
                </a:cubicBezTo>
                <a:lnTo>
                  <a:pt x="2926505" y="0"/>
                </a:lnTo>
                <a:cubicBezTo>
                  <a:pt x="3042526" y="0"/>
                  <a:pt x="3136579" y="94053"/>
                  <a:pt x="3136579" y="210074"/>
                </a:cubicBezTo>
                <a:lnTo>
                  <a:pt x="3136579" y="1050371"/>
                </a:lnTo>
                <a:cubicBezTo>
                  <a:pt x="3136579" y="1166392"/>
                  <a:pt x="3042526" y="1260445"/>
                  <a:pt x="2926505" y="1260445"/>
                </a:cubicBezTo>
                <a:lnTo>
                  <a:pt x="210074" y="1260445"/>
                </a:lnTo>
                <a:cubicBezTo>
                  <a:pt x="94053" y="1260445"/>
                  <a:pt x="0" y="1166392"/>
                  <a:pt x="0" y="1050371"/>
                </a:cubicBezTo>
                <a:lnTo>
                  <a:pt x="0" y="210074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689" tIns="71689" rIns="71689" bIns="7168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Обустройство летней сцены для уличных мероприятий в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п.Кедровый</a:t>
            </a:r>
            <a:endParaRPr lang="ru-RU" sz="1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1 819,8 тыс. рублей</a:t>
            </a:r>
            <a:endParaRPr lang="ru-RU" sz="1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256965B6-7DF5-FB38-86B1-71EF0B67963B}"/>
              </a:ext>
            </a:extLst>
          </p:cNvPr>
          <p:cNvSpPr/>
          <p:nvPr/>
        </p:nvSpPr>
        <p:spPr>
          <a:xfrm>
            <a:off x="2844018" y="4284880"/>
            <a:ext cx="2523432" cy="1280619"/>
          </a:xfrm>
          <a:custGeom>
            <a:avLst/>
            <a:gdLst>
              <a:gd name="connsiteX0" fmla="*/ 0 w 3159743"/>
              <a:gd name="connsiteY0" fmla="*/ 229429 h 1376575"/>
              <a:gd name="connsiteX1" fmla="*/ 229429 w 3159743"/>
              <a:gd name="connsiteY1" fmla="*/ 0 h 1376575"/>
              <a:gd name="connsiteX2" fmla="*/ 2930314 w 3159743"/>
              <a:gd name="connsiteY2" fmla="*/ 0 h 1376575"/>
              <a:gd name="connsiteX3" fmla="*/ 3159743 w 3159743"/>
              <a:gd name="connsiteY3" fmla="*/ 229429 h 1376575"/>
              <a:gd name="connsiteX4" fmla="*/ 3159743 w 3159743"/>
              <a:gd name="connsiteY4" fmla="*/ 1147146 h 1376575"/>
              <a:gd name="connsiteX5" fmla="*/ 2930314 w 3159743"/>
              <a:gd name="connsiteY5" fmla="*/ 1376575 h 1376575"/>
              <a:gd name="connsiteX6" fmla="*/ 229429 w 3159743"/>
              <a:gd name="connsiteY6" fmla="*/ 1376575 h 1376575"/>
              <a:gd name="connsiteX7" fmla="*/ 0 w 3159743"/>
              <a:gd name="connsiteY7" fmla="*/ 1147146 h 1376575"/>
              <a:gd name="connsiteX8" fmla="*/ 0 w 3159743"/>
              <a:gd name="connsiteY8" fmla="*/ 229429 h 13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9743" h="1376575">
                <a:moveTo>
                  <a:pt x="0" y="229429"/>
                </a:moveTo>
                <a:cubicBezTo>
                  <a:pt x="0" y="102719"/>
                  <a:pt x="102719" y="0"/>
                  <a:pt x="229429" y="0"/>
                </a:cubicBezTo>
                <a:lnTo>
                  <a:pt x="2930314" y="0"/>
                </a:lnTo>
                <a:cubicBezTo>
                  <a:pt x="3057024" y="0"/>
                  <a:pt x="3159743" y="102719"/>
                  <a:pt x="3159743" y="229429"/>
                </a:cubicBezTo>
                <a:lnTo>
                  <a:pt x="3159743" y="1147146"/>
                </a:lnTo>
                <a:cubicBezTo>
                  <a:pt x="3159743" y="1273856"/>
                  <a:pt x="3057024" y="1376575"/>
                  <a:pt x="2930314" y="1376575"/>
                </a:cubicBezTo>
                <a:lnTo>
                  <a:pt x="229429" y="1376575"/>
                </a:lnTo>
                <a:cubicBezTo>
                  <a:pt x="102719" y="1376575"/>
                  <a:pt x="0" y="1273856"/>
                  <a:pt x="0" y="1147146"/>
                </a:cubicBezTo>
                <a:lnTo>
                  <a:pt x="0" y="22942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7358" tIns="77358" rIns="77358" bIns="77358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Обустройство ливневой канализации в районе улиц Новая, Северная, Светлая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д.Шапша</a:t>
            </a:r>
            <a:endParaRPr lang="ru-RU" sz="1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1 843,1  тыс. рублей</a:t>
            </a:r>
            <a:endParaRPr lang="ru-RU" sz="16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66AC40-659E-32A7-464B-3DD08C408551}"/>
              </a:ext>
            </a:extLst>
          </p:cNvPr>
          <p:cNvSpPr/>
          <p:nvPr/>
        </p:nvSpPr>
        <p:spPr>
          <a:xfrm>
            <a:off x="0" y="1329798"/>
            <a:ext cx="12192000" cy="5528202"/>
          </a:xfrm>
          <a:prstGeom prst="rect">
            <a:avLst/>
          </a:prstGeom>
          <a:noFill/>
          <a:effectLst>
            <a:glow rad="342900">
              <a:schemeClr val="accent1">
                <a:alpha val="81000"/>
              </a:schemeClr>
            </a:glow>
            <a:softEdge rad="63500"/>
          </a:effectLst>
        </p:spPr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0EF78DDE-999B-A323-2C2E-DE3D4EB4A879}"/>
              </a:ext>
            </a:extLst>
          </p:cNvPr>
          <p:cNvSpPr/>
          <p:nvPr/>
        </p:nvSpPr>
        <p:spPr>
          <a:xfrm>
            <a:off x="622186" y="1772648"/>
            <a:ext cx="3138886" cy="1617478"/>
          </a:xfrm>
          <a:custGeom>
            <a:avLst/>
            <a:gdLst>
              <a:gd name="connsiteX0" fmla="*/ 0 w 3247390"/>
              <a:gd name="connsiteY0" fmla="*/ 289779 h 1738675"/>
              <a:gd name="connsiteX1" fmla="*/ 289779 w 3247390"/>
              <a:gd name="connsiteY1" fmla="*/ 0 h 1738675"/>
              <a:gd name="connsiteX2" fmla="*/ 2957611 w 3247390"/>
              <a:gd name="connsiteY2" fmla="*/ 0 h 1738675"/>
              <a:gd name="connsiteX3" fmla="*/ 3247390 w 3247390"/>
              <a:gd name="connsiteY3" fmla="*/ 289779 h 1738675"/>
              <a:gd name="connsiteX4" fmla="*/ 3247390 w 3247390"/>
              <a:gd name="connsiteY4" fmla="*/ 1448896 h 1738675"/>
              <a:gd name="connsiteX5" fmla="*/ 2957611 w 3247390"/>
              <a:gd name="connsiteY5" fmla="*/ 1738675 h 1738675"/>
              <a:gd name="connsiteX6" fmla="*/ 289779 w 3247390"/>
              <a:gd name="connsiteY6" fmla="*/ 1738675 h 1738675"/>
              <a:gd name="connsiteX7" fmla="*/ 0 w 3247390"/>
              <a:gd name="connsiteY7" fmla="*/ 1448896 h 1738675"/>
              <a:gd name="connsiteX8" fmla="*/ 0 w 3247390"/>
              <a:gd name="connsiteY8" fmla="*/ 289779 h 173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7390" h="1738675">
                <a:moveTo>
                  <a:pt x="0" y="289779"/>
                </a:moveTo>
                <a:cubicBezTo>
                  <a:pt x="0" y="129738"/>
                  <a:pt x="129738" y="0"/>
                  <a:pt x="289779" y="0"/>
                </a:cubicBezTo>
                <a:lnTo>
                  <a:pt x="2957611" y="0"/>
                </a:lnTo>
                <a:cubicBezTo>
                  <a:pt x="3117652" y="0"/>
                  <a:pt x="3247390" y="129738"/>
                  <a:pt x="3247390" y="289779"/>
                </a:cubicBezTo>
                <a:lnTo>
                  <a:pt x="3247390" y="1448896"/>
                </a:lnTo>
                <a:cubicBezTo>
                  <a:pt x="3247390" y="1608937"/>
                  <a:pt x="3117652" y="1738675"/>
                  <a:pt x="2957611" y="1738675"/>
                </a:cubicBezTo>
                <a:lnTo>
                  <a:pt x="289779" y="1738675"/>
                </a:lnTo>
                <a:cubicBezTo>
                  <a:pt x="129738" y="1738675"/>
                  <a:pt x="0" y="1608937"/>
                  <a:pt x="0" y="1448896"/>
                </a:cubicBezTo>
                <a:lnTo>
                  <a:pt x="0" y="289779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033" tIns="95033" rIns="95033" bIns="95033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 инициативных проектов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сумму 11 681,0 тыс. рублей</a:t>
            </a:r>
            <a:endParaRPr lang="ru-RU" sz="2000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0A3A06CA-D9D6-D76E-F0E0-528996B60B39}"/>
              </a:ext>
            </a:extLst>
          </p:cNvPr>
          <p:cNvSpPr/>
          <p:nvPr/>
        </p:nvSpPr>
        <p:spPr>
          <a:xfrm>
            <a:off x="619088" y="5064584"/>
            <a:ext cx="2523432" cy="1280624"/>
          </a:xfrm>
          <a:custGeom>
            <a:avLst/>
            <a:gdLst>
              <a:gd name="connsiteX0" fmla="*/ 0 w 3292586"/>
              <a:gd name="connsiteY0" fmla="*/ 221265 h 1327587"/>
              <a:gd name="connsiteX1" fmla="*/ 221265 w 3292586"/>
              <a:gd name="connsiteY1" fmla="*/ 0 h 1327587"/>
              <a:gd name="connsiteX2" fmla="*/ 3071322 w 3292586"/>
              <a:gd name="connsiteY2" fmla="*/ 0 h 1327587"/>
              <a:gd name="connsiteX3" fmla="*/ 3292587 w 3292586"/>
              <a:gd name="connsiteY3" fmla="*/ 221265 h 1327587"/>
              <a:gd name="connsiteX4" fmla="*/ 3292586 w 3292586"/>
              <a:gd name="connsiteY4" fmla="*/ 1106323 h 1327587"/>
              <a:gd name="connsiteX5" fmla="*/ 3071321 w 3292586"/>
              <a:gd name="connsiteY5" fmla="*/ 1327588 h 1327587"/>
              <a:gd name="connsiteX6" fmla="*/ 221265 w 3292586"/>
              <a:gd name="connsiteY6" fmla="*/ 1327587 h 1327587"/>
              <a:gd name="connsiteX7" fmla="*/ 0 w 3292586"/>
              <a:gd name="connsiteY7" fmla="*/ 1106322 h 1327587"/>
              <a:gd name="connsiteX8" fmla="*/ 0 w 3292586"/>
              <a:gd name="connsiteY8" fmla="*/ 221265 h 132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2586" h="1327587">
                <a:moveTo>
                  <a:pt x="0" y="221265"/>
                </a:moveTo>
                <a:cubicBezTo>
                  <a:pt x="0" y="99064"/>
                  <a:pt x="99064" y="0"/>
                  <a:pt x="221265" y="0"/>
                </a:cubicBezTo>
                <a:lnTo>
                  <a:pt x="3071322" y="0"/>
                </a:lnTo>
                <a:cubicBezTo>
                  <a:pt x="3193523" y="0"/>
                  <a:pt x="3292587" y="99064"/>
                  <a:pt x="3292587" y="221265"/>
                </a:cubicBezTo>
                <a:cubicBezTo>
                  <a:pt x="3292587" y="516284"/>
                  <a:pt x="3292586" y="811304"/>
                  <a:pt x="3292586" y="1106323"/>
                </a:cubicBezTo>
                <a:cubicBezTo>
                  <a:pt x="3292586" y="1228524"/>
                  <a:pt x="3193522" y="1327588"/>
                  <a:pt x="3071321" y="1327588"/>
                </a:cubicBezTo>
                <a:lnTo>
                  <a:pt x="221265" y="1327587"/>
                </a:lnTo>
                <a:cubicBezTo>
                  <a:pt x="99064" y="1327587"/>
                  <a:pt x="0" y="1228523"/>
                  <a:pt x="0" y="1106322"/>
                </a:cubicBezTo>
                <a:lnTo>
                  <a:pt x="0" y="221265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966" tIns="74966" rIns="74966" bIns="7496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Обустройство пешеходной зоны 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1" kern="12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п.Бобровский</a:t>
            </a:r>
            <a:endParaRPr lang="ru-RU" sz="1600" b="1" kern="1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600" b="1" kern="1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2 185,6 тыс.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2520" y="144731"/>
            <a:ext cx="9049480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в Ханты-Мансийском районе в 2024 году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0D374C-C3F0-7B90-7764-9AA7BAB7D9F5}"/>
              </a:ext>
            </a:extLst>
          </p:cNvPr>
          <p:cNvSpPr txBox="1"/>
          <p:nvPr/>
        </p:nvSpPr>
        <p:spPr>
          <a:xfrm rot="5400000">
            <a:off x="7436429" y="-3205095"/>
            <a:ext cx="461665" cy="9049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Инициативные проекты по благоустройству сельских поселений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7235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2135560" y="1"/>
            <a:ext cx="10056440" cy="404664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в 2024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86852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3192572" y="1051221"/>
            <a:ext cx="5806853" cy="11830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расходы на </a:t>
            </a:r>
            <a:r>
              <a:rPr lang="ru-RU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                               405 906,5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EE98689-28B9-06F4-EE82-916785F78C9A}"/>
              </a:ext>
            </a:extLst>
          </p:cNvPr>
          <p:cNvSpPr/>
          <p:nvPr/>
        </p:nvSpPr>
        <p:spPr>
          <a:xfrm>
            <a:off x="9106945" y="3136636"/>
            <a:ext cx="2708404" cy="1043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79 605,1тыс.</a:t>
            </a:r>
            <a:r>
              <a:rPr lang="en-US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7CC9B5C-F0C7-E7B2-2633-574EBAE69712}"/>
              </a:ext>
            </a:extLst>
          </p:cNvPr>
          <p:cNvSpPr/>
          <p:nvPr/>
        </p:nvSpPr>
        <p:spPr>
          <a:xfrm>
            <a:off x="6216386" y="3136636"/>
            <a:ext cx="2708404" cy="1043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      248 705,7тыс.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BBA3E71-EF9C-80B0-8219-9BCF06F57505}"/>
              </a:ext>
            </a:extLst>
          </p:cNvPr>
          <p:cNvSpPr/>
          <p:nvPr/>
        </p:nvSpPr>
        <p:spPr>
          <a:xfrm>
            <a:off x="3325827" y="3140968"/>
            <a:ext cx="2708404" cy="1043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50 395,7 тыс.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AD8D3CBA-3693-3439-DD8F-A57C0224ED2C}"/>
              </a:ext>
            </a:extLst>
          </p:cNvPr>
          <p:cNvSpPr/>
          <p:nvPr/>
        </p:nvSpPr>
        <p:spPr>
          <a:xfrm>
            <a:off x="435268" y="3140968"/>
            <a:ext cx="2708404" cy="104316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27 200,0 тыс.</a:t>
            </a:r>
            <a:r>
              <a:rPr lang="en-US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xmlns="" id="{6784CB6D-5B83-6F3C-4A74-D7A27997F141}"/>
              </a:ext>
            </a:extLst>
          </p:cNvPr>
          <p:cNvSpPr/>
          <p:nvPr/>
        </p:nvSpPr>
        <p:spPr>
          <a:xfrm rot="2183225">
            <a:off x="4487914" y="2323443"/>
            <a:ext cx="384229" cy="61193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765FFE24-79CE-865F-847B-DB928F0ED9B2}"/>
              </a:ext>
            </a:extLst>
          </p:cNvPr>
          <p:cNvSpPr/>
          <p:nvPr/>
        </p:nvSpPr>
        <p:spPr>
          <a:xfrm rot="3647224">
            <a:off x="2591295" y="2280171"/>
            <a:ext cx="384229" cy="61193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C523E6C2-482A-2E36-40BC-E3A0BCC97D20}"/>
              </a:ext>
            </a:extLst>
          </p:cNvPr>
          <p:cNvSpPr/>
          <p:nvPr/>
        </p:nvSpPr>
        <p:spPr>
          <a:xfrm rot="19202723">
            <a:off x="7378473" y="2323443"/>
            <a:ext cx="384229" cy="61193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0BE5BC98-C63B-645E-F8E7-4C28137F7A23}"/>
              </a:ext>
            </a:extLst>
          </p:cNvPr>
          <p:cNvSpPr/>
          <p:nvPr/>
        </p:nvSpPr>
        <p:spPr>
          <a:xfrm rot="18456678">
            <a:off x="9274456" y="2302082"/>
            <a:ext cx="384229" cy="611931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Новая вертолётная площадка для медицинских нужд построена в  Комсомольске-на-Амуре - AmurMedia.ru">
            <a:extLst>
              <a:ext uri="{FF2B5EF4-FFF2-40B4-BE49-F238E27FC236}">
                <a16:creationId xmlns:a16="http://schemas.microsoft.com/office/drawing/2014/main" xmlns="" id="{BA3EF7FB-FFE1-5EAA-767D-37BF1BB8F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8" y="4830868"/>
            <a:ext cx="2708404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Сети водоснабжения — разновидности схем строительства и особенности  проектирования">
            <a:extLst>
              <a:ext uri="{FF2B5EF4-FFF2-40B4-BE49-F238E27FC236}">
                <a16:creationId xmlns:a16="http://schemas.microsoft.com/office/drawing/2014/main" xmlns="" id="{92D169EE-A56E-E811-FAD5-8ABA67859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30" y="4850269"/>
            <a:ext cx="2708404" cy="19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РОЕКТ ОРГАНИЗАЦИИ СТРОИТЕЛЬСТВА ПОС НА РЕКОНСТРУКЦИЮ АВТОМОБИЛЬНОЙ ДОРОГИ">
            <a:extLst>
              <a:ext uri="{FF2B5EF4-FFF2-40B4-BE49-F238E27FC236}">
                <a16:creationId xmlns:a16="http://schemas.microsoft.com/office/drawing/2014/main" xmlns="" id="{CB44770D-6F5C-0648-0314-EA33E0BA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65" y="4850269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Национальный проект «Культура»: в Оренбургском районе после ремонта  открылся Дом культуры">
            <a:extLst>
              <a:ext uri="{FF2B5EF4-FFF2-40B4-BE49-F238E27FC236}">
                <a16:creationId xmlns:a16="http://schemas.microsoft.com/office/drawing/2014/main" xmlns="" id="{25810D8C-0301-E9F5-08C5-EEF2A832F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45" y="4830868"/>
            <a:ext cx="2821635" cy="187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1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709646" y="38017"/>
            <a:ext cx="9482354" cy="5106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Улучшение жилищных условий жителей Ханты-Мансийского района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1704" y="3573016"/>
            <a:ext cx="1251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38978381"/>
              </p:ext>
            </p:extLst>
          </p:nvPr>
        </p:nvGraphicFramePr>
        <p:xfrm>
          <a:off x="88942" y="3362791"/>
          <a:ext cx="4854930" cy="373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7887" y="1790355"/>
            <a:ext cx="698477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показатели, достигнутые в  2024 году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284159" y="3208902"/>
            <a:ext cx="2232248" cy="914975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О приеме заявлений на получение социальной выплаты на улучшение жилищных усло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 descr="Z:\УПРАВЛЕНИЕ ПО БЮДЖЕТУ\7 Мусиенко Н.А\montazhnaya-oblast-1-100-65-1024x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88" r="11372" b="4255"/>
          <a:stretch/>
        </p:blipFill>
        <p:spPr bwMode="auto">
          <a:xfrm>
            <a:off x="25547" y="-6891"/>
            <a:ext cx="2907177" cy="1668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72442"/>
              </p:ext>
            </p:extLst>
          </p:nvPr>
        </p:nvGraphicFramePr>
        <p:xfrm>
          <a:off x="5087887" y="2492896"/>
          <a:ext cx="6984777" cy="3955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0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556">
                <a:tc>
                  <a:txBody>
                    <a:bodyPr/>
                    <a:lstStyle/>
                    <a:p>
                      <a:pPr algn="ctr" fontAlgn="t"/>
                      <a:endParaRPr lang="ru-RU" sz="1400" b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0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76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3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2,39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1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25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улучшивших жилищные условия, семей в год    </a:t>
                      </a: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996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612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C7C9819-D1B0-489B-C134-15E18533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0D601A-3624-E3CC-3ECE-120E5A3955B5}"/>
              </a:ext>
            </a:extLst>
          </p:cNvPr>
          <p:cNvSpPr/>
          <p:nvPr/>
        </p:nvSpPr>
        <p:spPr>
          <a:xfrm>
            <a:off x="2423593" y="-11853"/>
            <a:ext cx="975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Источники формирования дорожного фонда Ханты-Мансийского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E64CC99-A826-1ED5-314E-A51C298E355B}"/>
              </a:ext>
            </a:extLst>
          </p:cNvPr>
          <p:cNvSpPr txBox="1"/>
          <p:nvPr/>
        </p:nvSpPr>
        <p:spPr>
          <a:xfrm>
            <a:off x="551384" y="1478504"/>
            <a:ext cx="1116123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Источники формирования дорожного фонда</a:t>
            </a:r>
          </a:p>
        </p:txBody>
      </p:sp>
      <p:pic>
        <p:nvPicPr>
          <p:cNvPr id="3074" name="Picture 2" descr="Z:\УПРАВЛЕНИЕ ПО БЮДЖЕТУ\7 Мусиенко Н.А\6e43128629f60c55b8806d8798805f12.jpg">
            <a:extLst>
              <a:ext uri="{FF2B5EF4-FFF2-40B4-BE49-F238E27FC236}">
                <a16:creationId xmlns:a16="http://schemas.microsoft.com/office/drawing/2014/main" xmlns="" id="{54FE70D2-98A1-ED71-231F-CD19B594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" y="-16337"/>
            <a:ext cx="2410832" cy="160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A5545C6-F516-3ECC-F328-0D2AC912F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91460"/>
              </p:ext>
            </p:extLst>
          </p:nvPr>
        </p:nvGraphicFramePr>
        <p:xfrm>
          <a:off x="551384" y="2132856"/>
          <a:ext cx="11089232" cy="4016084"/>
        </p:xfrm>
        <a:graphic>
          <a:graphicData uri="http://schemas.openxmlformats.org/drawingml/2006/table">
            <a:tbl>
              <a:tblPr/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72452267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3535972483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12371321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181911591"/>
                    </a:ext>
                  </a:extLst>
                </a:gridCol>
              </a:tblGrid>
              <a:tr h="395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Уточненный план 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2126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на 01.01.2024 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6890717"/>
                  </a:ext>
                </a:extLst>
              </a:tr>
              <a:tr h="296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Акцизы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1 409,6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1 410,9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0442361"/>
                  </a:ext>
                </a:extLst>
              </a:tr>
              <a:tr h="494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Транспортный налог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6 730,0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6 897,0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5867309"/>
                  </a:ext>
                </a:extLst>
              </a:tr>
              <a:tr h="649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из регионального бюджета 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38 908,9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38 586,2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6986437"/>
                  </a:ext>
                </a:extLst>
              </a:tr>
              <a:tr h="794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предприятий ТЭК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110 772,6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110 772,6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07121922"/>
                  </a:ext>
                </a:extLst>
              </a:tr>
              <a:tr h="5933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Итого объем дорожного фонда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157 821,1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157 666,7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8140038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на 01.01.2025 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11 580,2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3965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439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F412F94-B365-1006-5FA1-19477FAA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7D6721-E626-8A12-358C-7FE9DE0B4588}"/>
              </a:ext>
            </a:extLst>
          </p:cNvPr>
          <p:cNvSpPr/>
          <p:nvPr/>
        </p:nvSpPr>
        <p:spPr>
          <a:xfrm>
            <a:off x="2423593" y="-11853"/>
            <a:ext cx="975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расходования дорожного фонда Ханты-Мансийского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2024 году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64FD3D4-244B-29A3-E8AC-0FCF4B8BC6FA}"/>
              </a:ext>
            </a:extLst>
          </p:cNvPr>
          <p:cNvSpPr/>
          <p:nvPr/>
        </p:nvSpPr>
        <p:spPr>
          <a:xfrm>
            <a:off x="770538" y="1453503"/>
            <a:ext cx="10870078" cy="4820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Строительство автомобильной дороги до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д.Белогорье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п.Луговской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с.Троица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(ПИР) 1 746,7 тыс. рублей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DE7C935-3628-8F76-3349-944CF74FDFCB}"/>
              </a:ext>
            </a:extLst>
          </p:cNvPr>
          <p:cNvSpPr/>
          <p:nvPr/>
        </p:nvSpPr>
        <p:spPr>
          <a:xfrm>
            <a:off x="770538" y="2644563"/>
            <a:ext cx="10870078" cy="318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внутрипоселковой дороги по ул. Надежд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п.Выкатной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1 048,8 тыс. рублей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330B4C60-5761-3A9B-35BF-748D26104D84}"/>
              </a:ext>
            </a:extLst>
          </p:cNvPr>
          <p:cNvSpPr/>
          <p:nvPr/>
        </p:nvSpPr>
        <p:spPr>
          <a:xfrm>
            <a:off x="767268" y="3051100"/>
            <a:ext cx="10870077" cy="3180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дорог в п. Выкатной 5 000,0 тыс.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4DA6C6A9-134A-A9AA-C4C9-D913A9DAFC57}"/>
              </a:ext>
            </a:extLst>
          </p:cNvPr>
          <p:cNvSpPr/>
          <p:nvPr/>
        </p:nvSpPr>
        <p:spPr>
          <a:xfrm>
            <a:off x="767268" y="3460831"/>
            <a:ext cx="10876615" cy="3180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дорог в СП Сибирский 5 000,0 тыс.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42FD74BA-3ABD-9BD1-184F-6EF0521430A9}"/>
              </a:ext>
            </a:extLst>
          </p:cNvPr>
          <p:cNvSpPr/>
          <p:nvPr/>
        </p:nvSpPr>
        <p:spPr>
          <a:xfrm>
            <a:off x="763998" y="5502166"/>
            <a:ext cx="10876615" cy="3180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автомобильной дороги «Подъезд к д. Ярки» 2 891,4 тыс. рублей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8FED5539-D024-E2A5-A754-C2FE6D8C5E75}"/>
              </a:ext>
            </a:extLst>
          </p:cNvPr>
          <p:cNvSpPr/>
          <p:nvPr/>
        </p:nvSpPr>
        <p:spPr>
          <a:xfrm>
            <a:off x="773805" y="5094666"/>
            <a:ext cx="10870077" cy="31804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автомобильной дороги «Подъезд к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п.Выкатной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2 980,6 тыс.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392E777A-1014-6909-CEFA-736B5A0E10BB}"/>
              </a:ext>
            </a:extLst>
          </p:cNvPr>
          <p:cNvSpPr/>
          <p:nvPr/>
        </p:nvSpPr>
        <p:spPr>
          <a:xfrm>
            <a:off x="770535" y="4687166"/>
            <a:ext cx="10876615" cy="31804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Содержание автомобильной дороги «Подъезд до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с.Реполово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520,8 тыс. 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3EC60DEB-5903-E02F-C28B-D6A4A88BECE6}"/>
              </a:ext>
            </a:extLst>
          </p:cNvPr>
          <p:cNvSpPr/>
          <p:nvPr/>
        </p:nvSpPr>
        <p:spPr>
          <a:xfrm>
            <a:off x="767268" y="2026027"/>
            <a:ext cx="10876615" cy="5257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Капитальный ремонт участка автомобильной дороги микрорайона новой застройки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с.Селиярово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16 132,0 тыс. рублей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FAF0DD55-41D2-B2D9-7DB4-B8FF5AF3DF99}"/>
              </a:ext>
            </a:extLst>
          </p:cNvPr>
          <p:cNvSpPr/>
          <p:nvPr/>
        </p:nvSpPr>
        <p:spPr>
          <a:xfrm>
            <a:off x="6218329" y="6113530"/>
            <a:ext cx="5431235" cy="31804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Итого расходов 146 086,5 тыс. рублей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xmlns="" id="{98FC495B-0206-9963-104A-B15A545BC3A2}"/>
              </a:ext>
            </a:extLst>
          </p:cNvPr>
          <p:cNvSpPr/>
          <p:nvPr/>
        </p:nvSpPr>
        <p:spPr>
          <a:xfrm>
            <a:off x="773805" y="3870898"/>
            <a:ext cx="10876615" cy="318043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 автомобильных дорог сельского поселения Луговской 56 039,2 тыс. рублей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2157B5B2-7189-2463-F4BA-1AD2550D302C}"/>
              </a:ext>
            </a:extLst>
          </p:cNvPr>
          <p:cNvSpPr/>
          <p:nvPr/>
        </p:nvSpPr>
        <p:spPr>
          <a:xfrm>
            <a:off x="773805" y="4277649"/>
            <a:ext cx="10876615" cy="318044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Ремонт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автомобильных дорог сельского поселения Шапша 54 727,0 тыс. рублей</a:t>
            </a:r>
          </a:p>
        </p:txBody>
      </p:sp>
      <p:pic>
        <p:nvPicPr>
          <p:cNvPr id="9218" name="Picture 2" descr="Дорожное строительство: что нужно знать заказчику">
            <a:extLst>
              <a:ext uri="{FF2B5EF4-FFF2-40B4-BE49-F238E27FC236}">
                <a16:creationId xmlns:a16="http://schemas.microsoft.com/office/drawing/2014/main" xmlns="" id="{D62D7696-5AF5-D302-921D-E08C3792E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" y="1"/>
            <a:ext cx="2424675" cy="127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7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49969"/>
              </p:ext>
            </p:extLst>
          </p:nvPr>
        </p:nvGraphicFramePr>
        <p:xfrm>
          <a:off x="0" y="764704"/>
          <a:ext cx="12192000" cy="6093295"/>
        </p:xfrm>
        <a:graphic>
          <a:graphicData uri="http://schemas.openxmlformats.org/drawingml/2006/table">
            <a:tbl>
              <a:tblPr/>
              <a:tblGrid>
                <a:gridCol w="969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41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1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35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12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до с. </a:t>
                      </a:r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(ПИР, СМР)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18 548,0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81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объездной дороги в п.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Горноправдинск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(ПИР, СМР)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41 029,3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20 451,5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местного значения сельского поселения Луговской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6 647,6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6 611,6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92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автомобильной дороги до д. Белогорье - п.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с.Троица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автомобильной дороги регионального значения "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г.Ханты-Мансийск-пгт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Талинка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(71-100 ОП РЗ 71-100К-04) с подъездами к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д.Белогорье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п.Луговской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 (ПИР)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24 726,4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24 726,4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7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автомобильной дороги в с. Елизарово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5 208,6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автомобильных дорог местного значения сельского поселения Шапша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6 094,7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6 080,8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дорог с.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Батово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Сибирский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415,7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Шапша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5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автомобильных дорог местного значения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автодорог в микрорайоне новой застройки с.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9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освоения лесов на земельный участок 0,2750 га для объекта: "строительство участка дороги до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п.Выкатной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по исполнительному листу (строительство дороги Выкатной)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3 471,1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3 471,1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п. Сибирский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29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населенных пунктах: п. Кирпичный, с. Троица, д.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Ягурьях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п.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Луговской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791,7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791,8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738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НА ПОДДЕРЖКУ ДОРОЖНОГО ХОЗЯЙСТВА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117 648,4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72 848,5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расходов за счет средств бюджета Ханты-Мансийского района на поддержку дорожного хозяйства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2024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8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472" y="48979"/>
            <a:ext cx="914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Резервный фонд администрации Ханты-Мансийского района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368" y="623873"/>
            <a:ext cx="2558813" cy="1478196"/>
          </a:xfrm>
          <a:prstGeom prst="horizontalScroll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резервного фонда в 2024 году составил                    15 000,0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63038" y="745287"/>
            <a:ext cx="3456384" cy="1356782"/>
          </a:xfrm>
          <a:prstGeom prst="horizontalScroll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Осуществлены расходы за счёт средств резервного фонда в сумме 3 489,2 тыс. рублей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616280" y="652194"/>
            <a:ext cx="3168352" cy="1448092"/>
          </a:xfrm>
          <a:prstGeom prst="horizontalScroll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использованный остаток средств резервного фонда составил                   11 510,8 тыс. рублей.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190434" y="1150707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815962" y="1137438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76481CD-63F4-6939-F66F-FF48E0C1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39187"/>
              </p:ext>
            </p:extLst>
          </p:nvPr>
        </p:nvGraphicFramePr>
        <p:xfrm>
          <a:off x="0" y="2275281"/>
          <a:ext cx="12192000" cy="4460766"/>
        </p:xfrm>
        <a:graphic>
          <a:graphicData uri="http://schemas.openxmlformats.org/drawingml/2006/table">
            <a:tbl>
              <a:tblPr/>
              <a:tblGrid>
                <a:gridCol w="10200456">
                  <a:extLst>
                    <a:ext uri="{9D8B030D-6E8A-4147-A177-3AD203B41FA5}">
                      <a16:colId xmlns:a16="http://schemas.microsoft.com/office/drawing/2014/main" xmlns="" val="613871913"/>
                    </a:ext>
                  </a:extLst>
                </a:gridCol>
                <a:gridCol w="1991544">
                  <a:extLst>
                    <a:ext uri="{9D8B030D-6E8A-4147-A177-3AD203B41FA5}">
                      <a16:colId xmlns:a16="http://schemas.microsoft.com/office/drawing/2014/main" xmlns="" val="213802526"/>
                    </a:ext>
                  </a:extLst>
                </a:gridCol>
              </a:tblGrid>
              <a:tr h="2310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Направление расходов резервного фонда</a:t>
                      </a:r>
                    </a:p>
                  </a:txBody>
                  <a:tcPr marL="8731" marR="8731" marT="87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 (тыс. руб.)</a:t>
                      </a:r>
                    </a:p>
                  </a:txBody>
                  <a:tcPr marL="8731" marR="8731" marT="87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5189661"/>
                  </a:ext>
                </a:extLst>
              </a:tr>
              <a:tr h="44963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оплату кредиторской задолженности по налогам, страховым взносам, пеней, оплату штрафа и исполнительского сбора в службу судебных приставов (СП Кышик)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1 423,0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934375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экспертизы качества выполненных работ по строительству здания образовательной организации, расположенной в деревне Ярки Ханты-Мансийского района (Департамент имущественных и земельных отношений АХМР)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7621241"/>
                  </a:ext>
                </a:extLst>
              </a:tr>
              <a:tr h="631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проведение мероприятий по предотвращению разрушения дамбы обвалования в деревне Белогорье Ханты-Мансийского района в связи с частичным размывом отдельных участков тела дамбы (вымывание грунта через стыки железобетонной стенки) произошедшим в результате подъема воды в реке Обь (СП Луговской)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670,0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654656"/>
                  </a:ext>
                </a:extLst>
              </a:tr>
              <a:tr h="509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на создание резерва грунта для последующего проведения ремонта дамб обвалования в п. Кирпичный и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д.Белогорье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Ханты-Мансийского района (МКУ «УГЗ»)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988,0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1939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неиспользованных средств решение Думы ХМР от 22.11.2024 № 528 (резервный фонд)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-302,1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1218263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недопущения возникновения кредиторской задолженности по публичным нормативным обязательствам (дополнительное пенсионное обеспечение за выслугу лет), для погашения пени по единому налоговому счету (СП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, СП </a:t>
                      </a:r>
                      <a:r>
                        <a:rPr lang="ru-RU" sz="16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1 198,3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2584515"/>
                  </a:ext>
                </a:extLst>
              </a:tr>
              <a:tr h="1172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возврат неиспользованных средств решение Думы ХМР от 26.12.2024 № 575 (резервный фонд)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-988,0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8621060"/>
                  </a:ext>
                </a:extLst>
              </a:tr>
              <a:tr h="47649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3 489,2</a:t>
                      </a:r>
                    </a:p>
                  </a:txBody>
                  <a:tcPr marL="8731" marR="8731" marT="87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1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978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5322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Объем межбюджетных трансфертов, предоставленный бюджетам сельских поселений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Ханты-Мансийского района в 2023 – 2024 годах, в разрезе видов межбюджетных трансфертов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6">
            <a:extLst>
              <a:ext uri="{FF2B5EF4-FFF2-40B4-BE49-F238E27FC236}">
                <a16:creationId xmlns:a16="http://schemas.microsoft.com/office/drawing/2014/main" xmlns="" id="{570075FB-D1E5-E523-F086-C809C0F154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256861"/>
              </p:ext>
            </p:extLst>
          </p:nvPr>
        </p:nvGraphicFramePr>
        <p:xfrm>
          <a:off x="-6896" y="761106"/>
          <a:ext cx="12198896" cy="609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1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FC4E8A-394F-C34F-1E6E-6E9B7EB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88D1147-F11D-523E-8EC6-627887ACB51F}"/>
              </a:ext>
            </a:extLst>
          </p:cNvPr>
          <p:cNvSpPr/>
          <p:nvPr/>
        </p:nvSpPr>
        <p:spPr>
          <a:xfrm>
            <a:off x="839416" y="0"/>
            <a:ext cx="1126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Параметры бюджета Ханты-Мансийского района на 2024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278C35E-4B56-3D95-FE58-2E842F08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21541"/>
              </p:ext>
            </p:extLst>
          </p:nvPr>
        </p:nvGraphicFramePr>
        <p:xfrm>
          <a:off x="913800" y="1057236"/>
          <a:ext cx="10440000" cy="5236828"/>
        </p:xfrm>
        <a:graphic>
          <a:graphicData uri="http://schemas.openxmlformats.org/drawingml/2006/table">
            <a:tbl>
              <a:tblPr/>
              <a:tblGrid>
                <a:gridCol w="327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5751">
                  <a:extLst>
                    <a:ext uri="{9D8B030D-6E8A-4147-A177-3AD203B41FA5}">
                      <a16:colId xmlns:a16="http://schemas.microsoft.com/office/drawing/2014/main" xmlns="" val="2519402126"/>
                    </a:ext>
                  </a:extLst>
                </a:gridCol>
                <a:gridCol w="1615753">
                  <a:extLst>
                    <a:ext uri="{9D8B030D-6E8A-4147-A177-3AD203B41FA5}">
                      <a16:colId xmlns:a16="http://schemas.microsoft.com/office/drawing/2014/main" xmlns="" val="879104079"/>
                    </a:ext>
                  </a:extLst>
                </a:gridCol>
                <a:gridCol w="1696522">
                  <a:extLst>
                    <a:ext uri="{9D8B030D-6E8A-4147-A177-3AD203B41FA5}">
                      <a16:colId xmlns:a16="http://schemas.microsoft.com/office/drawing/2014/main" xmlns="" val="3333767042"/>
                    </a:ext>
                  </a:extLst>
                </a:gridCol>
                <a:gridCol w="1858092">
                  <a:extLst>
                    <a:ext uri="{9D8B030D-6E8A-4147-A177-3AD203B41FA5}">
                      <a16:colId xmlns:a16="http://schemas.microsoft.com/office/drawing/2014/main" xmlns="" val="4013504486"/>
                    </a:ext>
                  </a:extLst>
                </a:gridCol>
              </a:tblGrid>
              <a:tr h="2666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Первоначально утвержденный план на 2024 год  решение Думы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15.12.2023 № 391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(уточненный)  бюджет района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2024 год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Исполнение на 31.12.2024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Исполнение от уточненного плана, %</a:t>
                      </a:r>
                    </a:p>
                  </a:txBody>
                  <a:tcPr marL="57580" marR="5758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ДОХОДЫ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4 866 507,5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6 116 707,0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6 076 489,9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99,3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4 981 195,5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6 901 475,4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5 817 894,2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84,3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3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ДЕФИЦИТ (-), ПРОФИЦИТ (+)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-114 688,0</a:t>
                      </a:r>
                    </a:p>
                  </a:txBody>
                  <a:tcPr marL="9597" marR="9597" marT="9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-785 871,0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258 595,7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0800"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долга Ханты-Мансийского района</a:t>
                      </a:r>
                    </a:p>
                    <a:p>
                      <a:pPr algn="ctr" fontAlgn="b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782" marR="91782" marT="45891" marB="45891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01.01.2024</a:t>
                      </a: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31.12.2024</a:t>
                      </a: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2063608"/>
                  </a:ext>
                </a:extLst>
              </a:tr>
              <a:tr h="522056">
                <a:tc gridSpan="3"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186,6</a:t>
                      </a:r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2128" marR="92128" marT="46064" marB="46064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212 430,4</a:t>
                      </a:r>
                    </a:p>
                    <a:p>
                      <a:pPr marL="0" algn="ctr" defTabSz="914400" rtl="0" eaLnBrk="1" fontAlgn="ctr" latinLnBrk="0" hangingPunct="1"/>
                      <a:endParaRPr lang="ru-RU" sz="14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84" marR="8484" marT="84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4161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7E883F-DE13-3A6A-5354-29223D74B06D}"/>
              </a:ext>
            </a:extLst>
          </p:cNvPr>
          <p:cNvSpPr txBox="1"/>
          <p:nvPr/>
        </p:nvSpPr>
        <p:spPr>
          <a:xfrm>
            <a:off x="10992544" y="64392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4DA3BDF-097F-F643-A479-A3822909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6" y="593838"/>
            <a:ext cx="11772396" cy="5486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FFFAD5-BCE1-FC8E-F183-B14E0643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56" y="6359941"/>
            <a:ext cx="2743200" cy="36512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Отзыв клиента">
            <a:extLst>
              <a:ext uri="{FF2B5EF4-FFF2-40B4-BE49-F238E27FC236}">
                <a16:creationId xmlns:a16="http://schemas.microsoft.com/office/drawing/2014/main" xmlns="" id="{FC3113A4-4B2F-52AD-602C-0F7276786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46" y="0"/>
            <a:ext cx="664554" cy="5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3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DD19D6C-C4D8-7096-726B-27939171B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67EC65-31E2-06F2-1E22-D3F6D0BA57CA}"/>
              </a:ext>
            </a:extLst>
          </p:cNvPr>
          <p:cNvSpPr/>
          <p:nvPr/>
        </p:nvSpPr>
        <p:spPr>
          <a:xfrm>
            <a:off x="839416" y="0"/>
            <a:ext cx="11268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плана мероприятий по росту доходов, оптимизации расходов и сокращения муниципального долга Ханты-Мансийского района </a:t>
            </a:r>
          </a:p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2E496BC-01D3-BB0A-10A6-6523231DD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74862"/>
              </p:ext>
            </p:extLst>
          </p:nvPr>
        </p:nvGraphicFramePr>
        <p:xfrm>
          <a:off x="47328" y="1002394"/>
          <a:ext cx="11809312" cy="5823041"/>
        </p:xfrm>
        <a:graphic>
          <a:graphicData uri="http://schemas.openxmlformats.org/drawingml/2006/table">
            <a:tbl>
              <a:tblPr/>
              <a:tblGrid>
                <a:gridCol w="2166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33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6955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527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Полученный бюджетный эффект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061">
                <a:tc rowSpan="7">
                  <a:txBody>
                    <a:bodyPr/>
                    <a:lstStyle/>
                    <a:p>
                      <a:pPr algn="l" fontAlgn="b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Меры, направленные на исполнение плана мероприятий по росту доходов </a:t>
                      </a:r>
                    </a:p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Заключены Соглашения о сотрудничестве с предприятиями - недропользователями, </a:t>
                      </a:r>
                    </a:p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осуществляющими деятельность на территории Ханты-Мансийского района</a:t>
                      </a:r>
                      <a:b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kroba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246 432,7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6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Управление дебиторской задолженностью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20 793,7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Дополнительное вовлечено а аренду муниципальное имущество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20 520,4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2217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Проведена адресная работа 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с организациями и индивидуальными предпринимателями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 в рамках деятельности комиссии 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по расширению налогооблагаемой базы и мобилизации доходов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32 305,7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Результаты проведённой претензионной и исковой работы 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в отношении исполнителей за неисполнение 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и (или) ненадлежащее исполнение муниципальных контрактов (соглашений)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8 389,0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Привлечены доходов за счет инициативных проектов, 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реализуемых на территории Ханты-Мансийского района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433,0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5466874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в результате мероприятий доходы бюджета района увеличились на 330 874,5 тыс. рублей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2965889"/>
                  </a:ext>
                </a:extLst>
              </a:tr>
              <a:tr h="448692">
                <a:tc rowSpan="4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Мероприятия по оптимизации расходов бюджета муниципального образования</a:t>
                      </a:r>
                    </a:p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Заключение муниципальными учреждениями </a:t>
                      </a:r>
                      <a:r>
                        <a:rPr lang="ru-RU" sz="12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энергосервисных</a:t>
                      </a:r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 контрактов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1 618,9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2295107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Реорганизация сети образовательных учреждений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181565"/>
                  </a:ext>
                </a:extLst>
              </a:tr>
              <a:tr h="448692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Увеличение доли конкурентных процедур в общем объеме закупок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76 850,0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0795285"/>
                  </a:ext>
                </a:extLst>
              </a:tr>
              <a:tr h="317254"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78 468,9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1774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A91E8C-19EE-DD6B-E4B8-3815B33A39FF}"/>
              </a:ext>
            </a:extLst>
          </p:cNvPr>
          <p:cNvSpPr txBox="1"/>
          <p:nvPr/>
        </p:nvSpPr>
        <p:spPr>
          <a:xfrm>
            <a:off x="10992544" y="64392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3AB17D-B821-410E-2CCA-F3D7C9C9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" y="653129"/>
            <a:ext cx="11772396" cy="5486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207BCC-BDBA-A491-FAA5-187CB607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5436" y="6657300"/>
            <a:ext cx="2017440" cy="16813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Контрольный список (справа налево)">
            <a:extLst>
              <a:ext uri="{FF2B5EF4-FFF2-40B4-BE49-F238E27FC236}">
                <a16:creationId xmlns:a16="http://schemas.microsoft.com/office/drawing/2014/main" xmlns="" id="{E2F29781-FF6A-7233-CB30-E32EA089A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7769" y="-50214"/>
            <a:ext cx="775177" cy="644052"/>
          </a:xfrm>
          <a:prstGeom prst="rect">
            <a:avLst/>
          </a:prstGeom>
        </p:spPr>
      </p:pic>
      <p:pic>
        <p:nvPicPr>
          <p:cNvPr id="11" name="Рисунок 10" descr="Тенденция к повышению">
            <a:extLst>
              <a:ext uri="{FF2B5EF4-FFF2-40B4-BE49-F238E27FC236}">
                <a16:creationId xmlns:a16="http://schemas.microsoft.com/office/drawing/2014/main" xmlns="" id="{7DC33BD6-E46B-522B-1EEA-67A2C8F71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42870" y="2078105"/>
            <a:ext cx="504056" cy="460188"/>
          </a:xfrm>
          <a:prstGeom prst="rect">
            <a:avLst/>
          </a:prstGeom>
        </p:spPr>
      </p:pic>
      <p:pic>
        <p:nvPicPr>
          <p:cNvPr id="13" name="Рисунок 12" descr="Тенденция к понижению">
            <a:extLst>
              <a:ext uri="{FF2B5EF4-FFF2-40B4-BE49-F238E27FC236}">
                <a16:creationId xmlns:a16="http://schemas.microsoft.com/office/drawing/2014/main" xmlns="" id="{26ACA3A6-FC20-B9BA-FCA8-0BAF6FE59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15480" y="6073403"/>
            <a:ext cx="792088" cy="64807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B88A004-497C-899F-1989-E5A52FFC4C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3612" y="1619442"/>
            <a:ext cx="504056" cy="4586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C275A25F-A6B6-6558-E6E8-8B9EA75FD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2237" y="2495086"/>
            <a:ext cx="504056" cy="4586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FBC207A-E5B8-F6DC-D8AB-C03E6CFC3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7808" y="3069013"/>
            <a:ext cx="482603" cy="476992"/>
          </a:xfrm>
          <a:prstGeom prst="rect">
            <a:avLst/>
          </a:prstGeom>
        </p:spPr>
      </p:pic>
      <p:sp>
        <p:nvSpPr>
          <p:cNvPr id="19" name="Знак умножения 18">
            <a:extLst>
              <a:ext uri="{FF2B5EF4-FFF2-40B4-BE49-F238E27FC236}">
                <a16:creationId xmlns:a16="http://schemas.microsoft.com/office/drawing/2014/main" xmlns="" id="{9D44D21D-866B-FD8E-A5FD-0E0C8CC49893}"/>
              </a:ext>
            </a:extLst>
          </p:cNvPr>
          <p:cNvSpPr/>
          <p:nvPr/>
        </p:nvSpPr>
        <p:spPr>
          <a:xfrm>
            <a:off x="4606253" y="3776533"/>
            <a:ext cx="720081" cy="288032"/>
          </a:xfrm>
          <a:prstGeom prst="mathMultiply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B4E86AE-0818-75B9-C16D-AAF80922FD7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8300" y="4221088"/>
            <a:ext cx="442171" cy="4095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EEC543-BC48-4B12-84E6-4C7603CF39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5480" y="1612792"/>
            <a:ext cx="792088" cy="75209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C26478F-F942-63F4-BEB5-9935E2E33B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15680" y="4725144"/>
            <a:ext cx="158510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9416" y="0"/>
            <a:ext cx="112683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0"/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утвержденных параметров бюджета Ханты-Мансийского района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666780"/>
              </p:ext>
            </p:extLst>
          </p:nvPr>
        </p:nvGraphicFramePr>
        <p:xfrm>
          <a:off x="30846" y="1020486"/>
          <a:ext cx="12025336" cy="5704755"/>
        </p:xfrm>
        <a:graphic>
          <a:graphicData uri="http://schemas.openxmlformats.org/drawingml/2006/table">
            <a:tbl>
              <a:tblPr/>
              <a:tblGrid>
                <a:gridCol w="1515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7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26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26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926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71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8074">
                  <a:extLst>
                    <a:ext uri="{9D8B030D-6E8A-4147-A177-3AD203B41FA5}">
                      <a16:colId xmlns:a16="http://schemas.microsoft.com/office/drawing/2014/main" xmlns="" val="2585040849"/>
                    </a:ext>
                  </a:extLst>
                </a:gridCol>
                <a:gridCol w="96899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435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83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Первоначально утвержденный план на 2024 год  решение Думы от 15.12.2023 № 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16.02.2024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17.05.2024 № 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20.09.2024 № 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20.11.2024 № 528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18.12.2024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Внесенные изменения в бюджет района в соответствии с решением Думы  от 26.12.2024 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575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 внесенные на основании ст. 217, 232 Бюджетного кодекса РФ (+;-)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 (уточненный)  бюджет района на 2024 год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4 866 507,5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75 462,7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201 322,6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501 724,4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100 784,3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347 308,1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23 597,4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6 116 707,0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1 927 212,1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78 984,7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135 307,0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103 065,6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16 836,2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387 277,9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5 620,6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2 654 304,1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2 939 295,4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-3 522,0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66 015,6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398 658,8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83 948,1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-39 969,8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17 976,9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3 462 402,9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РАСХОДОВ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4 981 195,5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748 342,5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202 671,9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598 863,0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115 890,1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237 963,3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17 651,7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-1 102,6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6 901 475,4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ДЕФИЦИТ (-), ПРОФИЦИТ (+)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-114 688,0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-672 879,8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-1 349,3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-97 138,6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- 15 105,8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109 344,8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5 945,7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420" marR="8420" marT="84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-785 871,0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0C5E7F-5101-5A33-C545-C0BD5C0032D8}"/>
              </a:ext>
            </a:extLst>
          </p:cNvPr>
          <p:cNvSpPr txBox="1"/>
          <p:nvPr/>
        </p:nvSpPr>
        <p:spPr>
          <a:xfrm>
            <a:off x="10992544" y="64392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2434B65-B7DC-4403-E202-4D838989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6" y="593838"/>
            <a:ext cx="11772396" cy="5486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1393DA-A79E-3E1B-9419-651942E0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232" y="6465337"/>
            <a:ext cx="2743200" cy="365125"/>
          </a:xfrm>
        </p:spPr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Отзыв клиента">
            <a:extLst>
              <a:ext uri="{FF2B5EF4-FFF2-40B4-BE49-F238E27FC236}">
                <a16:creationId xmlns:a16="http://schemas.microsoft.com/office/drawing/2014/main" xmlns="" id="{8BAF572B-B406-CFFE-125B-B339C9874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846" y="0"/>
            <a:ext cx="664554" cy="5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440" y="63542"/>
            <a:ext cx="1101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n w="0"/>
                <a:solidFill>
                  <a:srgbClr val="002060"/>
                </a:solidFill>
                <a:latin typeface="Akrobat"/>
                <a:cs typeface="Arial" panose="020B0604020202020204" pitchFamily="34" charset="0"/>
              </a:rPr>
              <a:t>Структура доходной части бюджета Ханты-Мансийского 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05789058"/>
              </p:ext>
            </p:extLst>
          </p:nvPr>
        </p:nvGraphicFramePr>
        <p:xfrm>
          <a:off x="839416" y="620688"/>
          <a:ext cx="109452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88072"/>
              </p:ext>
            </p:extLst>
          </p:nvPr>
        </p:nvGraphicFramePr>
        <p:xfrm>
          <a:off x="213181" y="3429001"/>
          <a:ext cx="11809312" cy="315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8342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доходов бюджета Ханты-Мансийского района за 2024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6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 </a:t>
                      </a:r>
                    </a:p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Удельный вес в составе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6 116 707,0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6 076 489,9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4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1 795 521,8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1 943 038,4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4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858 782,3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884 354,5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3 462 402,9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3 249 097,0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1844824"/>
            <a:ext cx="1512168" cy="792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B22477C-D835-D2F2-5C0A-703371C79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49" y="495141"/>
            <a:ext cx="11772396" cy="54869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D73712-F183-1DA3-C74B-1B926D2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1B7C5A-517F-AB41-BC74-30BF4208C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81" y="25832"/>
            <a:ext cx="46333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Ханты-Мансийского района в 2024 г., 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45859"/>
              </p:ext>
            </p:extLst>
          </p:nvPr>
        </p:nvGraphicFramePr>
        <p:xfrm>
          <a:off x="2" y="3429000"/>
          <a:ext cx="12191998" cy="343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7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14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16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02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Анализ исполнения налоговых доходов бюджета Ханты-Мансийского района за 2024 год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0972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Удельный вес </a:t>
                      </a:r>
                    </a:p>
                    <a:p>
                      <a:pPr algn="ctr"/>
                      <a:r>
                        <a:rPr lang="ru-RU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 составе 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1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1 795 521,8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1 943 038,4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1 716 323,2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1 863 742,1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60 363,1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60 251,1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Налоги на имущество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17 088,9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17 293,4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101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1 409,6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1 410,9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0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340,9 </a:t>
                      </a:r>
                      <a:endParaRPr lang="ru-RU" sz="16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24157259"/>
              </p:ext>
            </p:extLst>
          </p:nvPr>
        </p:nvGraphicFramePr>
        <p:xfrm>
          <a:off x="263352" y="236628"/>
          <a:ext cx="116652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661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5"/>
            <a:ext cx="9144000" cy="504055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 бюджета Ханты-Мансийского района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147898"/>
              </p:ext>
            </p:extLst>
          </p:nvPr>
        </p:nvGraphicFramePr>
        <p:xfrm>
          <a:off x="191343" y="3429001"/>
          <a:ext cx="11809313" cy="331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7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85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91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296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неналоговых доходов бюджета Ханты-Мансийского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2024 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неналоговых доходов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 НЕНАЛОГОВЫХ ДОХОДОВ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858 782,3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884 354,5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использования муниципального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368 211,9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381 956,8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322 654,3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322 644,2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29 369,4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31 928,9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продажи материальных и нематериальных ресурсов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6 379,5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6 744,0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доходы от платных услуг и компенсации затрат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131 717,7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140 741,0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339,6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02724618"/>
              </p:ext>
            </p:extLst>
          </p:nvPr>
        </p:nvGraphicFramePr>
        <p:xfrm>
          <a:off x="119336" y="548680"/>
          <a:ext cx="117373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E951E99-1635-623F-2C69-1BC88747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0"/>
            <a:ext cx="9865096" cy="548680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0"/>
                <a:solidFill>
                  <a:srgbClr val="002060"/>
                </a:solidFill>
                <a:latin typeface="Akrobat"/>
                <a:cs typeface="Arial" pitchFamily="34" charset="0"/>
              </a:rPr>
              <a:t>Структура безвозмездных доходов бюджета Ханты-Мансийского района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/>
              <a:t> 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4199655"/>
              </p:ext>
            </p:extLst>
          </p:nvPr>
        </p:nvGraphicFramePr>
        <p:xfrm>
          <a:off x="263352" y="548680"/>
          <a:ext cx="11665296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71976"/>
              </p:ext>
            </p:extLst>
          </p:nvPr>
        </p:nvGraphicFramePr>
        <p:xfrm>
          <a:off x="86490" y="3140969"/>
          <a:ext cx="12072664" cy="354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6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335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безвозмездных поступлений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Ханты-Мансийского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3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b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безвозмездных поступлений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ВСЕГО БЕЗВОЗМЕЗДНЫХ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3 462 402,9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3 249 097,0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209 681,3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209 681,3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819 810,5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717 190,7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2 068 309,6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1 983 810,7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61,1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228 269,9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228 637,7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01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 от негосударственных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242 363,2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215 808,2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5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745,0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0,02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5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-106 776,6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-106 776,6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6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9E1EA7-2C20-3409-4C91-7840C9C2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6" y="36576"/>
            <a:ext cx="463336" cy="4755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6D9E953-1BF3-9C3E-5D40-377C977D7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467" y="674824"/>
            <a:ext cx="10433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05B5667-AB95-DE08-5694-D16E6F1E1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7406" y="873732"/>
            <a:ext cx="152413" cy="18899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54959393-513C-969A-0796-524F8BC9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17162</TotalTime>
  <Words>3033</Words>
  <Application>Microsoft Office PowerPoint</Application>
  <PresentationFormat>Произвольный</PresentationFormat>
  <Paragraphs>756</Paragraphs>
  <Slides>27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Тема Office</vt:lpstr>
      <vt:lpstr>6_Тема Office</vt:lpstr>
      <vt:lpstr>11_Тема Office</vt:lpstr>
      <vt:lpstr>12_Тема Office</vt:lpstr>
      <vt:lpstr>Office Theme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неналоговых доходов  бюджета Ханты-Мансийского района  </vt:lpstr>
      <vt:lpstr> Структура безвозмездных доходов бюджета Ханты-Мансийского района  </vt:lpstr>
      <vt:lpstr>Презентация PowerPoint</vt:lpstr>
      <vt:lpstr>Сведения об объеме муниципального внутреннего долга и его соответствии первоначально утвержденным (установленным) решением о бюджете Ханты-Мансийского района предельным значениям за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национальных проектов в Ханты-Мансийском районе в 2024 году </vt:lpstr>
      <vt:lpstr>Реализация национального проекта «Образование» в 2024 году</vt:lpstr>
      <vt:lpstr>Презентация PowerPoint</vt:lpstr>
      <vt:lpstr>Презентация PowerPoint</vt:lpstr>
      <vt:lpstr>Презентация PowerPoint</vt:lpstr>
      <vt:lpstr>Капитальные вложения в объекты муниципальной собственности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Голубев С.В.</cp:lastModifiedBy>
  <cp:revision>1533</cp:revision>
  <cp:lastPrinted>2025-03-20T14:14:33Z</cp:lastPrinted>
  <dcterms:created xsi:type="dcterms:W3CDTF">2016-04-25T04:47:56Z</dcterms:created>
  <dcterms:modified xsi:type="dcterms:W3CDTF">2025-06-20T05:00:36Z</dcterms:modified>
</cp:coreProperties>
</file>