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2.xml" ContentType="application/vnd.openxmlformats-officedocument.presentationml.notesSlide+xml"/>
  <Override PartName="/ppt/charts/chart2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3.xml" ContentType="application/vnd.openxmlformats-officedocument.presentationml.notesSlid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4.xml" ContentType="application/vnd.openxmlformats-officedocument.presentationml.notesSlide+xml"/>
  <Override PartName="/ppt/charts/chart2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5.xml" ContentType="application/vnd.openxmlformats-officedocument.presentationml.notesSlide+xml"/>
  <Override PartName="/ppt/charts/chart2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6.xml" ContentType="application/vnd.openxmlformats-officedocument.presentationml.notesSlide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96" r:id="rId2"/>
    <p:sldMasterId id="2147484108" r:id="rId3"/>
    <p:sldMasterId id="2147484135" r:id="rId4"/>
    <p:sldMasterId id="2147484147" r:id="rId5"/>
    <p:sldMasterId id="2147484159" r:id="rId6"/>
  </p:sldMasterIdLst>
  <p:notesMasterIdLst>
    <p:notesMasterId r:id="rId123"/>
  </p:notesMasterIdLst>
  <p:sldIdLst>
    <p:sldId id="294" r:id="rId7"/>
    <p:sldId id="679" r:id="rId8"/>
    <p:sldId id="283" r:id="rId9"/>
    <p:sldId id="284" r:id="rId10"/>
    <p:sldId id="286" r:id="rId11"/>
    <p:sldId id="290" r:id="rId12"/>
    <p:sldId id="288" r:id="rId13"/>
    <p:sldId id="296" r:id="rId14"/>
    <p:sldId id="337" r:id="rId15"/>
    <p:sldId id="699" r:id="rId16"/>
    <p:sldId id="693" r:id="rId17"/>
    <p:sldId id="801" r:id="rId18"/>
    <p:sldId id="686" r:id="rId19"/>
    <p:sldId id="687" r:id="rId20"/>
    <p:sldId id="688" r:id="rId21"/>
    <p:sldId id="689" r:id="rId22"/>
    <p:sldId id="690" r:id="rId23"/>
    <p:sldId id="694" r:id="rId24"/>
    <p:sldId id="799" r:id="rId25"/>
    <p:sldId id="798" r:id="rId26"/>
    <p:sldId id="683" r:id="rId27"/>
    <p:sldId id="289" r:id="rId28"/>
    <p:sldId id="558" r:id="rId29"/>
    <p:sldId id="618" r:id="rId30"/>
    <p:sldId id="619" r:id="rId31"/>
    <p:sldId id="620" r:id="rId32"/>
    <p:sldId id="700" r:id="rId33"/>
    <p:sldId id="701" r:id="rId34"/>
    <p:sldId id="703" r:id="rId35"/>
    <p:sldId id="711" r:id="rId36"/>
    <p:sldId id="712" r:id="rId37"/>
    <p:sldId id="755" r:id="rId38"/>
    <p:sldId id="756" r:id="rId39"/>
    <p:sldId id="757" r:id="rId40"/>
    <p:sldId id="758" r:id="rId41"/>
    <p:sldId id="759" r:id="rId42"/>
    <p:sldId id="760" r:id="rId43"/>
    <p:sldId id="761" r:id="rId44"/>
    <p:sldId id="762" r:id="rId45"/>
    <p:sldId id="763" r:id="rId46"/>
    <p:sldId id="764" r:id="rId47"/>
    <p:sldId id="774" r:id="rId48"/>
    <p:sldId id="775" r:id="rId49"/>
    <p:sldId id="776" r:id="rId50"/>
    <p:sldId id="777" r:id="rId51"/>
    <p:sldId id="778" r:id="rId52"/>
    <p:sldId id="779" r:id="rId53"/>
    <p:sldId id="780" r:id="rId54"/>
    <p:sldId id="781" r:id="rId55"/>
    <p:sldId id="765" r:id="rId56"/>
    <p:sldId id="766" r:id="rId57"/>
    <p:sldId id="767" r:id="rId58"/>
    <p:sldId id="768" r:id="rId59"/>
    <p:sldId id="769" r:id="rId60"/>
    <p:sldId id="770" r:id="rId61"/>
    <p:sldId id="771" r:id="rId62"/>
    <p:sldId id="772" r:id="rId63"/>
    <p:sldId id="773" r:id="rId64"/>
    <p:sldId id="751" r:id="rId65"/>
    <p:sldId id="753" r:id="rId66"/>
    <p:sldId id="752" r:id="rId67"/>
    <p:sldId id="754" r:id="rId68"/>
    <p:sldId id="734" r:id="rId69"/>
    <p:sldId id="745" r:id="rId70"/>
    <p:sldId id="746" r:id="rId71"/>
    <p:sldId id="747" r:id="rId72"/>
    <p:sldId id="748" r:id="rId73"/>
    <p:sldId id="714" r:id="rId74"/>
    <p:sldId id="715" r:id="rId75"/>
    <p:sldId id="716" r:id="rId76"/>
    <p:sldId id="717" r:id="rId77"/>
    <p:sldId id="718" r:id="rId78"/>
    <p:sldId id="719" r:id="rId79"/>
    <p:sldId id="720" r:id="rId80"/>
    <p:sldId id="721" r:id="rId81"/>
    <p:sldId id="722" r:id="rId82"/>
    <p:sldId id="723" r:id="rId83"/>
    <p:sldId id="724" r:id="rId84"/>
    <p:sldId id="736" r:id="rId85"/>
    <p:sldId id="739" r:id="rId86"/>
    <p:sldId id="740" r:id="rId87"/>
    <p:sldId id="741" r:id="rId88"/>
    <p:sldId id="782" r:id="rId89"/>
    <p:sldId id="783" r:id="rId90"/>
    <p:sldId id="784" r:id="rId91"/>
    <p:sldId id="785" r:id="rId92"/>
    <p:sldId id="786" r:id="rId93"/>
    <p:sldId id="787" r:id="rId94"/>
    <p:sldId id="788" r:id="rId95"/>
    <p:sldId id="789" r:id="rId96"/>
    <p:sldId id="790" r:id="rId97"/>
    <p:sldId id="792" r:id="rId98"/>
    <p:sldId id="791" r:id="rId99"/>
    <p:sldId id="793" r:id="rId100"/>
    <p:sldId id="590" r:id="rId101"/>
    <p:sldId id="609" r:id="rId102"/>
    <p:sldId id="800" r:id="rId103"/>
    <p:sldId id="698" r:id="rId104"/>
    <p:sldId id="794" r:id="rId105"/>
    <p:sldId id="796" r:id="rId106"/>
    <p:sldId id="795" r:id="rId107"/>
    <p:sldId id="797" r:id="rId108"/>
    <p:sldId id="725" r:id="rId109"/>
    <p:sldId id="726" r:id="rId110"/>
    <p:sldId id="727" r:id="rId111"/>
    <p:sldId id="728" r:id="rId112"/>
    <p:sldId id="729" r:id="rId113"/>
    <p:sldId id="749" r:id="rId114"/>
    <p:sldId id="742" r:id="rId115"/>
    <p:sldId id="750" r:id="rId116"/>
    <p:sldId id="744" r:id="rId117"/>
    <p:sldId id="730" r:id="rId118"/>
    <p:sldId id="731" r:id="rId119"/>
    <p:sldId id="732" r:id="rId120"/>
    <p:sldId id="733" r:id="rId121"/>
    <p:sldId id="713" r:id="rId1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1CE55"/>
    <a:srgbClr val="33D1AD"/>
    <a:srgbClr val="CAC9D0"/>
    <a:srgbClr val="C0C0C0"/>
    <a:srgbClr val="0E7DC2"/>
    <a:srgbClr val="F19A14"/>
    <a:srgbClr val="0D73B2"/>
    <a:srgbClr val="16355A"/>
    <a:srgbClr val="445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9825" autoAdjust="0"/>
  </p:normalViewPr>
  <p:slideViewPr>
    <p:cSldViewPr>
      <p:cViewPr varScale="1">
        <p:scale>
          <a:sx n="99" d="100"/>
          <a:sy n="99" d="100"/>
        </p:scale>
        <p:origin x="9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2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61" Type="http://schemas.openxmlformats.org/officeDocument/2006/relationships/slide" Target="slides/slide55.xml"/><Relationship Id="rId82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4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75167405641791E-2"/>
          <c:y val="0.1069987128841777"/>
          <c:w val="0.62085374352344691"/>
          <c:h val="0.734736205398740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E7DC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957 696,2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3 508 805,6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5E-4B73-8ADE-FEC4071B6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3 281 343,1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AFA-4E13-A5BE-49369B4FC3C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2 945</a:t>
                    </a:r>
                    <a:r>
                      <a:rPr lang="en-US" baseline="0" dirty="0"/>
                      <a:t> 485,0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3 418 264,4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5E-4B73-8ADE-FEC4071B619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2446746.7999999998</c:v>
                </c:pt>
                <c:pt idx="1">
                  <c:v>2355561.2999999998</c:v>
                </c:pt>
                <c:pt idx="2">
                  <c:v>2293177.7000000002</c:v>
                </c:pt>
                <c:pt idx="3">
                  <c:v>2364611.2999999998</c:v>
                </c:pt>
                <c:pt idx="4">
                  <c:v>2283870.4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A-4353-9061-B96F71AD1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1 889 990,0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1 721 022,4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5E-4B73-8ADE-FEC4071B6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1 822 464,3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1 945</a:t>
                    </a:r>
                    <a:r>
                      <a:rPr lang="en-US" baseline="0" dirty="0"/>
                      <a:t> 854,4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2 079 472,9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61-4909-B8B6-308CF983E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1324677.7</c:v>
                </c:pt>
                <c:pt idx="1">
                  <c:v>1445937</c:v>
                </c:pt>
                <c:pt idx="2">
                  <c:v>1324295.3</c:v>
                </c:pt>
                <c:pt idx="3">
                  <c:v>1122201.2</c:v>
                </c:pt>
                <c:pt idx="4">
                  <c:v>1103503.6000000001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A-4353-9061-B96F71AD1F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616</a:t>
                    </a:r>
                    <a:r>
                      <a:rPr lang="en-US" baseline="0" dirty="0"/>
                      <a:t> 975,6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540 383,2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E5-49CB-9F3A-48643531ED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446 772,4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456 875,1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466 754,5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55E-4B73-8ADE-FEC4071B6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 (прогноз)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519170.4</c:v>
                </c:pt>
                <c:pt idx="1">
                  <c:v>438559.5</c:v>
                </c:pt>
                <c:pt idx="2">
                  <c:v>406884.7</c:v>
                </c:pt>
                <c:pt idx="3">
                  <c:v>405751.8</c:v>
                </c:pt>
                <c:pt idx="4">
                  <c:v>397754.6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FA-4353-9061-B96F71AD1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141634048"/>
        <c:axId val="66451072"/>
      </c:barChart>
      <c:catAx>
        <c:axId val="14163404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66451072"/>
        <c:crosses val="max"/>
        <c:auto val="1"/>
        <c:lblAlgn val="ctr"/>
        <c:lblOffset val="100"/>
        <c:tickLblSkip val="1"/>
        <c:noMultiLvlLbl val="0"/>
      </c:catAx>
      <c:valAx>
        <c:axId val="66451072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416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91715398625747"/>
          <c:y val="0"/>
          <c:w val="0.2217474994360896"/>
          <c:h val="0.80893763323864221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0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2753016</c:v>
                </c:pt>
                <c:pt idx="1">
                  <c:v>2648153.7000000002</c:v>
                </c:pt>
                <c:pt idx="2">
                  <c:v>2648153.7000000002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71522.600000000006</c:v>
                </c:pt>
                <c:pt idx="1">
                  <c:v>71533.3</c:v>
                </c:pt>
                <c:pt idx="2">
                  <c:v>71377.3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057216"/>
        <c:axId val="201178432"/>
        <c:axId val="0"/>
      </c:bar3DChart>
      <c:catAx>
        <c:axId val="2020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178432"/>
        <c:crossesAt val="2580000"/>
        <c:auto val="1"/>
        <c:lblAlgn val="ctr"/>
        <c:lblOffset val="100"/>
        <c:noMultiLvlLbl val="0"/>
      </c:catAx>
      <c:valAx>
        <c:axId val="2011784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5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72148.600000000006</c:v>
                </c:pt>
                <c:pt idx="1">
                  <c:v>72872.100000000006</c:v>
                </c:pt>
                <c:pt idx="2">
                  <c:v>72444.899999999994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132243.5</c:v>
                </c:pt>
                <c:pt idx="1">
                  <c:v>802.3</c:v>
                </c:pt>
                <c:pt idx="2">
                  <c:v>802.3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984704"/>
        <c:axId val="201455808"/>
        <c:axId val="0"/>
      </c:bar3DChart>
      <c:catAx>
        <c:axId val="21498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455808"/>
        <c:crosses val="autoZero"/>
        <c:auto val="1"/>
        <c:lblAlgn val="ctr"/>
        <c:lblOffset val="100"/>
        <c:noMultiLvlLbl val="0"/>
      </c:catAx>
      <c:valAx>
        <c:axId val="20145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Тыс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0547209001653796E-2"/>
              <c:y val="0.12692342345078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98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160252.79999999999</c:v>
                </c:pt>
                <c:pt idx="1">
                  <c:v>160252.79999999999</c:v>
                </c:pt>
                <c:pt idx="2">
                  <c:v>160252.79999999999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927808"/>
        <c:axId val="215142336"/>
        <c:axId val="0"/>
      </c:bar3DChart>
      <c:catAx>
        <c:axId val="21592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142336"/>
        <c:crosses val="autoZero"/>
        <c:auto val="1"/>
        <c:lblAlgn val="ctr"/>
        <c:lblOffset val="100"/>
        <c:noMultiLvlLbl val="0"/>
      </c:catAx>
      <c:valAx>
        <c:axId val="215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Тыс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0547209001653796E-2"/>
              <c:y val="0.12692342345078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92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62397.7</c:v>
                </c:pt>
                <c:pt idx="1">
                  <c:v>56546.5</c:v>
                </c:pt>
                <c:pt idx="2">
                  <c:v>56596.5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061440"/>
        <c:axId val="215145216"/>
        <c:axId val="0"/>
      </c:bar3DChart>
      <c:catAx>
        <c:axId val="216061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145216"/>
        <c:crossesAt val="2580000"/>
        <c:auto val="1"/>
        <c:lblAlgn val="ctr"/>
        <c:lblOffset val="100"/>
        <c:noMultiLvlLbl val="0"/>
      </c:catAx>
      <c:valAx>
        <c:axId val="2151452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1.2474964670201998E-2"/>
              <c:y val="0.16392123277270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0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111138.3</c:v>
                </c:pt>
                <c:pt idx="1">
                  <c:v>111138.3</c:v>
                </c:pt>
                <c:pt idx="2">
                  <c:v>111138.3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590400"/>
        <c:axId val="201427776"/>
        <c:axId val="0"/>
      </c:bar3DChart>
      <c:catAx>
        <c:axId val="215590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427776"/>
        <c:crossesAt val="2580000"/>
        <c:auto val="1"/>
        <c:lblAlgn val="ctr"/>
        <c:lblOffset val="100"/>
        <c:noMultiLvlLbl val="0"/>
      </c:catAx>
      <c:valAx>
        <c:axId val="20142777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1.3519635050427114E-2"/>
              <c:y val="0.16534481920831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59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37564.9</c:v>
                </c:pt>
                <c:pt idx="1">
                  <c:v>37522.400000000001</c:v>
                </c:pt>
                <c:pt idx="2">
                  <c:v>37522.400000000001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905664"/>
        <c:axId val="215441984"/>
        <c:axId val="0"/>
      </c:bar3DChart>
      <c:catAx>
        <c:axId val="16990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441984"/>
        <c:crosses val="autoZero"/>
        <c:auto val="1"/>
        <c:lblAlgn val="ctr"/>
        <c:lblOffset val="100"/>
        <c:noMultiLvlLbl val="0"/>
      </c:catAx>
      <c:valAx>
        <c:axId val="215441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Тыс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0547209001653796E-2"/>
              <c:y val="0.12692342345078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90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1652.9</c:v>
                </c:pt>
                <c:pt idx="1">
                  <c:v>1163.9000000000001</c:v>
                </c:pt>
                <c:pt idx="2">
                  <c:v>1163.9000000000001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737728"/>
        <c:axId val="200526080"/>
        <c:axId val="0"/>
      </c:bar3DChart>
      <c:catAx>
        <c:axId val="1697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26080"/>
        <c:crosses val="autoZero"/>
        <c:auto val="1"/>
        <c:lblAlgn val="ctr"/>
        <c:lblOffset val="100"/>
        <c:noMultiLvlLbl val="0"/>
      </c:catAx>
      <c:valAx>
        <c:axId val="2005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Тыс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4.0547209001653796E-2"/>
              <c:y val="0.12692342345078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7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2217.6</c:v>
                </c:pt>
                <c:pt idx="1">
                  <c:v>17.600000000000001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126351.6</c:v>
                </c:pt>
                <c:pt idx="1">
                  <c:v>109264.4</c:v>
                </c:pt>
                <c:pt idx="2">
                  <c:v>644954.80000000005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8227-4299-B188-88DF887E9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375680"/>
        <c:axId val="200531264"/>
        <c:axId val="0"/>
      </c:bar3DChart>
      <c:catAx>
        <c:axId val="17037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531264"/>
        <c:crossesAt val="2580000"/>
        <c:auto val="1"/>
        <c:lblAlgn val="ctr"/>
        <c:lblOffset val="100"/>
        <c:noMultiLvlLbl val="0"/>
      </c:catAx>
      <c:valAx>
        <c:axId val="2005312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37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745762.6</c:v>
                </c:pt>
                <c:pt idx="1">
                  <c:v>754331.2</c:v>
                </c:pt>
                <c:pt idx="2">
                  <c:v>792750.3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44541.599999999999</c:v>
                </c:pt>
                <c:pt idx="1">
                  <c:v>56698.7</c:v>
                </c:pt>
                <c:pt idx="2">
                  <c:v>27902.6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8227-4299-B188-88DF887E9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710528"/>
        <c:axId val="170088064"/>
        <c:axId val="0"/>
      </c:bar3DChart>
      <c:catAx>
        <c:axId val="17071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088064"/>
        <c:crossesAt val="2580000"/>
        <c:auto val="1"/>
        <c:lblAlgn val="ctr"/>
        <c:lblOffset val="100"/>
        <c:noMultiLvlLbl val="0"/>
      </c:catAx>
      <c:valAx>
        <c:axId val="1700880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71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4338.6000000000004</c:v>
                </c:pt>
                <c:pt idx="1">
                  <c:v>4395.2</c:v>
                </c:pt>
                <c:pt idx="2">
                  <c:v>4371.8999999999996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056640"/>
        <c:axId val="170094528"/>
        <c:axId val="0"/>
      </c:bar3DChart>
      <c:catAx>
        <c:axId val="17105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094528"/>
        <c:crossesAt val="443000"/>
        <c:auto val="1"/>
        <c:lblAlgn val="ctr"/>
        <c:lblOffset val="100"/>
        <c:noMultiLvlLbl val="0"/>
      </c:catAx>
      <c:valAx>
        <c:axId val="17009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056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solidFill>
                  <a:schemeClr val="tx1"/>
                </a:solidFill>
                <a:latin typeface="+mn-lt"/>
              </a:rPr>
              <a:t>202</a:t>
            </a:r>
            <a:r>
              <a:rPr lang="ru-RU" sz="1600" b="1" i="0" baseline="0" dirty="0">
                <a:solidFill>
                  <a:schemeClr val="tx1"/>
                </a:solidFill>
                <a:latin typeface="+mn-lt"/>
              </a:rPr>
              <a:t>5 год</a:t>
            </a:r>
            <a:endParaRPr lang="en-US" sz="1600" b="1" i="0" baseline="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78108594575059986"/>
          <c:y val="0.130618683534252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F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20242</c:v>
                </c:pt>
              </c:strCache>
            </c:strRef>
          </c:tx>
          <c:spPr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0E7DC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976-4BE9-A729-5EE072132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3976-4BE9-A729-5EE072132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3976-4BE9-A729-5EE072132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3976-4BE9-A729-5EE072132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3976-4BE9-A729-5EE07213288D}"/>
              </c:ext>
            </c:extLst>
          </c:dPt>
          <c:dPt>
            <c:idx val="5"/>
            <c:bubble3D val="0"/>
            <c:spPr>
              <a:solidFill>
                <a:srgbClr val="F19A14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3976-4BE9-A729-5EE0721328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3976-4BE9-A729-5EE07213288D}"/>
              </c:ext>
            </c:extLst>
          </c:dPt>
          <c:dLbls>
            <c:dLbl>
              <c:idx val="0"/>
              <c:layout>
                <c:manualLayout>
                  <c:x val="-2.9927070683078635E-2"/>
                  <c:y val="-0.3417848836468079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96,2 %</a:t>
                    </a:r>
                    <a:endParaRPr lang="en-US" sz="1100" b="1" dirty="0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3976-4BE9-A729-5EE07213288D}"/>
                </c:ext>
              </c:extLst>
            </c:dLbl>
            <c:dLbl>
              <c:idx val="1"/>
              <c:layout>
                <c:manualLayout>
                  <c:x val="-3.5349600363688796E-2"/>
                  <c:y val="-4.480831820143845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0,1%</a:t>
                    </a:r>
                    <a:endParaRPr lang="en-US" sz="1050" b="1" dirty="0"/>
                  </a:p>
                </c:rich>
              </c:tx>
              <c:spPr>
                <a:noFill/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976-4BE9-A729-5EE07213288D}"/>
                </c:ext>
              </c:extLst>
            </c:dLbl>
            <c:dLbl>
              <c:idx val="2"/>
              <c:layout>
                <c:manualLayout>
                  <c:x val="-1.3152433893041259E-2"/>
                  <c:y val="-5.355484181174770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2,8 %</a:t>
                    </a:r>
                    <a:endParaRPr lang="en-US" b="1" dirty="0"/>
                  </a:p>
                </c:rich>
              </c:tx>
              <c:spPr>
                <a:noFill/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3976-4BE9-A729-5EE07213288D}"/>
                </c:ext>
              </c:extLst>
            </c:dLbl>
            <c:dLbl>
              <c:idx val="4"/>
              <c:layout>
                <c:manualLayout>
                  <c:x val="2.040992890955922E-2"/>
                  <c:y val="-1.90395511609821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0,4 %</a:t>
                    </a:r>
                    <a:endParaRPr lang="en-US" sz="1050" b="1" baseline="0" dirty="0"/>
                  </a:p>
                </c:rich>
              </c:tx>
              <c:spPr>
                <a:noFill/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9-3976-4BE9-A729-5EE07213288D}"/>
                </c:ext>
              </c:extLst>
            </c:dLbl>
            <c:dLbl>
              <c:idx val="5"/>
              <c:layout>
                <c:manualLayout>
                  <c:x val="8.1528936120763076E-2"/>
                  <c:y val="-1.1633497917353445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0" i="0" baseline="0">
                        <a:latin typeface="Times New Roman" panose="02020603050405020304" pitchFamily="18" charset="0"/>
                      </a:defRPr>
                    </a:pPr>
                    <a:r>
                      <a:rPr lang="en-US" sz="1400" b="0" i="0" baseline="0" dirty="0">
                        <a:latin typeface="Times New Roman" panose="02020603050405020304" pitchFamily="18" charset="0"/>
                      </a:rPr>
                      <a:t>0,5%</a:t>
                    </a:r>
                    <a:endParaRPr lang="en-US" sz="1050" b="1" dirty="0"/>
                  </a:p>
                </c:rich>
              </c:tx>
              <c:spPr>
                <a:noFill/>
                <a:ln w="9525" cap="flat" cmpd="thickThin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B-3976-4BE9-A729-5EE07213288D}"/>
                </c:ext>
              </c:extLst>
            </c:dLbl>
            <c:spPr>
              <a:noFill/>
              <a:ln cmpd="thickThin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1753876.7</c:v>
                </c:pt>
                <c:pt idx="1">
                  <c:v>1476.8</c:v>
                </c:pt>
                <c:pt idx="2">
                  <c:v>51654.3</c:v>
                </c:pt>
                <c:pt idx="3">
                  <c:v>360.5</c:v>
                </c:pt>
                <c:pt idx="4">
                  <c:v>5601.4</c:v>
                </c:pt>
                <c:pt idx="5">
                  <c:v>9218.5</c:v>
                </c:pt>
                <c:pt idx="6">
                  <c:v>168.8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76-4BE9-A729-5EE072132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 cmpd="sng"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105705.4</c:v>
                </c:pt>
                <c:pt idx="1">
                  <c:v>84506.9</c:v>
                </c:pt>
                <c:pt idx="2">
                  <c:v>74920.100000000006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869184"/>
        <c:axId val="170101568"/>
        <c:axId val="0"/>
      </c:bar3DChart>
      <c:catAx>
        <c:axId val="1718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101568"/>
        <c:crossesAt val="443000"/>
        <c:auto val="1"/>
        <c:lblAlgn val="ctr"/>
        <c:lblOffset val="100"/>
        <c:noMultiLvlLbl val="0"/>
      </c:catAx>
      <c:valAx>
        <c:axId val="17010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869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73974.899999999994</c:v>
                </c:pt>
                <c:pt idx="1">
                  <c:v>73977.600000000006</c:v>
                </c:pt>
                <c:pt idx="2">
                  <c:v>73977.600000000006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250624"/>
        <c:axId val="170105024"/>
        <c:axId val="0"/>
      </c:bar3DChart>
      <c:catAx>
        <c:axId val="1722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105024"/>
        <c:crossesAt val="443000"/>
        <c:auto val="1"/>
        <c:lblAlgn val="ctr"/>
        <c:lblOffset val="100"/>
        <c:noMultiLvlLbl val="0"/>
      </c:catAx>
      <c:valAx>
        <c:axId val="170105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250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3250</c:v>
                </c:pt>
                <c:pt idx="1">
                  <c:v>3250</c:v>
                </c:pt>
                <c:pt idx="2">
                  <c:v>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2973.4</c:v>
                </c:pt>
                <c:pt idx="1">
                  <c:v>2973.4</c:v>
                </c:pt>
                <c:pt idx="2">
                  <c:v>2973.4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385792"/>
        <c:axId val="170117952"/>
        <c:axId val="0"/>
      </c:bar3DChart>
      <c:catAx>
        <c:axId val="1723857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/>
                  <a:t>Тыс.</a:t>
                </a:r>
                <a:r>
                  <a:rPr lang="ru-RU" b="1" baseline="0" dirty="0"/>
                  <a:t> рублей</a:t>
                </a:r>
                <a:endParaRPr lang="ru-RU" b="1" dirty="0"/>
              </a:p>
            </c:rich>
          </c:tx>
          <c:layout>
            <c:manualLayout>
              <c:xMode val="edge"/>
              <c:yMode val="edge"/>
              <c:x val="1.0997560042903576E-2"/>
              <c:y val="0.15141504940649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crossAx val="170117952"/>
        <c:crossesAt val="2580000"/>
        <c:auto val="1"/>
        <c:lblAlgn val="ctr"/>
        <c:lblOffset val="100"/>
        <c:noMultiLvlLbl val="0"/>
      </c:catAx>
      <c:valAx>
        <c:axId val="170117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38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7411.7</c:v>
                </c:pt>
                <c:pt idx="1">
                  <c:v>7411.7</c:v>
                </c:pt>
                <c:pt idx="2">
                  <c:v>7411.7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963328"/>
        <c:axId val="171354944"/>
        <c:axId val="0"/>
      </c:bar3DChart>
      <c:catAx>
        <c:axId val="172963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354944"/>
        <c:crossesAt val="2580000"/>
        <c:auto val="1"/>
        <c:lblAlgn val="ctr"/>
        <c:lblOffset val="100"/>
        <c:noMultiLvlLbl val="0"/>
      </c:catAx>
      <c:valAx>
        <c:axId val="17135494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633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53136</c:v>
                </c:pt>
                <c:pt idx="1">
                  <c:v>102178.8</c:v>
                </c:pt>
                <c:pt idx="2">
                  <c:v>106472.1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 formatCode="#,##0.00">
                  <c:v>51950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770304"/>
        <c:axId val="171359552"/>
        <c:axId val="0"/>
      </c:bar3DChart>
      <c:catAx>
        <c:axId val="172770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359552"/>
        <c:crossesAt val="2580000"/>
        <c:auto val="1"/>
        <c:lblAlgn val="ctr"/>
        <c:lblOffset val="100"/>
        <c:noMultiLvlLbl val="0"/>
      </c:catAx>
      <c:valAx>
        <c:axId val="1713595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0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2.1545626472469308E-2"/>
              <c:y val="0.12959882344467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0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77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448163.2</c:v>
                </c:pt>
                <c:pt idx="1">
                  <c:v>446316.2</c:v>
                </c:pt>
                <c:pt idx="2">
                  <c:v>452412.5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377024"/>
        <c:axId val="170294016"/>
        <c:axId val="0"/>
      </c:bar3DChart>
      <c:catAx>
        <c:axId val="1733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294016"/>
        <c:crossesAt val="443000"/>
        <c:auto val="1"/>
        <c:lblAlgn val="ctr"/>
        <c:lblOffset val="100"/>
        <c:noMultiLvlLbl val="0"/>
      </c:catAx>
      <c:valAx>
        <c:axId val="170294016"/>
        <c:scaling>
          <c:orientation val="minMax"/>
          <c:max val="450000"/>
          <c:min val="3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377024"/>
        <c:crosses val="autoZero"/>
        <c:crossBetween val="between"/>
        <c:majorUnit val="10000"/>
        <c:minorUnit val="5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49152.800000000003</c:v>
                </c:pt>
                <c:pt idx="1">
                  <c:v>68313.8</c:v>
                </c:pt>
                <c:pt idx="2">
                  <c:v>45960.7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62048"/>
        <c:axId val="173205184"/>
        <c:axId val="0"/>
      </c:bar3DChart>
      <c:catAx>
        <c:axId val="173762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205184"/>
        <c:crossesAt val="2580000"/>
        <c:auto val="1"/>
        <c:lblAlgn val="ctr"/>
        <c:lblOffset val="100"/>
        <c:noMultiLvlLbl val="0"/>
      </c:catAx>
      <c:valAx>
        <c:axId val="17320518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6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424911.4</c:v>
                </c:pt>
                <c:pt idx="1">
                  <c:v>423420.6</c:v>
                </c:pt>
                <c:pt idx="2">
                  <c:v>423420.6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266432"/>
        <c:axId val="171370752"/>
        <c:axId val="0"/>
      </c:bar3DChart>
      <c:catAx>
        <c:axId val="9326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370752"/>
        <c:crosses val="autoZero"/>
        <c:auto val="1"/>
        <c:lblAlgn val="ctr"/>
        <c:lblOffset val="100"/>
        <c:noMultiLvlLbl val="0"/>
      </c:catAx>
      <c:valAx>
        <c:axId val="171370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266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Лист1!$B$2:$D$2</c:f>
              <c:numCache>
                <c:formatCode>#,##0.00</c:formatCode>
                <c:ptCount val="3"/>
                <c:pt idx="0">
                  <c:v>11461.6</c:v>
                </c:pt>
                <c:pt idx="1">
                  <c:v>5013.2</c:v>
                </c:pt>
                <c:pt idx="2">
                  <c:v>5013.2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2622.9</c:v>
                </c:pt>
                <c:pt idx="1">
                  <c:v>6469.5</c:v>
                </c:pt>
                <c:pt idx="2">
                  <c:v>6211.6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8227-4299-B188-88DF887E9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498816"/>
        <c:axId val="174335104"/>
        <c:axId val="0"/>
      </c:bar3DChart>
      <c:catAx>
        <c:axId val="1744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35104"/>
        <c:crossesAt val="2580000"/>
        <c:auto val="1"/>
        <c:lblAlgn val="ctr"/>
        <c:lblOffset val="100"/>
        <c:noMultiLvlLbl val="0"/>
      </c:catAx>
      <c:valAx>
        <c:axId val="1743351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Тыс.</a:t>
                </a:r>
                <a:r>
                  <a:rPr lang="ru-RU" baseline="0" dirty="0"/>
                  <a:t> 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758232789765609E-2"/>
              <c:y val="0.1301375652698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4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Лист1!$B$1:$D$1</c:f>
              <c:strCache>
                <c:ptCount val="3"/>
                <c:pt idx="0">
                  <c:v>2025 год (проект)</c:v>
                </c:pt>
                <c:pt idx="1">
                  <c:v>2026 год (проект)</c:v>
                </c:pt>
                <c:pt idx="2">
                  <c:v>2027 год (проект)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3392.2</c:v>
                </c:pt>
                <c:pt idx="1">
                  <c:v>3395</c:v>
                </c:pt>
                <c:pt idx="2">
                  <c:v>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058496"/>
        <c:axId val="174340288"/>
        <c:axId val="0"/>
      </c:bar3DChart>
      <c:catAx>
        <c:axId val="1740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40288"/>
        <c:crossesAt val="443000"/>
        <c:auto val="1"/>
        <c:lblAlgn val="ctr"/>
        <c:lblOffset val="100"/>
        <c:noMultiLvlLbl val="0"/>
      </c:catAx>
      <c:valAx>
        <c:axId val="174340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0584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202</a:t>
            </a:r>
            <a:r>
              <a:rPr lang="ru-RU" sz="1800" dirty="0">
                <a:solidFill>
                  <a:schemeClr val="tx1"/>
                </a:solidFill>
              </a:rPr>
              <a:t>5 год</a:t>
            </a:r>
          </a:p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58763057665957352"/>
          <c:y val="1.5747258241147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rgbClr val="0E7DC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08E-4930-804B-D327F607C33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08E-4930-804B-D327F607C33F}"/>
              </c:ext>
            </c:extLst>
          </c:dPt>
          <c:dPt>
            <c:idx val="4"/>
            <c:bubble3D val="0"/>
            <c:spPr>
              <a:solidFill>
                <a:srgbClr val="F19A1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08E-4930-804B-D327F607C33F}"/>
              </c:ext>
            </c:extLst>
          </c:dPt>
          <c:dLbls>
            <c:dLbl>
              <c:idx val="0"/>
              <c:layout>
                <c:manualLayout>
                  <c:x val="-0.16550725133104877"/>
                  <c:y val="-0.22513644317298079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79,5%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8E-4930-804B-D327F607C33F}"/>
                </c:ext>
              </c:extLst>
            </c:dLbl>
            <c:dLbl>
              <c:idx val="1"/>
              <c:layout>
                <c:manualLayout>
                  <c:x val="-3.8623913582251521E-2"/>
                  <c:y val="9.227893329312616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10,6%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8E-4930-804B-D327F607C33F}"/>
                </c:ext>
              </c:extLst>
            </c:dLbl>
            <c:dLbl>
              <c:idx val="2"/>
              <c:layout>
                <c:manualLayout>
                  <c:x val="-3.3231706448571242E-2"/>
                  <c:y val="1.9839065500658657E-6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1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3,4%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08E-4930-804B-D327F607C33F}"/>
                </c:ext>
              </c:extLst>
            </c:dLbl>
            <c:dLbl>
              <c:idx val="3"/>
              <c:layout>
                <c:manualLayout>
                  <c:x val="2.6913142129506979E-2"/>
                  <c:y val="-4.6501033615312583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0,4%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08E-4930-804B-D327F607C33F}"/>
                </c:ext>
              </c:extLst>
            </c:dLbl>
            <c:dLbl>
              <c:idx val="4"/>
              <c:layout>
                <c:manualLayout>
                  <c:x val="8.4048353601736556E-2"/>
                  <c:y val="-6.9831030679130893E-3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en-US" sz="1200" dirty="0"/>
                      <a:t>6,1%</a:t>
                    </a:r>
                  </a:p>
                </c:rich>
              </c:tx>
              <c:numFmt formatCode="0.0%" sourceLinked="0"/>
              <c:spPr>
                <a:solidFill>
                  <a:prstClr val="white"/>
                </a:solidFill>
                <a:ln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08E-4930-804B-D327F607C3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355091.8</c:v>
                </c:pt>
                <c:pt idx="1">
                  <c:v>47564.3</c:v>
                </c:pt>
                <c:pt idx="2">
                  <c:v>15004.3</c:v>
                </c:pt>
                <c:pt idx="3">
                  <c:v>1878</c:v>
                </c:pt>
                <c:pt idx="4">
                  <c:v>27234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8E-4930-804B-D327F607C3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308E-4930-804B-D327F607C3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308E-4930-804B-D327F607C3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308E-4930-804B-D327F607C3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2-308E-4930-804B-D327F607C3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4-308E-4930-804B-D327F607C3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6-308E-4930-804B-D327F607C3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8-308E-4930-804B-D327F607C3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79.47935011204811</c:v>
                </c:pt>
                <c:pt idx="1">
                  <c:v>10.646203749381119</c:v>
                </c:pt>
                <c:pt idx="2">
                  <c:v>3.3583766588983566</c:v>
                </c:pt>
                <c:pt idx="3">
                  <c:v>0.42034825786015428</c:v>
                </c:pt>
                <c:pt idx="4">
                  <c:v>6.0957212218122701</c:v>
                </c:pt>
                <c:pt idx="6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08E-4930-804B-D327F607C33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400" b="1" i="0" u="sng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план расходов бюджета</a:t>
            </a:r>
          </a:p>
          <a:p>
            <a:pPr algn="ctr">
              <a:defRPr/>
            </a:pPr>
            <a:r>
              <a:rPr lang="ru-RU" sz="2400" b="1" i="0" u="sng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на 2024-2027 годы</a:t>
            </a:r>
            <a:endParaRPr lang="ru-RU" sz="2400" i="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464824249909952"/>
          <c:y val="1.0632642211589579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03346456692936E-2"/>
          <c:y val="0.11798818897637796"/>
          <c:w val="0.76984317585301842"/>
          <c:h val="0.76390071456379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расходы!$B$9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rgbClr val="FF5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8.333333333333333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2 939 295,4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89-4A61-AE09-13CD6D52C6A6}"/>
                </c:ext>
              </c:extLst>
            </c:dLbl>
            <c:dLbl>
              <c:idx val="1"/>
              <c:layout>
                <c:manualLayout>
                  <c:x val="-2.7430528215223095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3 281 343,1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89-4A61-AE09-13CD6D52C6A6}"/>
                </c:ext>
              </c:extLst>
            </c:dLbl>
            <c:dLbl>
              <c:idx val="2"/>
              <c:layout>
                <c:manualLayout>
                  <c:x val="-1.1458333333333333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2 945 485,0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89-4A61-AE09-13CD6D52C6A6}"/>
                </c:ext>
              </c:extLst>
            </c:dLbl>
            <c:dLbl>
              <c:idx val="3"/>
              <c:layout>
                <c:manualLayout>
                  <c:x val="-4.1666666666666706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3 418 264,4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89-4A61-AE09-13CD6D52C6A6}"/>
                </c:ext>
              </c:extLst>
            </c:dLbl>
            <c:spPr>
              <a:solidFill>
                <a:srgbClr val="FF5050"/>
              </a:solidFill>
              <a:ln>
                <a:noFill/>
              </a:ln>
              <a:effectLst>
                <a:softEdge rad="12700"/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расходы!$C$9:$H$9</c:f>
              <c:numCache>
                <c:formatCode>#\ ##0.0_ ;[Red]\-#\ ##0.0\ </c:formatCode>
                <c:ptCount val="4"/>
                <c:pt idx="0">
                  <c:v>2939295.4</c:v>
                </c:pt>
                <c:pt idx="1">
                  <c:v>3281343.1</c:v>
                </c:pt>
                <c:pt idx="2">
                  <c:v>2945485</c:v>
                </c:pt>
                <c:pt idx="3">
                  <c:v>3418264.4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9-4A61-AE09-13CD6D52C6A6}"/>
            </c:ext>
          </c:extLst>
        </c:ser>
        <c:ser>
          <c:idx val="1"/>
          <c:order val="1"/>
          <c:tx>
            <c:strRef>
              <c:f>расходы!$B$10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33D1AD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2.5000000000000001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2 041 900,1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89-4A61-AE09-13CD6D52C6A6}"/>
                </c:ext>
              </c:extLst>
            </c:dLbl>
            <c:dLbl>
              <c:idx val="1"/>
              <c:layout>
                <c:manualLayout>
                  <c:x val="-3.1944471784776982E-2"/>
                  <c:y val="-7.407407407407407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2 350 889,7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89-4A61-AE09-13CD6D52C6A6}"/>
                </c:ext>
              </c:extLst>
            </c:dLbl>
            <c:dLbl>
              <c:idx val="2"/>
              <c:layout>
                <c:manualLayout>
                  <c:x val="2.0833333333333333E-3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2 453 132,7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89-4A61-AE09-13CD6D52C6A6}"/>
                </c:ext>
              </c:extLst>
            </c:dLbl>
            <c:dLbl>
              <c:idx val="3"/>
              <c:layout>
                <c:manualLayout>
                  <c:x val="-6.6666666666666666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2 578 818,3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89-4A61-AE09-13CD6D52C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расходы!$C$10:$H$10</c:f>
              <c:numCache>
                <c:formatCode>#\ ##0.0_ ;[Red]\-#\ ##0.0\ </c:formatCode>
                <c:ptCount val="4"/>
                <c:pt idx="0">
                  <c:v>2041900.1</c:v>
                </c:pt>
                <c:pt idx="1">
                  <c:v>2350889.6999999997</c:v>
                </c:pt>
                <c:pt idx="2">
                  <c:v>2453132.7000000002</c:v>
                </c:pt>
                <c:pt idx="3">
                  <c:v>2578818.3000000003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89-4A61-AE09-13CD6D52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52"/>
        <c:shape val="cylinder"/>
        <c:axId val="179140608"/>
        <c:axId val="168378368"/>
        <c:axId val="0"/>
      </c:bar3DChart>
      <c:catAx>
        <c:axId val="179140608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68378368"/>
        <c:crosses val="autoZero"/>
        <c:auto val="1"/>
        <c:lblAlgn val="ctr"/>
        <c:lblOffset val="100"/>
        <c:noMultiLvlLbl val="0"/>
      </c:catAx>
      <c:valAx>
        <c:axId val="1683783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9140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6361066032603532E-3"/>
          <c:y val="0.87313874846004369"/>
          <c:w val="0.99536384514435627"/>
          <c:h val="0.12686118401866434"/>
        </c:manualLayout>
      </c:layout>
      <c:overlay val="0"/>
      <c:txPr>
        <a:bodyPr anchor="ctr" anchorCtr="0"/>
        <a:lstStyle/>
        <a:p>
          <a:pPr>
            <a:defRPr sz="1600" b="1" i="1"/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  <a:ln>
      <a:noFill/>
    </a:ln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5.2083333333333426E-3"/>
                  <c:y val="-1.308381885845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29166666666668E-2"/>
                      <c:h val="3.24076128647778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140-428B-996F-175CD7D4B263}"/>
                </c:ext>
              </c:extLst>
            </c:dLbl>
            <c:dLbl>
              <c:idx val="2"/>
              <c:layout>
                <c:manualLayout>
                  <c:x val="-2.0833333333333333E-3"/>
                  <c:y val="-1.006447604496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40-428B-996F-175CD7D4B263}"/>
                </c:ext>
              </c:extLst>
            </c:dLbl>
            <c:dLbl>
              <c:idx val="3"/>
              <c:layout>
                <c:manualLayout>
                  <c:x val="-7.638800644811996E-17"/>
                  <c:y val="-2.818053292589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40-428B-996F-175CD7D4B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2728858.3</c:v>
                </c:pt>
                <c:pt idx="1">
                  <c:v>3260654.6</c:v>
                </c:pt>
                <c:pt idx="2">
                  <c:v>2972643.4</c:v>
                </c:pt>
                <c:pt idx="3">
                  <c:v>2972088.6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4-4AD8-911C-423D88A6E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1319441.3999999999</c:v>
                </c:pt>
                <c:pt idx="1">
                  <c:v>1283897.8999999999</c:v>
                </c:pt>
                <c:pt idx="2">
                  <c:v>1298652.6000000001</c:v>
                </c:pt>
                <c:pt idx="3">
                  <c:v>1827057.3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4-4AD8-911C-423D88A6E5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муниципальных образований  общего характера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361818.9</c:v>
                </c:pt>
                <c:pt idx="1">
                  <c:v>387079.6</c:v>
                </c:pt>
                <c:pt idx="2">
                  <c:v>385266.6</c:v>
                </c:pt>
                <c:pt idx="3">
                  <c:v>391414.2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4-4AD8-911C-423D88A6E5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расходы, включая расходы на обслуживаие госдолга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436815.1</c:v>
                </c:pt>
                <c:pt idx="1">
                  <c:v>497796.3</c:v>
                </c:pt>
                <c:pt idx="2">
                  <c:v>560261.19999999995</c:v>
                </c:pt>
                <c:pt idx="3">
                  <c:v>634109.30000000005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4-4AD8-911C-423D88A6E5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расходов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3888888888888889E-3"/>
                  <c:y val="-2.302305766641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4-4AD8-911C-423D88A6E593}"/>
                </c:ext>
              </c:extLst>
            </c:dLbl>
            <c:dLbl>
              <c:idx val="1"/>
              <c:layout>
                <c:manualLayout>
                  <c:x val="-6.9444444444444441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4-4AD8-911C-423D88A6E593}"/>
                </c:ext>
              </c:extLst>
            </c:dLbl>
            <c:dLbl>
              <c:idx val="2"/>
              <c:layout>
                <c:manualLayout>
                  <c:x val="0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4-4AD8-911C-423D88A6E593}"/>
                </c:ext>
              </c:extLst>
            </c:dLbl>
            <c:dLbl>
              <c:idx val="3"/>
              <c:layout>
                <c:manualLayout>
                  <c:x val="-2.7777777777777779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4-4AD8-911C-423D88A6E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134261.79999999999</c:v>
                </c:pt>
                <c:pt idx="1">
                  <c:v>202804.4</c:v>
                </c:pt>
                <c:pt idx="2">
                  <c:v>181793.9</c:v>
                </c:pt>
                <c:pt idx="3">
                  <c:v>172413.2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64-4AD8-911C-423D88A6E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/>
        <c:axId val="61084160"/>
        <c:axId val="168385856"/>
      </c:barChart>
      <c:catAx>
        <c:axId val="61084160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68385856"/>
        <c:crosses val="max"/>
        <c:auto val="1"/>
        <c:lblAlgn val="ctr"/>
        <c:lblOffset val="100"/>
        <c:tickLblSkip val="1"/>
        <c:noMultiLvlLbl val="0"/>
      </c:catAx>
      <c:valAx>
        <c:axId val="168385856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610841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2265966754158"/>
          <c:y val="9.5616554847449561E-2"/>
          <c:w val="0.29643536348840194"/>
          <c:h val="0.66308070595253976"/>
        </c:manualLayout>
      </c:layout>
      <c:overlay val="1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1423113878999E-2"/>
          <c:y val="5.8722840319329596E-2"/>
          <c:w val="0.6859158771593401"/>
          <c:h val="0.741471191407446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расходов бюджета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Лист1!$B$1:$E$1</c:f>
              <c:strCache>
                <c:ptCount val="4"/>
                <c:pt idx="0">
                  <c:v>2024 го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6571792.8700000001</c:v>
                </c:pt>
                <c:pt idx="1">
                  <c:v>5632232.7999999998</c:v>
                </c:pt>
                <c:pt idx="2">
                  <c:v>5398617.7000000002</c:v>
                </c:pt>
                <c:pt idx="3">
                  <c:v>5997082.7000000002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0-4FBE-A250-ADAB8D0EB0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поддержку семьи и детей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1.8884981458269189E-2"/>
                  <c:y val="-1.51173679115019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600" b="1" dirty="0"/>
                      <a:t>36,1%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C4-4050-9055-6BB2A4A493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2024 го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2248095.2000000002</c:v>
                </c:pt>
                <c:pt idx="1">
                  <c:v>2319463.1</c:v>
                </c:pt>
                <c:pt idx="2">
                  <c:v>2163872.7000000002</c:v>
                </c:pt>
                <c:pt idx="3">
                  <c:v>2163826.9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0-4FBE-A250-ADAB8D0EB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284"/>
        <c:shape val="cylinder"/>
        <c:axId val="145651712"/>
        <c:axId val="145293312"/>
        <c:axId val="0"/>
      </c:bar3DChart>
      <c:catAx>
        <c:axId val="14565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293312"/>
        <c:crosses val="autoZero"/>
        <c:auto val="1"/>
        <c:lblAlgn val="ctr"/>
        <c:lblOffset val="100"/>
        <c:noMultiLvlLbl val="0"/>
      </c:catAx>
      <c:valAx>
        <c:axId val="145293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565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4814928293379"/>
          <c:y val="5.5581787208828649E-2"/>
          <c:w val="0.16501094007695527"/>
          <c:h val="0.826836279461279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dirty="0"/>
              <a:t>РАСХОДЫ НА ОБРАЗОВАНИЕ</a:t>
            </a:r>
          </a:p>
        </c:rich>
      </c:tx>
      <c:layout>
        <c:manualLayout>
          <c:xMode val="edge"/>
          <c:yMode val="edge"/>
          <c:x val="2.5077947471331282E-3"/>
          <c:y val="4.95788541896180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7864778869281E-2"/>
          <c:y val="0.13813613504497507"/>
          <c:w val="0.48288435565372295"/>
          <c:h val="0.783520307384257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Оказание образовательных услуг в организациях дошкольного, общего и дополнительного образования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2457.1</c:v>
                </c:pt>
                <c:pt idx="1">
                  <c:v>2472.9</c:v>
                </c:pt>
                <c:pt idx="2">
                  <c:v>2471.9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8-4F4E-A836-FD72ACF056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комплесной безопасности и комфортных условий образовательного процесса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257.8</c:v>
                </c:pt>
                <c:pt idx="1">
                  <c:v>136.9</c:v>
                </c:pt>
                <c:pt idx="2">
                  <c:v>136.9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8-4F4E-A836-FD72ACF056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и молодежь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28.3</c:v>
                </c:pt>
                <c:pt idx="1">
                  <c:v>28.3</c:v>
                </c:pt>
                <c:pt idx="2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B8-4F4E-A836-FD72ACF056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мероприятия в области молодежной политики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#\ ##0.0</c:formatCode>
                <c:ptCount val="3"/>
                <c:pt idx="0">
                  <c:v>80</c:v>
                </c:pt>
                <c:pt idx="1">
                  <c:v>80.2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B8-4F4E-A836-FD72ACF0565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Инновационное развитие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169785548305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B8-4F4E-A836-FD72ACF05654}"/>
                </c:ext>
              </c:extLst>
            </c:dLbl>
            <c:dLbl>
              <c:idx val="1"/>
              <c:layout>
                <c:manualLayout>
                  <c:x val="3.7269971642540476E-3"/>
                  <c:y val="-3.254678322458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B8-4F4E-A836-FD72ACF05654}"/>
                </c:ext>
              </c:extLst>
            </c:dLbl>
            <c:dLbl>
              <c:idx val="2"/>
              <c:layout>
                <c:manualLayout>
                  <c:x val="-1.8634985821270238E-3"/>
                  <c:y val="-3.037699767627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B8-4F4E-A836-FD72ACF0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#\ ##0.0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B8-4F4E-A836-FD72ACF0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5767936"/>
        <c:axId val="145296192"/>
      </c:barChart>
      <c:catAx>
        <c:axId val="145767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5296192"/>
        <c:crosses val="autoZero"/>
        <c:auto val="1"/>
        <c:lblAlgn val="ctr"/>
        <c:lblOffset val="100"/>
        <c:noMultiLvlLbl val="0"/>
      </c:catAx>
      <c:valAx>
        <c:axId val="145296192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145767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526320298045194"/>
          <c:y val="0.18605171477445789"/>
          <c:w val="0.38633474788189603"/>
          <c:h val="0.7869662829267251"/>
        </c:manualLayout>
      </c:layout>
      <c:overlay val="0"/>
      <c:txPr>
        <a:bodyPr/>
        <a:lstStyle/>
        <a:p>
          <a:pPr>
            <a:defRPr sz="1600" i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5746169619422576"/>
          <c:y val="8.1445340556957874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0" h="0"/>
            </a:sp3d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2024 (430 143,4)</c:v>
                </c:pt>
                <c:pt idx="1">
                  <c:v>2025 (452 683,7)</c:v>
                </c:pt>
                <c:pt idx="2">
                  <c:v>2026 (393 481,1)</c:v>
                </c:pt>
                <c:pt idx="3">
                  <c:v>2027 (399 834,8)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361818.9</c:v>
                </c:pt>
                <c:pt idx="1">
                  <c:v>387079.6</c:v>
                </c:pt>
                <c:pt idx="2">
                  <c:v>385266.6</c:v>
                </c:pt>
                <c:pt idx="3">
                  <c:v>391414.2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3.4079724409448817E-3"/>
                  <c:y val="8.6148488323175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8-4E9B-A029-D75D5779A016}"/>
                </c:ext>
              </c:extLst>
            </c:dLbl>
            <c:dLbl>
              <c:idx val="1"/>
              <c:layout>
                <c:manualLayout>
                  <c:x val="-1.2500000000000001E-2"/>
                  <c:y val="4.072267027847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4-4BAF-9E46-B4FC290AB506}"/>
                </c:ext>
              </c:extLst>
            </c:dLbl>
            <c:dLbl>
              <c:idx val="2"/>
              <c:layout>
                <c:manualLayout>
                  <c:x val="-4.1666666666666666E-3"/>
                  <c:y val="4.0722670278478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4-4BAF-9E46-B4FC290AB506}"/>
                </c:ext>
              </c:extLst>
            </c:dLbl>
            <c:dLbl>
              <c:idx val="3"/>
              <c:layout>
                <c:manualLayout>
                  <c:x val="-1.3541666666666514E-2"/>
                  <c:y val="-4.072267027847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44-4BAF-9E46-B4FC290A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2024 (430 143,4)</c:v>
                </c:pt>
                <c:pt idx="1">
                  <c:v>2025 (452 683,7)</c:v>
                </c:pt>
                <c:pt idx="2">
                  <c:v>2026 (393 481,1)</c:v>
                </c:pt>
                <c:pt idx="3">
                  <c:v>2027 (399 834,8)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5245.5</c:v>
                </c:pt>
                <c:pt idx="1">
                  <c:v>5444.7</c:v>
                </c:pt>
                <c:pt idx="2">
                  <c:v>5936.8</c:v>
                </c:pt>
                <c:pt idx="3">
                  <c:v>6142.9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9430200131233599E-2"/>
                  <c:y val="-9.937854639947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8-4E9B-A029-D75D5779A016}"/>
                </c:ext>
              </c:extLst>
            </c:dLbl>
            <c:dLbl>
              <c:idx val="1"/>
              <c:layout>
                <c:manualLayout>
                  <c:x val="4.1666666666666664E-2"/>
                  <c:y val="-0.12188439507274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8-4E9B-A029-D75D5779A016}"/>
                </c:ext>
              </c:extLst>
            </c:dLbl>
            <c:dLbl>
              <c:idx val="2"/>
              <c:layout>
                <c:manualLayout>
                  <c:x val="1.9049294619422574E-2"/>
                  <c:y val="-0.110014698639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8-4E9B-A029-D75D5779A016}"/>
                </c:ext>
              </c:extLst>
            </c:dLbl>
            <c:dLbl>
              <c:idx val="3"/>
              <c:layout>
                <c:manualLayout>
                  <c:x val="3.8692503280839896E-2"/>
                  <c:y val="-0.1205426311847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2024 (430 143,4)</c:v>
                </c:pt>
                <c:pt idx="1">
                  <c:v>2025 (452 683,7)</c:v>
                </c:pt>
                <c:pt idx="2">
                  <c:v>2026 (393 481,1)</c:v>
                </c:pt>
                <c:pt idx="3">
                  <c:v>2027 (399 834,8)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>
                  <c:v>6613.3</c:v>
                </c:pt>
                <c:pt idx="1">
                  <c:v>8726.1</c:v>
                </c:pt>
                <c:pt idx="2">
                  <c:v>2277.6999999999998</c:v>
                </c:pt>
                <c:pt idx="3">
                  <c:v>2277.6999999999998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44450"/>
              <a:bevelB w="203200" h="107950"/>
            </a:sp3d>
          </c:spPr>
          <c:invertIfNegative val="0"/>
          <c:dLbls>
            <c:dLbl>
              <c:idx val="0"/>
              <c:layout>
                <c:manualLayout>
                  <c:x val="2.7083333333333334E-2"/>
                  <c:y val="2.036133513923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5-4B46-8833-E5BA67F76C6F}"/>
                </c:ext>
              </c:extLst>
            </c:dLbl>
            <c:dLbl>
              <c:idx val="1"/>
              <c:layout>
                <c:manualLayout>
                  <c:x val="1.5625E-2"/>
                  <c:y val="-6.1084005417719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5-4B46-8833-E5BA67F76C6F}"/>
                </c:ext>
              </c:extLst>
            </c:dLbl>
            <c:dLbl>
              <c:idx val="2"/>
              <c:layout>
                <c:manualLayout>
                  <c:x val="5.3551837270341206E-2"/>
                  <c:y val="1.668362910176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28-4E9B-A029-D75D5779A016}"/>
                </c:ext>
              </c:extLst>
            </c:dLbl>
            <c:dLbl>
              <c:idx val="3"/>
              <c:layout>
                <c:manualLayout>
                  <c:x val="6.8877542650918638E-2"/>
                  <c:y val="4.2204077653963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28-4E9B-A029-D75D5779A01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2024 (430 143,4)</c:v>
                </c:pt>
                <c:pt idx="1">
                  <c:v>2025 (452 683,7)</c:v>
                </c:pt>
                <c:pt idx="2">
                  <c:v>2026 (393 481,1)</c:v>
                </c:pt>
                <c:pt idx="3">
                  <c:v>2027 (399 834,8)</c:v>
                </c:pt>
              </c:strCache>
            </c:strRef>
          </c:cat>
          <c:val>
            <c:numRef>
              <c:f>Лист1!$B$5:$E$5</c:f>
              <c:numCache>
                <c:formatCode>#\ ##0.0</c:formatCode>
                <c:ptCount val="4"/>
                <c:pt idx="0">
                  <c:v>56465.7</c:v>
                </c:pt>
                <c:pt idx="1">
                  <c:v>51433.3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F0-4373-880A-E4B91548D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0692736"/>
        <c:axId val="196555264"/>
        <c:axId val="0"/>
      </c:bar3DChart>
      <c:catAx>
        <c:axId val="200692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5264"/>
        <c:crosses val="autoZero"/>
        <c:auto val="1"/>
        <c:lblAlgn val="ctr"/>
        <c:lblOffset val="100"/>
        <c:noMultiLvlLbl val="0"/>
      </c:catAx>
      <c:valAx>
        <c:axId val="196555264"/>
        <c:scaling>
          <c:orientation val="minMax"/>
          <c:min val="0"/>
        </c:scaling>
        <c:delete val="1"/>
        <c:axPos val="b"/>
        <c:numFmt formatCode="#\ ##0.0" sourceLinked="1"/>
        <c:majorTickMark val="none"/>
        <c:minorTickMark val="none"/>
        <c:tickLblPos val="nextTo"/>
        <c:crossAx val="2006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64139834427843"/>
          <c:y val="2.886177585246576E-2"/>
          <c:w val="0.77041567246860598"/>
          <c:h val="0.53373802087833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Привлечение бюджетных кредитов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(оценка)</c:v>
                </c:pt>
                <c:pt idx="2">
                  <c:v>2025 год (проект)</c:v>
                </c:pt>
                <c:pt idx="3">
                  <c:v>2026  год (проект)</c:v>
                </c:pt>
                <c:pt idx="4">
                  <c:v>2027 год (проект)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69098.600000000006</c:v>
                </c:pt>
                <c:pt idx="1">
                  <c:v>259152.2</c:v>
                </c:pt>
                <c:pt idx="2">
                  <c:v>76862.899999999994</c:v>
                </c:pt>
                <c:pt idx="3">
                  <c:v>79673.100000000006</c:v>
                </c:pt>
                <c:pt idx="4">
                  <c:v>96878.1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8-4039-941F-82DEB1A179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бюджетных  кредитов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2023 год (факт)</c:v>
                </c:pt>
                <c:pt idx="1">
                  <c:v>2024 год (оценка)</c:v>
                </c:pt>
                <c:pt idx="2">
                  <c:v>2025 год (проект)</c:v>
                </c:pt>
                <c:pt idx="3">
                  <c:v>2026  год (проект)</c:v>
                </c:pt>
                <c:pt idx="4">
                  <c:v>2027 год (проект)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164343.20000000001</c:v>
                </c:pt>
                <c:pt idx="1">
                  <c:v>89908.4</c:v>
                </c:pt>
                <c:pt idx="2">
                  <c:v>140333.5</c:v>
                </c:pt>
                <c:pt idx="3">
                  <c:v>135585.70000000001</c:v>
                </c:pt>
                <c:pt idx="4">
                  <c:v>129376.5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8-4039-941F-82DEB1A1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692224"/>
        <c:axId val="196558144"/>
      </c:barChart>
      <c:catAx>
        <c:axId val="20069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558144"/>
        <c:crosses val="autoZero"/>
        <c:auto val="1"/>
        <c:lblAlgn val="ctr"/>
        <c:lblOffset val="100"/>
        <c:noMultiLvlLbl val="0"/>
      </c:catAx>
      <c:valAx>
        <c:axId val="1965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692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970928848816582E-2"/>
          <c:y val="0.91471582522576866"/>
          <c:w val="0.87361947663887807"/>
          <c:h val="6.8487099317007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A4D34-C503-4EC6-A20E-3AAC7B3CA752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C87796-88AC-4470-A0AA-A3BA9EEFE28C}">
      <dgm:prSet phldrT="[Текст]" custT="1"/>
      <dgm:spPr/>
      <dgm:t>
        <a:bodyPr/>
        <a:lstStyle/>
        <a:p>
          <a:r>
            <a:rPr lang="ru-RU" sz="2800" dirty="0"/>
            <a:t>2 824,5</a:t>
          </a:r>
        </a:p>
      </dgm:t>
    </dgm:pt>
    <dgm:pt modelId="{F34CEBAD-887A-49DB-9379-695FFED79AA4}" type="parTrans" cxnId="{43437CBE-3078-48C8-9BDC-61B96FE901ED}">
      <dgm:prSet/>
      <dgm:spPr/>
      <dgm:t>
        <a:bodyPr/>
        <a:lstStyle/>
        <a:p>
          <a:endParaRPr lang="ru-RU" sz="2800"/>
        </a:p>
      </dgm:t>
    </dgm:pt>
    <dgm:pt modelId="{6DE1EF85-1E3C-48DC-944B-56D7C7E5169C}" type="sibTrans" cxnId="{43437CBE-3078-48C8-9BDC-61B96FE901ED}">
      <dgm:prSet/>
      <dgm:spPr/>
      <dgm:t>
        <a:bodyPr/>
        <a:lstStyle/>
        <a:p>
          <a:endParaRPr lang="ru-RU" sz="2800"/>
        </a:p>
      </dgm:t>
    </dgm:pt>
    <dgm:pt modelId="{3DA90B73-310A-4686-AA45-873E601F4073}">
      <dgm:prSet phldrT="[Текст]" custT="1"/>
      <dgm:spPr/>
      <dgm:t>
        <a:bodyPr/>
        <a:lstStyle/>
        <a:p>
          <a:r>
            <a:rPr lang="ru-RU" sz="2800" dirty="0"/>
            <a:t>2 719,7</a:t>
          </a:r>
        </a:p>
      </dgm:t>
    </dgm:pt>
    <dgm:pt modelId="{D0FC7058-94C7-4214-A4DD-671B234BED3E}" type="parTrans" cxnId="{A0519D6D-FA1C-41C5-8BC9-2DE26AD3834F}">
      <dgm:prSet/>
      <dgm:spPr/>
      <dgm:t>
        <a:bodyPr/>
        <a:lstStyle/>
        <a:p>
          <a:endParaRPr lang="ru-RU" sz="2800"/>
        </a:p>
      </dgm:t>
    </dgm:pt>
    <dgm:pt modelId="{BD01D794-0BE4-4419-BB9E-DF40ED8CAF08}" type="sibTrans" cxnId="{A0519D6D-FA1C-41C5-8BC9-2DE26AD3834F}">
      <dgm:prSet/>
      <dgm:spPr/>
      <dgm:t>
        <a:bodyPr/>
        <a:lstStyle/>
        <a:p>
          <a:endParaRPr lang="ru-RU" sz="2800"/>
        </a:p>
      </dgm:t>
    </dgm:pt>
    <dgm:pt modelId="{6C187CF8-5E78-4C6D-9569-8756E746009C}">
      <dgm:prSet phldrT="[Текст]" custT="1"/>
      <dgm:spPr/>
      <dgm:t>
        <a:bodyPr/>
        <a:lstStyle/>
        <a:p>
          <a:r>
            <a:rPr lang="ru-RU" sz="2800" dirty="0"/>
            <a:t>2 719,5</a:t>
          </a:r>
        </a:p>
      </dgm:t>
    </dgm:pt>
    <dgm:pt modelId="{14110870-0B3F-47E0-A862-A15EDF96A7AC}" type="parTrans" cxnId="{383AFDA9-8A47-4C8C-8936-6A6511E779D4}">
      <dgm:prSet/>
      <dgm:spPr/>
      <dgm:t>
        <a:bodyPr/>
        <a:lstStyle/>
        <a:p>
          <a:endParaRPr lang="ru-RU" sz="2800"/>
        </a:p>
      </dgm:t>
    </dgm:pt>
    <dgm:pt modelId="{B9AB77E6-ABAB-4C05-BFDD-3F644D6E623D}" type="sibTrans" cxnId="{383AFDA9-8A47-4C8C-8936-6A6511E779D4}">
      <dgm:prSet/>
      <dgm:spPr/>
      <dgm:t>
        <a:bodyPr/>
        <a:lstStyle/>
        <a:p>
          <a:endParaRPr lang="ru-RU" sz="2800"/>
        </a:p>
      </dgm:t>
    </dgm:pt>
    <dgm:pt modelId="{11A16E74-FCF0-4CE8-BC63-D5FCBE73B102}" type="pres">
      <dgm:prSet presAssocID="{EFCA4D34-C503-4EC6-A20E-3AAC7B3CA75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1451B26-DBBF-41AF-A49F-7A6CFC8013A4}" type="pres">
      <dgm:prSet presAssocID="{31C87796-88AC-4470-A0AA-A3BA9EEFE28C}" presName="Accent1" presStyleCnt="0"/>
      <dgm:spPr/>
    </dgm:pt>
    <dgm:pt modelId="{CCF01DA9-FFDC-4A73-AA3E-872459460B29}" type="pres">
      <dgm:prSet presAssocID="{31C87796-88AC-4470-A0AA-A3BA9EEFE28C}" presName="Accent" presStyleLbl="node1" presStyleIdx="0" presStyleCnt="3" custLinFactNeighborX="217" custLinFactNeighborY="-1048"/>
      <dgm:spPr/>
    </dgm:pt>
    <dgm:pt modelId="{105A022E-84B7-440B-9C87-7E862EC57E09}" type="pres">
      <dgm:prSet presAssocID="{31C87796-88AC-4470-A0AA-A3BA9EEFE28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81E15B1-7E12-47FE-9800-4669FFCCF123}" type="pres">
      <dgm:prSet presAssocID="{3DA90B73-310A-4686-AA45-873E601F4073}" presName="Accent2" presStyleCnt="0"/>
      <dgm:spPr/>
    </dgm:pt>
    <dgm:pt modelId="{50DD2D9B-5D13-4D05-8176-2F55FFC2165E}" type="pres">
      <dgm:prSet presAssocID="{3DA90B73-310A-4686-AA45-873E601F4073}" presName="Accent" presStyleLbl="node1" presStyleIdx="1" presStyleCnt="3"/>
      <dgm:spPr/>
    </dgm:pt>
    <dgm:pt modelId="{5EE65B59-1BF2-4A23-A49A-7C71B3DE8A87}" type="pres">
      <dgm:prSet presAssocID="{3DA90B73-310A-4686-AA45-873E601F407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A2CB0CA-F74A-4697-9B14-A81068B0C885}" type="pres">
      <dgm:prSet presAssocID="{6C187CF8-5E78-4C6D-9569-8756E746009C}" presName="Accent3" presStyleCnt="0"/>
      <dgm:spPr/>
    </dgm:pt>
    <dgm:pt modelId="{AF193362-455B-45BA-A1C7-B45CC0C2FD0C}" type="pres">
      <dgm:prSet presAssocID="{6C187CF8-5E78-4C6D-9569-8756E746009C}" presName="Accent" presStyleLbl="node1" presStyleIdx="2" presStyleCnt="3" custLinFactNeighborX="2544" custLinFactNeighborY="2746"/>
      <dgm:spPr/>
    </dgm:pt>
    <dgm:pt modelId="{9C17E03E-DB3D-4719-8A56-6AD5B6BCE464}" type="pres">
      <dgm:prSet presAssocID="{6C187CF8-5E78-4C6D-9569-8756E746009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EA25F1A-40DB-467B-9203-569026169552}" type="presOf" srcId="{6C187CF8-5E78-4C6D-9569-8756E746009C}" destId="{9C17E03E-DB3D-4719-8A56-6AD5B6BCE464}" srcOrd="0" destOrd="0" presId="urn:microsoft.com/office/officeart/2009/layout/CircleArrowProcess"/>
    <dgm:cxn modelId="{674A132C-5797-45FE-9544-D3C2934B5AAF}" type="presOf" srcId="{31C87796-88AC-4470-A0AA-A3BA9EEFE28C}" destId="{105A022E-84B7-440B-9C87-7E862EC57E09}" srcOrd="0" destOrd="0" presId="urn:microsoft.com/office/officeart/2009/layout/CircleArrowProcess"/>
    <dgm:cxn modelId="{E768025D-86D8-47A5-893B-18521BA0208D}" type="presOf" srcId="{EFCA4D34-C503-4EC6-A20E-3AAC7B3CA752}" destId="{11A16E74-FCF0-4CE8-BC63-D5FCBE73B102}" srcOrd="0" destOrd="0" presId="urn:microsoft.com/office/officeart/2009/layout/CircleArrowProcess"/>
    <dgm:cxn modelId="{A0519D6D-FA1C-41C5-8BC9-2DE26AD3834F}" srcId="{EFCA4D34-C503-4EC6-A20E-3AAC7B3CA752}" destId="{3DA90B73-310A-4686-AA45-873E601F4073}" srcOrd="1" destOrd="0" parTransId="{D0FC7058-94C7-4214-A4DD-671B234BED3E}" sibTransId="{BD01D794-0BE4-4419-BB9E-DF40ED8CAF08}"/>
    <dgm:cxn modelId="{383AFDA9-8A47-4C8C-8936-6A6511E779D4}" srcId="{EFCA4D34-C503-4EC6-A20E-3AAC7B3CA752}" destId="{6C187CF8-5E78-4C6D-9569-8756E746009C}" srcOrd="2" destOrd="0" parTransId="{14110870-0B3F-47E0-A862-A15EDF96A7AC}" sibTransId="{B9AB77E6-ABAB-4C05-BFDD-3F644D6E623D}"/>
    <dgm:cxn modelId="{43437CBE-3078-48C8-9BDC-61B96FE901ED}" srcId="{EFCA4D34-C503-4EC6-A20E-3AAC7B3CA752}" destId="{31C87796-88AC-4470-A0AA-A3BA9EEFE28C}" srcOrd="0" destOrd="0" parTransId="{F34CEBAD-887A-49DB-9379-695FFED79AA4}" sibTransId="{6DE1EF85-1E3C-48DC-944B-56D7C7E5169C}"/>
    <dgm:cxn modelId="{CE56D8DA-8DEC-44C2-9EF1-814DE6BA729B}" type="presOf" srcId="{3DA90B73-310A-4686-AA45-873E601F4073}" destId="{5EE65B59-1BF2-4A23-A49A-7C71B3DE8A87}" srcOrd="0" destOrd="0" presId="urn:microsoft.com/office/officeart/2009/layout/CircleArrowProcess"/>
    <dgm:cxn modelId="{5DC84B42-195C-4EE5-8194-8B48FA6226C6}" type="presParOf" srcId="{11A16E74-FCF0-4CE8-BC63-D5FCBE73B102}" destId="{01451B26-DBBF-41AF-A49F-7A6CFC8013A4}" srcOrd="0" destOrd="0" presId="urn:microsoft.com/office/officeart/2009/layout/CircleArrowProcess"/>
    <dgm:cxn modelId="{865AE7E5-06BF-42C6-9572-F09FE35DD4D0}" type="presParOf" srcId="{01451B26-DBBF-41AF-A49F-7A6CFC8013A4}" destId="{CCF01DA9-FFDC-4A73-AA3E-872459460B29}" srcOrd="0" destOrd="0" presId="urn:microsoft.com/office/officeart/2009/layout/CircleArrowProcess"/>
    <dgm:cxn modelId="{D1C05DD8-7238-4CED-8AE8-578860A6349B}" type="presParOf" srcId="{11A16E74-FCF0-4CE8-BC63-D5FCBE73B102}" destId="{105A022E-84B7-440B-9C87-7E862EC57E09}" srcOrd="1" destOrd="0" presId="urn:microsoft.com/office/officeart/2009/layout/CircleArrowProcess"/>
    <dgm:cxn modelId="{C5AA4943-A8C8-41A0-80DE-857249315E80}" type="presParOf" srcId="{11A16E74-FCF0-4CE8-BC63-D5FCBE73B102}" destId="{E81E15B1-7E12-47FE-9800-4669FFCCF123}" srcOrd="2" destOrd="0" presId="urn:microsoft.com/office/officeart/2009/layout/CircleArrowProcess"/>
    <dgm:cxn modelId="{27F2F70D-E0AC-4F43-85F6-086EAA9763DC}" type="presParOf" srcId="{E81E15B1-7E12-47FE-9800-4669FFCCF123}" destId="{50DD2D9B-5D13-4D05-8176-2F55FFC2165E}" srcOrd="0" destOrd="0" presId="urn:microsoft.com/office/officeart/2009/layout/CircleArrowProcess"/>
    <dgm:cxn modelId="{943445A7-ECC3-4568-94E5-144C27B0B05E}" type="presParOf" srcId="{11A16E74-FCF0-4CE8-BC63-D5FCBE73B102}" destId="{5EE65B59-1BF2-4A23-A49A-7C71B3DE8A87}" srcOrd="3" destOrd="0" presId="urn:microsoft.com/office/officeart/2009/layout/CircleArrowProcess"/>
    <dgm:cxn modelId="{C1787EAA-8DCA-4AE3-B30C-8D47599F9844}" type="presParOf" srcId="{11A16E74-FCF0-4CE8-BC63-D5FCBE73B102}" destId="{1A2CB0CA-F74A-4697-9B14-A81068B0C885}" srcOrd="4" destOrd="0" presId="urn:microsoft.com/office/officeart/2009/layout/CircleArrowProcess"/>
    <dgm:cxn modelId="{8CCEB012-1EA8-413F-B461-219084B82952}" type="presParOf" srcId="{1A2CB0CA-F74A-4697-9B14-A81068B0C885}" destId="{AF193362-455B-45BA-A1C7-B45CC0C2FD0C}" srcOrd="0" destOrd="0" presId="urn:microsoft.com/office/officeart/2009/layout/CircleArrowProcess"/>
    <dgm:cxn modelId="{1FFEB6FB-61BB-4289-8AF6-05E8D042EE78}" type="presParOf" srcId="{11A16E74-FCF0-4CE8-BC63-D5FCBE73B102}" destId="{9C17E03E-DB3D-4719-8A56-6AD5B6BCE46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E6F642-DCD8-4C5C-BE59-FDD3AE649F1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C81DC78-3D9A-4F21-BA25-63756948627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Реализация основных общеобразовательных программ общего образования</a:t>
          </a:r>
        </a:p>
        <a:p>
          <a:r>
            <a:rPr lang="ru-RU" sz="1400" dirty="0">
              <a:solidFill>
                <a:schemeClr val="tx1"/>
              </a:solidFill>
            </a:rPr>
            <a:t>•1 468,3 млн рублей</a:t>
          </a:r>
        </a:p>
        <a:p>
          <a:r>
            <a:rPr lang="ru-RU" sz="1400" dirty="0">
              <a:solidFill>
                <a:schemeClr val="tx1"/>
              </a:solidFill>
            </a:rPr>
            <a:t>•2 060 учеников</a:t>
          </a:r>
        </a:p>
        <a:p>
          <a:r>
            <a:rPr lang="ru-RU" sz="1400" dirty="0">
              <a:solidFill>
                <a:schemeClr val="tx1"/>
              </a:solidFill>
            </a:rPr>
            <a:t>•Расходы на </a:t>
          </a:r>
        </a:p>
        <a:p>
          <a:r>
            <a:rPr lang="ru-RU" sz="1400" dirty="0">
              <a:solidFill>
                <a:schemeClr val="tx1"/>
              </a:solidFill>
            </a:rPr>
            <a:t>1 ученика в год – 712 768 рублей</a:t>
          </a:r>
        </a:p>
      </dgm:t>
    </dgm:pt>
    <dgm:pt modelId="{B32FC70C-5B9E-43EE-B2B9-E637F57750D5}" type="parTrans" cxnId="{42B4497A-36CA-481E-9FE0-3A15B1BF5D29}">
      <dgm:prSet/>
      <dgm:spPr/>
      <dgm:t>
        <a:bodyPr/>
        <a:lstStyle/>
        <a:p>
          <a:endParaRPr lang="ru-RU"/>
        </a:p>
      </dgm:t>
    </dgm:pt>
    <dgm:pt modelId="{01DB474E-386D-4802-8470-B5056443E54D}" type="sibTrans" cxnId="{42B4497A-36CA-481E-9FE0-3A15B1BF5D2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E39CDFB-80F1-40BF-A7EF-62FD1C1C7F2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Реализация дошкольными образовательными организациями основных общеобразовательных программ</a:t>
          </a:r>
        </a:p>
        <a:p>
          <a:r>
            <a:rPr lang="ru-RU" sz="1400" dirty="0">
              <a:solidFill>
                <a:schemeClr val="tx1"/>
              </a:solidFill>
            </a:rPr>
            <a:t>• 153,4 млн рублей</a:t>
          </a:r>
        </a:p>
        <a:p>
          <a:r>
            <a:rPr lang="ru-RU" sz="1400" dirty="0">
              <a:solidFill>
                <a:schemeClr val="tx1"/>
              </a:solidFill>
            </a:rPr>
            <a:t> •431 ребенка</a:t>
          </a:r>
        </a:p>
        <a:p>
          <a:r>
            <a:rPr lang="ru-RU" sz="1400" dirty="0">
              <a:solidFill>
                <a:schemeClr val="tx1"/>
              </a:solidFill>
            </a:rPr>
            <a:t>•Расходы на 1 ребенка в год – 355 916 рублей</a:t>
          </a:r>
        </a:p>
      </dgm:t>
    </dgm:pt>
    <dgm:pt modelId="{04CF2FF3-8DA0-406D-A659-85B641D8D98E}" type="parTrans" cxnId="{8C47D43E-A814-4B91-AE54-54B0CA906170}">
      <dgm:prSet/>
      <dgm:spPr/>
      <dgm:t>
        <a:bodyPr/>
        <a:lstStyle/>
        <a:p>
          <a:endParaRPr lang="ru-RU"/>
        </a:p>
      </dgm:t>
    </dgm:pt>
    <dgm:pt modelId="{1BCD9FEA-FD5A-46DD-8717-A3A54C53E046}" type="sibTrans" cxnId="{8C47D43E-A814-4B91-AE54-54B0CA9061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C4FBF1-A04E-45E8-9C4E-EDDC681F71F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r>
            <a:rPr lang="ru-RU" sz="1400" dirty="0">
              <a:solidFill>
                <a:schemeClr val="tx1"/>
              </a:solidFill>
            </a:rPr>
            <a:t>• 1 621,7 млн. рублей</a:t>
          </a:r>
        </a:p>
      </dgm:t>
    </dgm:pt>
    <dgm:pt modelId="{D315E9AC-400F-4C01-B441-45C50C58DD26}" type="parTrans" cxnId="{C7D413E2-3146-4A0C-91A7-B3475448F23C}">
      <dgm:prSet/>
      <dgm:spPr/>
      <dgm:t>
        <a:bodyPr/>
        <a:lstStyle/>
        <a:p>
          <a:endParaRPr lang="ru-RU"/>
        </a:p>
      </dgm:t>
    </dgm:pt>
    <dgm:pt modelId="{05F4FFE6-A443-4A23-8926-0D508743893D}" type="sibTrans" cxnId="{C7D413E2-3146-4A0C-91A7-B3475448F23C}">
      <dgm:prSet/>
      <dgm:spPr/>
      <dgm:t>
        <a:bodyPr/>
        <a:lstStyle/>
        <a:p>
          <a:endParaRPr lang="ru-RU"/>
        </a:p>
      </dgm:t>
    </dgm:pt>
    <dgm:pt modelId="{B62CFE81-600E-4303-B76E-E06D12C3E611}" type="pres">
      <dgm:prSet presAssocID="{1EE6F642-DCD8-4C5C-BE59-FDD3AE649F16}" presName="linearFlow" presStyleCnt="0">
        <dgm:presLayoutVars>
          <dgm:dir/>
          <dgm:resizeHandles val="exact"/>
        </dgm:presLayoutVars>
      </dgm:prSet>
      <dgm:spPr/>
    </dgm:pt>
    <dgm:pt modelId="{F526236C-8AD0-494D-9558-81D9A32BAE48}" type="pres">
      <dgm:prSet presAssocID="{0C81DC78-3D9A-4F21-BA25-637569486278}" presName="node" presStyleLbl="node1" presStyleIdx="0" presStyleCnt="3" custScaleX="145067" custScaleY="135913">
        <dgm:presLayoutVars>
          <dgm:bulletEnabled val="1"/>
        </dgm:presLayoutVars>
      </dgm:prSet>
      <dgm:spPr/>
    </dgm:pt>
    <dgm:pt modelId="{A1B3AE0E-3C2A-4397-94CD-1376CE79E28B}" type="pres">
      <dgm:prSet presAssocID="{01DB474E-386D-4802-8470-B5056443E54D}" presName="spacerL" presStyleCnt="0"/>
      <dgm:spPr/>
    </dgm:pt>
    <dgm:pt modelId="{D71BA7F2-2816-402B-A11A-1DB63ACD2F2C}" type="pres">
      <dgm:prSet presAssocID="{01DB474E-386D-4802-8470-B5056443E54D}" presName="sibTrans" presStyleLbl="sibTrans2D1" presStyleIdx="0" presStyleCnt="2" custScaleX="82696" custScaleY="76412"/>
      <dgm:spPr/>
    </dgm:pt>
    <dgm:pt modelId="{219194D3-6167-44E4-8EDC-69FAE96C067B}" type="pres">
      <dgm:prSet presAssocID="{01DB474E-386D-4802-8470-B5056443E54D}" presName="spacerR" presStyleCnt="0"/>
      <dgm:spPr/>
    </dgm:pt>
    <dgm:pt modelId="{04BDF5CA-679D-4D9D-A800-7A8E57584D98}" type="pres">
      <dgm:prSet presAssocID="{5E39CDFB-80F1-40BF-A7EF-62FD1C1C7F23}" presName="node" presStyleLbl="node1" presStyleIdx="1" presStyleCnt="3" custScaleX="157722" custScaleY="137626">
        <dgm:presLayoutVars>
          <dgm:bulletEnabled val="1"/>
        </dgm:presLayoutVars>
      </dgm:prSet>
      <dgm:spPr/>
    </dgm:pt>
    <dgm:pt modelId="{6FC3A516-FF76-409F-B481-5DAB9F0AEF1D}" type="pres">
      <dgm:prSet presAssocID="{1BCD9FEA-FD5A-46DD-8717-A3A54C53E046}" presName="spacerL" presStyleCnt="0"/>
      <dgm:spPr/>
    </dgm:pt>
    <dgm:pt modelId="{99D56970-5BF9-40A7-86CB-488D6E77DAB3}" type="pres">
      <dgm:prSet presAssocID="{1BCD9FEA-FD5A-46DD-8717-A3A54C53E046}" presName="sibTrans" presStyleLbl="sibTrans2D1" presStyleIdx="1" presStyleCnt="2"/>
      <dgm:spPr/>
    </dgm:pt>
    <dgm:pt modelId="{1533B09B-34DF-46A2-AB9D-7416ED35777A}" type="pres">
      <dgm:prSet presAssocID="{1BCD9FEA-FD5A-46DD-8717-A3A54C53E046}" presName="spacerR" presStyleCnt="0"/>
      <dgm:spPr/>
    </dgm:pt>
    <dgm:pt modelId="{219790F3-B776-4C47-8E35-C58947B0A4C5}" type="pres">
      <dgm:prSet presAssocID="{69C4FBF1-A04E-45E8-9C4E-EDDC681F71FD}" presName="node" presStyleLbl="node1" presStyleIdx="2" presStyleCnt="3" custScaleX="157341" custScaleY="125628">
        <dgm:presLayoutVars>
          <dgm:bulletEnabled val="1"/>
        </dgm:presLayoutVars>
      </dgm:prSet>
      <dgm:spPr/>
    </dgm:pt>
  </dgm:ptLst>
  <dgm:cxnLst>
    <dgm:cxn modelId="{E46A5105-FBC9-44E2-BC45-2636B87EC0BE}" type="presOf" srcId="{1EE6F642-DCD8-4C5C-BE59-FDD3AE649F16}" destId="{B62CFE81-600E-4303-B76E-E06D12C3E611}" srcOrd="0" destOrd="0" presId="urn:microsoft.com/office/officeart/2005/8/layout/equation1"/>
    <dgm:cxn modelId="{8C47D43E-A814-4B91-AE54-54B0CA906170}" srcId="{1EE6F642-DCD8-4C5C-BE59-FDD3AE649F16}" destId="{5E39CDFB-80F1-40BF-A7EF-62FD1C1C7F23}" srcOrd="1" destOrd="0" parTransId="{04CF2FF3-8DA0-406D-A659-85B641D8D98E}" sibTransId="{1BCD9FEA-FD5A-46DD-8717-A3A54C53E046}"/>
    <dgm:cxn modelId="{42B4497A-36CA-481E-9FE0-3A15B1BF5D29}" srcId="{1EE6F642-DCD8-4C5C-BE59-FDD3AE649F16}" destId="{0C81DC78-3D9A-4F21-BA25-637569486278}" srcOrd="0" destOrd="0" parTransId="{B32FC70C-5B9E-43EE-B2B9-E637F57750D5}" sibTransId="{01DB474E-386D-4802-8470-B5056443E54D}"/>
    <dgm:cxn modelId="{6E1138A3-9357-4E8B-BC52-E019843D0770}" type="presOf" srcId="{5E39CDFB-80F1-40BF-A7EF-62FD1C1C7F23}" destId="{04BDF5CA-679D-4D9D-A800-7A8E57584D98}" srcOrd="0" destOrd="0" presId="urn:microsoft.com/office/officeart/2005/8/layout/equation1"/>
    <dgm:cxn modelId="{D25AEEA9-4CF4-4561-9B4C-D4A5B100E3E5}" type="presOf" srcId="{01DB474E-386D-4802-8470-B5056443E54D}" destId="{D71BA7F2-2816-402B-A11A-1DB63ACD2F2C}" srcOrd="0" destOrd="0" presId="urn:microsoft.com/office/officeart/2005/8/layout/equation1"/>
    <dgm:cxn modelId="{38EBD6BD-78F0-4567-927A-34FF02285955}" type="presOf" srcId="{69C4FBF1-A04E-45E8-9C4E-EDDC681F71FD}" destId="{219790F3-B776-4C47-8E35-C58947B0A4C5}" srcOrd="0" destOrd="0" presId="urn:microsoft.com/office/officeart/2005/8/layout/equation1"/>
    <dgm:cxn modelId="{036070CD-6D73-4577-A1C1-D5F63D1A3205}" type="presOf" srcId="{0C81DC78-3D9A-4F21-BA25-637569486278}" destId="{F526236C-8AD0-494D-9558-81D9A32BAE48}" srcOrd="0" destOrd="0" presId="urn:microsoft.com/office/officeart/2005/8/layout/equation1"/>
    <dgm:cxn modelId="{1D3C39D5-7643-4908-883D-E24FFF4028DC}" type="presOf" srcId="{1BCD9FEA-FD5A-46DD-8717-A3A54C53E046}" destId="{99D56970-5BF9-40A7-86CB-488D6E77DAB3}" srcOrd="0" destOrd="0" presId="urn:microsoft.com/office/officeart/2005/8/layout/equation1"/>
    <dgm:cxn modelId="{C7D413E2-3146-4A0C-91A7-B3475448F23C}" srcId="{1EE6F642-DCD8-4C5C-BE59-FDD3AE649F16}" destId="{69C4FBF1-A04E-45E8-9C4E-EDDC681F71FD}" srcOrd="2" destOrd="0" parTransId="{D315E9AC-400F-4C01-B441-45C50C58DD26}" sibTransId="{05F4FFE6-A443-4A23-8926-0D508743893D}"/>
    <dgm:cxn modelId="{02C34B80-7BB2-431D-89FF-F762BF1A795D}" type="presParOf" srcId="{B62CFE81-600E-4303-B76E-E06D12C3E611}" destId="{F526236C-8AD0-494D-9558-81D9A32BAE48}" srcOrd="0" destOrd="0" presId="urn:microsoft.com/office/officeart/2005/8/layout/equation1"/>
    <dgm:cxn modelId="{30718DA0-B93D-417A-AA41-BC8B4F7D1FA1}" type="presParOf" srcId="{B62CFE81-600E-4303-B76E-E06D12C3E611}" destId="{A1B3AE0E-3C2A-4397-94CD-1376CE79E28B}" srcOrd="1" destOrd="0" presId="urn:microsoft.com/office/officeart/2005/8/layout/equation1"/>
    <dgm:cxn modelId="{E20AAB3D-4191-4FFE-ADB7-C34A6FA26243}" type="presParOf" srcId="{B62CFE81-600E-4303-B76E-E06D12C3E611}" destId="{D71BA7F2-2816-402B-A11A-1DB63ACD2F2C}" srcOrd="2" destOrd="0" presId="urn:microsoft.com/office/officeart/2005/8/layout/equation1"/>
    <dgm:cxn modelId="{270EC770-0386-4F70-BE0D-06FED3A0E890}" type="presParOf" srcId="{B62CFE81-600E-4303-B76E-E06D12C3E611}" destId="{219194D3-6167-44E4-8EDC-69FAE96C067B}" srcOrd="3" destOrd="0" presId="urn:microsoft.com/office/officeart/2005/8/layout/equation1"/>
    <dgm:cxn modelId="{E936D3E5-13FC-4071-8385-7E5D1FBC673C}" type="presParOf" srcId="{B62CFE81-600E-4303-B76E-E06D12C3E611}" destId="{04BDF5CA-679D-4D9D-A800-7A8E57584D98}" srcOrd="4" destOrd="0" presId="urn:microsoft.com/office/officeart/2005/8/layout/equation1"/>
    <dgm:cxn modelId="{03AB6E8B-B2C1-402F-921F-274D760A6DB7}" type="presParOf" srcId="{B62CFE81-600E-4303-B76E-E06D12C3E611}" destId="{6FC3A516-FF76-409F-B481-5DAB9F0AEF1D}" srcOrd="5" destOrd="0" presId="urn:microsoft.com/office/officeart/2005/8/layout/equation1"/>
    <dgm:cxn modelId="{A2DA5FC9-352D-43D7-A02F-68E5F5087EA8}" type="presParOf" srcId="{B62CFE81-600E-4303-B76E-E06D12C3E611}" destId="{99D56970-5BF9-40A7-86CB-488D6E77DAB3}" srcOrd="6" destOrd="0" presId="urn:microsoft.com/office/officeart/2005/8/layout/equation1"/>
    <dgm:cxn modelId="{D41AC64C-A161-4445-99ED-45A49CD10605}" type="presParOf" srcId="{B62CFE81-600E-4303-B76E-E06D12C3E611}" destId="{1533B09B-34DF-46A2-AB9D-7416ED35777A}" srcOrd="7" destOrd="0" presId="urn:microsoft.com/office/officeart/2005/8/layout/equation1"/>
    <dgm:cxn modelId="{A4D548F1-AC55-4226-B748-6EEB873CF114}" type="presParOf" srcId="{B62CFE81-600E-4303-B76E-E06D12C3E611}" destId="{219790F3-B776-4C47-8E35-C58947B0A4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30585-A65D-4057-9DCC-839EFFFC0AC0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1B56BC-49D0-4F52-87DA-F4CC0E43956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 anchor="ctr"/>
        <a:lstStyle/>
        <a:p>
          <a:r>
            <a:rPr lang="ru-RU" sz="1600" dirty="0">
              <a:solidFill>
                <a:schemeClr val="tx1"/>
              </a:solidFill>
            </a:rPr>
            <a:t>Проведение мероприятий по капитальному и текущему ремонту зданий и сооружений</a:t>
          </a:r>
        </a:p>
      </dgm:t>
    </dgm:pt>
    <dgm:pt modelId="{CDA3CA86-ED7D-4867-B5B4-399CCE155F9D}" type="parTrans" cxnId="{3D246F27-BCC3-463E-AC38-DF5869268520}">
      <dgm:prSet/>
      <dgm:spPr/>
      <dgm:t>
        <a:bodyPr/>
        <a:lstStyle/>
        <a:p>
          <a:endParaRPr lang="ru-RU" sz="1600"/>
        </a:p>
      </dgm:t>
    </dgm:pt>
    <dgm:pt modelId="{0D6CA745-7AE0-4D8D-9E18-656A310A40F7}" type="sibTrans" cxnId="{3D246F27-BCC3-463E-AC38-DF5869268520}">
      <dgm:prSet/>
      <dgm:spPr/>
      <dgm:t>
        <a:bodyPr/>
        <a:lstStyle/>
        <a:p>
          <a:endParaRPr lang="ru-RU" sz="1600"/>
        </a:p>
      </dgm:t>
    </dgm:pt>
    <dgm:pt modelId="{A3D0C42F-D676-4610-8304-ED29C3E1582D}">
      <dgm:prSet phldrT="[Текст]" custT="1"/>
      <dgm:spPr/>
      <dgm:t>
        <a:bodyPr/>
        <a:lstStyle/>
        <a:p>
          <a:r>
            <a:rPr lang="ru-RU" sz="1600" dirty="0"/>
            <a:t>140 914,5</a:t>
          </a:r>
        </a:p>
      </dgm:t>
    </dgm:pt>
    <dgm:pt modelId="{7FA33AEC-2E3C-4C49-BE18-973BD6846AF9}" type="parTrans" cxnId="{A6E97047-C8E0-4A52-A9F2-5548E5DC0326}">
      <dgm:prSet/>
      <dgm:spPr/>
      <dgm:t>
        <a:bodyPr/>
        <a:lstStyle/>
        <a:p>
          <a:endParaRPr lang="ru-RU" sz="1600"/>
        </a:p>
      </dgm:t>
    </dgm:pt>
    <dgm:pt modelId="{A3887381-3139-4B2F-AB72-707FE7A769BC}" type="sibTrans" cxnId="{A6E97047-C8E0-4A52-A9F2-5548E5DC0326}">
      <dgm:prSet/>
      <dgm:spPr/>
      <dgm:t>
        <a:bodyPr/>
        <a:lstStyle/>
        <a:p>
          <a:endParaRPr lang="ru-RU" sz="1600"/>
        </a:p>
      </dgm:t>
    </dgm:pt>
    <dgm:pt modelId="{224F4BE9-C7A2-4BAE-8276-372BF0B4A054}">
      <dgm:prSet phldrT="[Текст]" custT="1"/>
      <dgm:spPr/>
      <dgm:t>
        <a:bodyPr/>
        <a:lstStyle/>
        <a:p>
          <a:r>
            <a:rPr lang="ru-RU" sz="1600" dirty="0"/>
            <a:t>20 000,0 </a:t>
          </a:r>
        </a:p>
      </dgm:t>
    </dgm:pt>
    <dgm:pt modelId="{B7184EA8-D746-41D2-BEF0-1F2579AC774A}" type="parTrans" cxnId="{4EABA6EE-1868-4E3C-936A-E530CE917998}">
      <dgm:prSet/>
      <dgm:spPr/>
      <dgm:t>
        <a:bodyPr/>
        <a:lstStyle/>
        <a:p>
          <a:endParaRPr lang="ru-RU" sz="1600"/>
        </a:p>
      </dgm:t>
    </dgm:pt>
    <dgm:pt modelId="{71B8CF4B-E8FA-4CC5-B82E-48BBEAADE6DA}" type="sibTrans" cxnId="{4EABA6EE-1868-4E3C-936A-E530CE917998}">
      <dgm:prSet/>
      <dgm:spPr/>
      <dgm:t>
        <a:bodyPr/>
        <a:lstStyle/>
        <a:p>
          <a:endParaRPr lang="ru-RU" sz="1600"/>
        </a:p>
      </dgm:t>
    </dgm:pt>
    <dgm:pt modelId="{518E26A4-E851-4658-A84E-EA3717D08580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Укрепление пожарной безопасности</a:t>
          </a:r>
        </a:p>
      </dgm:t>
    </dgm:pt>
    <dgm:pt modelId="{C922DF29-F5CD-4463-A779-766496EC5275}" type="parTrans" cxnId="{183FCE7E-4BCB-482D-AF3B-794B9FA70A10}">
      <dgm:prSet/>
      <dgm:spPr/>
      <dgm:t>
        <a:bodyPr/>
        <a:lstStyle/>
        <a:p>
          <a:endParaRPr lang="ru-RU" sz="1600"/>
        </a:p>
      </dgm:t>
    </dgm:pt>
    <dgm:pt modelId="{0B0640E4-8AEE-4EC9-A75A-311B8144FAEF}" type="sibTrans" cxnId="{183FCE7E-4BCB-482D-AF3B-794B9FA70A10}">
      <dgm:prSet/>
      <dgm:spPr/>
      <dgm:t>
        <a:bodyPr/>
        <a:lstStyle/>
        <a:p>
          <a:endParaRPr lang="ru-RU" sz="1600"/>
        </a:p>
      </dgm:t>
    </dgm:pt>
    <dgm:pt modelId="{742B9166-E103-4B8D-8AA9-0001016BED4D}">
      <dgm:prSet phldrT="[Текст]" custT="1"/>
      <dgm:spPr/>
      <dgm:t>
        <a:bodyPr/>
        <a:lstStyle/>
        <a:p>
          <a:r>
            <a:rPr lang="ru-RU" sz="1600" dirty="0"/>
            <a:t>9 000,0</a:t>
          </a:r>
        </a:p>
      </dgm:t>
    </dgm:pt>
    <dgm:pt modelId="{EA275A4F-654B-4CB6-A75C-9B40BE1D48A9}" type="parTrans" cxnId="{044DEB36-85F3-448A-A896-6857C30A3746}">
      <dgm:prSet/>
      <dgm:spPr/>
      <dgm:t>
        <a:bodyPr/>
        <a:lstStyle/>
        <a:p>
          <a:endParaRPr lang="ru-RU" sz="1600"/>
        </a:p>
      </dgm:t>
    </dgm:pt>
    <dgm:pt modelId="{16BC9F06-F814-422E-A3A2-92639FAEF419}" type="sibTrans" cxnId="{044DEB36-85F3-448A-A896-6857C30A3746}">
      <dgm:prSet/>
      <dgm:spPr/>
      <dgm:t>
        <a:bodyPr/>
        <a:lstStyle/>
        <a:p>
          <a:endParaRPr lang="ru-RU" sz="1600"/>
        </a:p>
      </dgm:t>
    </dgm:pt>
    <dgm:pt modelId="{8A97B391-4D76-411D-B630-52A76D50706D}">
      <dgm:prSet phldrT="[Текст]" custT="1"/>
      <dgm:spPr/>
      <dgm:t>
        <a:bodyPr/>
        <a:lstStyle/>
        <a:p>
          <a:r>
            <a:rPr lang="ru-RU" sz="1600" dirty="0"/>
            <a:t>9 000,0</a:t>
          </a:r>
        </a:p>
      </dgm:t>
    </dgm:pt>
    <dgm:pt modelId="{CFDA581B-135D-4F7E-A238-80BE0A6C965B}" type="parTrans" cxnId="{57E074F8-F010-4628-829F-89483D98C28C}">
      <dgm:prSet/>
      <dgm:spPr/>
      <dgm:t>
        <a:bodyPr/>
        <a:lstStyle/>
        <a:p>
          <a:endParaRPr lang="ru-RU" sz="1600"/>
        </a:p>
      </dgm:t>
    </dgm:pt>
    <dgm:pt modelId="{A61A0795-3E57-4EAA-96EA-04A3614A4C18}" type="sibTrans" cxnId="{57E074F8-F010-4628-829F-89483D98C28C}">
      <dgm:prSet/>
      <dgm:spPr/>
      <dgm:t>
        <a:bodyPr/>
        <a:lstStyle/>
        <a:p>
          <a:endParaRPr lang="ru-RU" sz="1600"/>
        </a:p>
      </dgm:t>
    </dgm:pt>
    <dgm:pt modelId="{BD703154-58EB-4E01-9031-8E6F5C8EEE8C}">
      <dgm:prSet phldrT="[Текст]" custT="1"/>
      <dgm:spPr/>
      <dgm:t>
        <a:bodyPr/>
        <a:lstStyle/>
        <a:p>
          <a:r>
            <a:rPr lang="ru-RU" sz="1600" dirty="0"/>
            <a:t>20 000,0</a:t>
          </a:r>
        </a:p>
      </dgm:t>
    </dgm:pt>
    <dgm:pt modelId="{0444B36E-9E99-450A-BADB-A91B67044F61}" type="parTrans" cxnId="{A6C8A40E-E03C-490C-B49D-4DD97FFDDD4C}">
      <dgm:prSet/>
      <dgm:spPr/>
      <dgm:t>
        <a:bodyPr/>
        <a:lstStyle/>
        <a:p>
          <a:endParaRPr lang="ru-RU" sz="1600"/>
        </a:p>
      </dgm:t>
    </dgm:pt>
    <dgm:pt modelId="{146E1341-406B-4A66-90A5-4052C17C5E12}" type="sibTrans" cxnId="{A6C8A40E-E03C-490C-B49D-4DD97FFDDD4C}">
      <dgm:prSet/>
      <dgm:spPr/>
      <dgm:t>
        <a:bodyPr/>
        <a:lstStyle/>
        <a:p>
          <a:endParaRPr lang="ru-RU" sz="1600"/>
        </a:p>
      </dgm:t>
    </dgm:pt>
    <dgm:pt modelId="{D5284ABA-6645-4E63-A715-F480318A94B0}">
      <dgm:prSet phldrT="[Текст]" custT="1"/>
      <dgm:spPr/>
      <dgm:t>
        <a:bodyPr/>
        <a:lstStyle/>
        <a:p>
          <a:r>
            <a:rPr lang="ru-RU" sz="1600" dirty="0"/>
            <a:t>9 000,0</a:t>
          </a:r>
        </a:p>
      </dgm:t>
    </dgm:pt>
    <dgm:pt modelId="{DBD5915D-FCD4-4E22-ADE5-D86FB98F41B1}" type="parTrans" cxnId="{11B0FC3A-B14F-4A8C-8BB3-977A0143C771}">
      <dgm:prSet/>
      <dgm:spPr/>
      <dgm:t>
        <a:bodyPr/>
        <a:lstStyle/>
        <a:p>
          <a:endParaRPr lang="ru-RU" sz="1600"/>
        </a:p>
      </dgm:t>
    </dgm:pt>
    <dgm:pt modelId="{EF6BA053-B828-408B-8B14-C8276B234BE1}" type="sibTrans" cxnId="{11B0FC3A-B14F-4A8C-8BB3-977A0143C771}">
      <dgm:prSet/>
      <dgm:spPr/>
      <dgm:t>
        <a:bodyPr/>
        <a:lstStyle/>
        <a:p>
          <a:endParaRPr lang="ru-RU" sz="1600"/>
        </a:p>
      </dgm:t>
    </dgm:pt>
    <dgm:pt modelId="{44825444-0FB0-4418-AB1C-3BE676A9D769}">
      <dgm:prSet phldrT="[Текст]" custT="1"/>
      <dgm:spPr/>
      <dgm:t>
        <a:bodyPr/>
        <a:lstStyle/>
        <a:p>
          <a:r>
            <a:rPr lang="ru-RU" sz="1600" dirty="0"/>
            <a:t>Укрепление санитарно-эпидемиологической безопасности</a:t>
          </a:r>
        </a:p>
      </dgm:t>
    </dgm:pt>
    <dgm:pt modelId="{41ABFEED-5619-44FC-8A96-F6654AA4CEEF}" type="parTrans" cxnId="{EB027E80-5B3E-415C-8ABE-6A5C29A3BB06}">
      <dgm:prSet/>
      <dgm:spPr/>
      <dgm:t>
        <a:bodyPr/>
        <a:lstStyle/>
        <a:p>
          <a:endParaRPr lang="ru-RU" sz="1600"/>
        </a:p>
      </dgm:t>
    </dgm:pt>
    <dgm:pt modelId="{F94C628E-B6B8-47CB-AE46-855AD922471C}" type="sibTrans" cxnId="{EB027E80-5B3E-415C-8ABE-6A5C29A3BB06}">
      <dgm:prSet/>
      <dgm:spPr/>
      <dgm:t>
        <a:bodyPr/>
        <a:lstStyle/>
        <a:p>
          <a:endParaRPr lang="ru-RU" sz="1600"/>
        </a:p>
      </dgm:t>
    </dgm:pt>
    <dgm:pt modelId="{31D298F6-9AF4-4005-84D1-F51F6F526AD5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Повышение энергоэффективности</a:t>
          </a:r>
        </a:p>
      </dgm:t>
    </dgm:pt>
    <dgm:pt modelId="{A0EFE8ED-3416-4277-97B4-FFFD7993DABA}" type="parTrans" cxnId="{5CC88E1B-AFAA-4AF3-B807-B0843A927BF4}">
      <dgm:prSet/>
      <dgm:spPr/>
      <dgm:t>
        <a:bodyPr/>
        <a:lstStyle/>
        <a:p>
          <a:endParaRPr lang="ru-RU" sz="1600"/>
        </a:p>
      </dgm:t>
    </dgm:pt>
    <dgm:pt modelId="{EDD9A2E2-4E66-47C3-8154-9FB362E6FFFE}" type="sibTrans" cxnId="{5CC88E1B-AFAA-4AF3-B807-B0843A927BF4}">
      <dgm:prSet/>
      <dgm:spPr/>
      <dgm:t>
        <a:bodyPr/>
        <a:lstStyle/>
        <a:p>
          <a:endParaRPr lang="ru-RU" sz="1600"/>
        </a:p>
      </dgm:t>
    </dgm:pt>
    <dgm:pt modelId="{E0DD5936-6558-447D-BDA0-BAE68A4A85C7}">
      <dgm:prSet phldrT="[Текст]" custT="1"/>
      <dgm:spPr/>
      <dgm:t>
        <a:bodyPr/>
        <a:lstStyle/>
        <a:p>
          <a:r>
            <a:rPr lang="ru-RU" sz="1600" dirty="0"/>
            <a:t>15 758,8</a:t>
          </a:r>
        </a:p>
      </dgm:t>
    </dgm:pt>
    <dgm:pt modelId="{6BCF55B9-2DED-4EC9-BB84-A6CC39358C0C}" type="parTrans" cxnId="{B376C3B6-34D8-4E98-B970-F88B3C8407A6}">
      <dgm:prSet/>
      <dgm:spPr/>
      <dgm:t>
        <a:bodyPr/>
        <a:lstStyle/>
        <a:p>
          <a:endParaRPr lang="ru-RU" sz="1600"/>
        </a:p>
      </dgm:t>
    </dgm:pt>
    <dgm:pt modelId="{345924CB-8213-41C3-AAE8-7491D920DEB3}" type="sibTrans" cxnId="{B376C3B6-34D8-4E98-B970-F88B3C8407A6}">
      <dgm:prSet/>
      <dgm:spPr/>
      <dgm:t>
        <a:bodyPr/>
        <a:lstStyle/>
        <a:p>
          <a:endParaRPr lang="ru-RU" sz="1600"/>
        </a:p>
      </dgm:t>
    </dgm:pt>
    <dgm:pt modelId="{BC26E51F-5D3F-4EF3-B369-0D830CE68112}">
      <dgm:prSet phldrT="[Текст]" custT="1"/>
      <dgm:spPr/>
      <dgm:t>
        <a:bodyPr/>
        <a:lstStyle/>
        <a:p>
          <a:r>
            <a:rPr lang="ru-RU" sz="1600" dirty="0"/>
            <a:t>15 758,8</a:t>
          </a:r>
        </a:p>
      </dgm:t>
    </dgm:pt>
    <dgm:pt modelId="{C6EBE829-44DE-4849-A5EC-6ED6B9584906}" type="parTrans" cxnId="{A5C92CD2-F1A2-4C00-B8C5-0A053FC7BA7E}">
      <dgm:prSet/>
      <dgm:spPr/>
      <dgm:t>
        <a:bodyPr/>
        <a:lstStyle/>
        <a:p>
          <a:endParaRPr lang="ru-RU" sz="1600"/>
        </a:p>
      </dgm:t>
    </dgm:pt>
    <dgm:pt modelId="{0E5A99C9-2E53-49F2-A9FA-3E5FA144D2B8}" type="sibTrans" cxnId="{A5C92CD2-F1A2-4C00-B8C5-0A053FC7BA7E}">
      <dgm:prSet/>
      <dgm:spPr/>
      <dgm:t>
        <a:bodyPr/>
        <a:lstStyle/>
        <a:p>
          <a:endParaRPr lang="ru-RU" sz="1600"/>
        </a:p>
      </dgm:t>
    </dgm:pt>
    <dgm:pt modelId="{F817A2CE-5BBC-4B55-BF1F-EE1EC82BB64F}">
      <dgm:prSet phldrT="[Текст]" custT="1"/>
      <dgm:spPr/>
      <dgm:t>
        <a:bodyPr/>
        <a:lstStyle/>
        <a:p>
          <a:r>
            <a:rPr lang="ru-RU" sz="1600" dirty="0"/>
            <a:t>15 758,8</a:t>
          </a:r>
        </a:p>
      </dgm:t>
    </dgm:pt>
    <dgm:pt modelId="{2C781A85-C655-4CC4-9FF2-C6B2F37B0D44}" type="parTrans" cxnId="{8707EB48-A799-4D56-A470-958BAB236A7F}">
      <dgm:prSet/>
      <dgm:spPr/>
      <dgm:t>
        <a:bodyPr/>
        <a:lstStyle/>
        <a:p>
          <a:endParaRPr lang="ru-RU" sz="1600"/>
        </a:p>
      </dgm:t>
    </dgm:pt>
    <dgm:pt modelId="{6445153C-6EE1-48BB-8BA3-689421B48DF9}" type="sibTrans" cxnId="{8707EB48-A799-4D56-A470-958BAB236A7F}">
      <dgm:prSet/>
      <dgm:spPr/>
      <dgm:t>
        <a:bodyPr/>
        <a:lstStyle/>
        <a:p>
          <a:endParaRPr lang="ru-RU" sz="1600"/>
        </a:p>
      </dgm:t>
    </dgm:pt>
    <dgm:pt modelId="{47E7CAEC-A38F-424B-BEF1-25B60E5538D0}">
      <dgm:prSet phldrT="[Текст]" custT="1"/>
      <dgm:spPr/>
      <dgm:t>
        <a:bodyPr/>
        <a:lstStyle/>
        <a:p>
          <a:r>
            <a:rPr lang="ru-RU" sz="1600" dirty="0"/>
            <a:t>8 000,0</a:t>
          </a:r>
        </a:p>
      </dgm:t>
    </dgm:pt>
    <dgm:pt modelId="{9057727F-2AA4-43C7-85CC-B721B848F575}" type="parTrans" cxnId="{2A2960EB-4A8C-415A-B490-58DD5D9471E8}">
      <dgm:prSet/>
      <dgm:spPr/>
      <dgm:t>
        <a:bodyPr/>
        <a:lstStyle/>
        <a:p>
          <a:endParaRPr lang="ru-RU" sz="1600"/>
        </a:p>
      </dgm:t>
    </dgm:pt>
    <dgm:pt modelId="{0BF6F073-7002-45CA-9450-DB011B7967DC}" type="sibTrans" cxnId="{2A2960EB-4A8C-415A-B490-58DD5D9471E8}">
      <dgm:prSet/>
      <dgm:spPr/>
      <dgm:t>
        <a:bodyPr/>
        <a:lstStyle/>
        <a:p>
          <a:endParaRPr lang="ru-RU" sz="1600"/>
        </a:p>
      </dgm:t>
    </dgm:pt>
    <dgm:pt modelId="{99EAE796-990C-4FFA-99F7-61BAE63ADF7A}">
      <dgm:prSet phldrT="[Текст]" custT="1"/>
      <dgm:spPr/>
      <dgm:t>
        <a:bodyPr/>
        <a:lstStyle/>
        <a:p>
          <a:r>
            <a:rPr lang="ru-RU" sz="1600" dirty="0"/>
            <a:t>8 000,0</a:t>
          </a:r>
        </a:p>
      </dgm:t>
    </dgm:pt>
    <dgm:pt modelId="{80BBC4D0-3963-4F70-A322-5873EF935823}" type="parTrans" cxnId="{7A6508D1-E806-43F6-A32B-CE3229C599AA}">
      <dgm:prSet/>
      <dgm:spPr/>
      <dgm:t>
        <a:bodyPr/>
        <a:lstStyle/>
        <a:p>
          <a:endParaRPr lang="ru-RU" sz="1600"/>
        </a:p>
      </dgm:t>
    </dgm:pt>
    <dgm:pt modelId="{91FDDC38-7972-491F-B208-4016B75657E6}" type="sibTrans" cxnId="{7A6508D1-E806-43F6-A32B-CE3229C599AA}">
      <dgm:prSet/>
      <dgm:spPr/>
      <dgm:t>
        <a:bodyPr/>
        <a:lstStyle/>
        <a:p>
          <a:endParaRPr lang="ru-RU" sz="1600"/>
        </a:p>
      </dgm:t>
    </dgm:pt>
    <dgm:pt modelId="{C4825F52-6045-44B4-8A4E-D9D772404D35}">
      <dgm:prSet phldrT="[Текст]" custT="1"/>
      <dgm:spPr/>
      <dgm:t>
        <a:bodyPr/>
        <a:lstStyle/>
        <a:p>
          <a:r>
            <a:rPr lang="ru-RU" sz="1600" dirty="0"/>
            <a:t>8 000,0</a:t>
          </a:r>
        </a:p>
      </dgm:t>
    </dgm:pt>
    <dgm:pt modelId="{24EC0908-9B04-48F7-B691-C40647FAC5A8}" type="parTrans" cxnId="{FC71822E-7058-43CA-96F4-9EF7E307550D}">
      <dgm:prSet/>
      <dgm:spPr/>
      <dgm:t>
        <a:bodyPr/>
        <a:lstStyle/>
        <a:p>
          <a:endParaRPr lang="ru-RU" sz="1600"/>
        </a:p>
      </dgm:t>
    </dgm:pt>
    <dgm:pt modelId="{8651026D-E102-42A0-A429-E5E4FD7DBBB5}" type="sibTrans" cxnId="{FC71822E-7058-43CA-96F4-9EF7E307550D}">
      <dgm:prSet/>
      <dgm:spPr/>
      <dgm:t>
        <a:bodyPr/>
        <a:lstStyle/>
        <a:p>
          <a:endParaRPr lang="ru-RU" sz="1600"/>
        </a:p>
      </dgm:t>
    </dgm:pt>
    <dgm:pt modelId="{D1E485A0-A92D-4A63-9717-574130ECC8E5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Антитеррористическая защищенность</a:t>
          </a:r>
          <a:r>
            <a:rPr lang="ru-RU" sz="1600" dirty="0">
              <a:solidFill>
                <a:schemeClr val="tx1"/>
              </a:solidFill>
            </a:rPr>
            <a:t>:</a:t>
          </a:r>
        </a:p>
      </dgm:t>
    </dgm:pt>
    <dgm:pt modelId="{E099DB9E-B220-4015-9F67-7019B905594F}" type="parTrans" cxnId="{920DCEB9-53BF-47C4-9A3F-226615360AB4}">
      <dgm:prSet/>
      <dgm:spPr/>
      <dgm:t>
        <a:bodyPr/>
        <a:lstStyle/>
        <a:p>
          <a:endParaRPr lang="ru-RU" sz="1600"/>
        </a:p>
      </dgm:t>
    </dgm:pt>
    <dgm:pt modelId="{A0BCB0C7-3BD6-453B-B012-DCACBC482715}" type="sibTrans" cxnId="{920DCEB9-53BF-47C4-9A3F-226615360AB4}">
      <dgm:prSet/>
      <dgm:spPr/>
      <dgm:t>
        <a:bodyPr/>
        <a:lstStyle/>
        <a:p>
          <a:endParaRPr lang="ru-RU" sz="1600"/>
        </a:p>
      </dgm:t>
    </dgm:pt>
    <dgm:pt modelId="{5AD86133-90F2-4DEA-8997-A60941ED0052}">
      <dgm:prSet custT="1"/>
      <dgm:spPr/>
      <dgm:t>
        <a:bodyPr/>
        <a:lstStyle/>
        <a:p>
          <a:r>
            <a:rPr lang="ru-RU" sz="1400" b="1" dirty="0"/>
            <a:t>84 171,7</a:t>
          </a:r>
        </a:p>
      </dgm:t>
    </dgm:pt>
    <dgm:pt modelId="{60702B2E-C126-4DEC-9472-A85231641D83}" type="parTrans" cxnId="{1EEFB590-E350-478E-9171-CCD49DB64BD9}">
      <dgm:prSet/>
      <dgm:spPr/>
      <dgm:t>
        <a:bodyPr/>
        <a:lstStyle/>
        <a:p>
          <a:endParaRPr lang="ru-RU" sz="1600"/>
        </a:p>
      </dgm:t>
    </dgm:pt>
    <dgm:pt modelId="{73A109E6-41DF-457F-9795-FC810CAF7310}" type="sibTrans" cxnId="{1EEFB590-E350-478E-9171-CCD49DB64BD9}">
      <dgm:prSet/>
      <dgm:spPr/>
      <dgm:t>
        <a:bodyPr/>
        <a:lstStyle/>
        <a:p>
          <a:endParaRPr lang="ru-RU" sz="1600"/>
        </a:p>
      </dgm:t>
    </dgm:pt>
    <dgm:pt modelId="{0E853921-D332-42AA-A5F6-582EA5DBB43E}">
      <dgm:prSet custT="1"/>
      <dgm:spPr/>
      <dgm:t>
        <a:bodyPr/>
        <a:lstStyle/>
        <a:p>
          <a:r>
            <a:rPr lang="ru-RU" sz="1400" b="1" dirty="0"/>
            <a:t>84 171,7</a:t>
          </a:r>
        </a:p>
      </dgm:t>
    </dgm:pt>
    <dgm:pt modelId="{E580ED9A-A879-4F46-8DF2-C7FD455C4830}" type="parTrans" cxnId="{2E877327-756D-4B09-B3F7-B4B19CF7F32E}">
      <dgm:prSet/>
      <dgm:spPr/>
      <dgm:t>
        <a:bodyPr/>
        <a:lstStyle/>
        <a:p>
          <a:endParaRPr lang="ru-RU" sz="1600"/>
        </a:p>
      </dgm:t>
    </dgm:pt>
    <dgm:pt modelId="{DD57E8CD-5679-4511-A7E7-7DC035216B7A}" type="sibTrans" cxnId="{2E877327-756D-4B09-B3F7-B4B19CF7F32E}">
      <dgm:prSet/>
      <dgm:spPr/>
      <dgm:t>
        <a:bodyPr/>
        <a:lstStyle/>
        <a:p>
          <a:endParaRPr lang="ru-RU" sz="1600"/>
        </a:p>
      </dgm:t>
    </dgm:pt>
    <dgm:pt modelId="{F7744857-A0F7-4700-B0F7-7B5AF4095D23}">
      <dgm:prSet custT="1"/>
      <dgm:spPr/>
      <dgm:t>
        <a:bodyPr/>
        <a:lstStyle/>
        <a:p>
          <a:endParaRPr lang="ru-RU" sz="1200" dirty="0"/>
        </a:p>
        <a:p>
          <a:r>
            <a:rPr lang="ru-RU" sz="1400" b="1" dirty="0"/>
            <a:t>84 171,7</a:t>
          </a:r>
        </a:p>
        <a:p>
          <a:endParaRPr lang="ru-RU" sz="1600" dirty="0"/>
        </a:p>
      </dgm:t>
    </dgm:pt>
    <dgm:pt modelId="{27B4DEA2-F105-40A3-8B4A-7BFCED395661}" type="parTrans" cxnId="{D636A4BE-521D-4EE7-A292-19FDCC6E8E55}">
      <dgm:prSet/>
      <dgm:spPr/>
      <dgm:t>
        <a:bodyPr/>
        <a:lstStyle/>
        <a:p>
          <a:endParaRPr lang="ru-RU" sz="1600"/>
        </a:p>
      </dgm:t>
    </dgm:pt>
    <dgm:pt modelId="{12297057-9207-4464-93CC-29513CE3FF6E}" type="sibTrans" cxnId="{D636A4BE-521D-4EE7-A292-19FDCC6E8E55}">
      <dgm:prSet/>
      <dgm:spPr/>
      <dgm:t>
        <a:bodyPr/>
        <a:lstStyle/>
        <a:p>
          <a:endParaRPr lang="ru-RU" sz="1600"/>
        </a:p>
      </dgm:t>
    </dgm:pt>
    <dgm:pt modelId="{E08157EF-0CBD-456B-877D-2EE2B5ECD168}">
      <dgm:prSet custT="1"/>
      <dgm:spPr/>
      <dgm:t>
        <a:bodyPr/>
        <a:lstStyle/>
        <a:p>
          <a:r>
            <a:rPr lang="ru-RU" sz="1600" b="1" dirty="0"/>
            <a:t>136 930,5</a:t>
          </a:r>
        </a:p>
      </dgm:t>
    </dgm:pt>
    <dgm:pt modelId="{EA59A9E3-B51B-4618-A024-01D313D0F704}" type="parTrans" cxnId="{1C7CCE4B-C912-444F-B389-3C795497BC04}">
      <dgm:prSet/>
      <dgm:spPr/>
      <dgm:t>
        <a:bodyPr/>
        <a:lstStyle/>
        <a:p>
          <a:endParaRPr lang="ru-RU"/>
        </a:p>
      </dgm:t>
    </dgm:pt>
    <dgm:pt modelId="{D9C5C9ED-2A4C-45A1-87B0-B6A62832DF30}" type="sibTrans" cxnId="{1C7CCE4B-C912-444F-B389-3C795497BC04}">
      <dgm:prSet/>
      <dgm:spPr/>
      <dgm:t>
        <a:bodyPr/>
        <a:lstStyle/>
        <a:p>
          <a:endParaRPr lang="ru-RU"/>
        </a:p>
      </dgm:t>
    </dgm:pt>
    <dgm:pt modelId="{BE2D906D-8812-4D67-BF72-09AE43BADDDA}">
      <dgm:prSet custT="1"/>
      <dgm:spPr/>
      <dgm:t>
        <a:bodyPr/>
        <a:lstStyle/>
        <a:p>
          <a:r>
            <a:rPr lang="ru-RU" sz="1600" b="1" dirty="0"/>
            <a:t>257 845</a:t>
          </a:r>
        </a:p>
      </dgm:t>
    </dgm:pt>
    <dgm:pt modelId="{AFB1B67D-1749-4469-B95D-FB8865BA31B0}" type="parTrans" cxnId="{2EB56032-79EA-4B75-9844-0944CB10E9D1}">
      <dgm:prSet/>
      <dgm:spPr/>
      <dgm:t>
        <a:bodyPr/>
        <a:lstStyle/>
        <a:p>
          <a:endParaRPr lang="ru-RU"/>
        </a:p>
      </dgm:t>
    </dgm:pt>
    <dgm:pt modelId="{6A90901B-154C-44AE-BFC6-74FC966C0058}" type="sibTrans" cxnId="{2EB56032-79EA-4B75-9844-0944CB10E9D1}">
      <dgm:prSet/>
      <dgm:spPr/>
      <dgm:t>
        <a:bodyPr/>
        <a:lstStyle/>
        <a:p>
          <a:endParaRPr lang="ru-RU"/>
        </a:p>
      </dgm:t>
    </dgm:pt>
    <dgm:pt modelId="{F8EE0853-834C-4E95-8BE7-85C9440D92C7}">
      <dgm:prSet custT="1"/>
      <dgm:spPr/>
      <dgm:t>
        <a:bodyPr/>
        <a:lstStyle/>
        <a:p>
          <a:r>
            <a:rPr lang="ru-RU" sz="1600" b="1" dirty="0"/>
            <a:t>136 930,5</a:t>
          </a:r>
        </a:p>
      </dgm:t>
    </dgm:pt>
    <dgm:pt modelId="{DB8AF2F8-F43C-48A4-BDF0-0CDD4BBC8712}" type="parTrans" cxnId="{180CB96F-F4E9-4C00-82E3-F40C04178FD4}">
      <dgm:prSet/>
      <dgm:spPr/>
      <dgm:t>
        <a:bodyPr/>
        <a:lstStyle/>
        <a:p>
          <a:endParaRPr lang="ru-RU"/>
        </a:p>
      </dgm:t>
    </dgm:pt>
    <dgm:pt modelId="{48BCBF4C-E13C-4D6D-8235-1E629EB97E76}" type="sibTrans" cxnId="{180CB96F-F4E9-4C00-82E3-F40C04178FD4}">
      <dgm:prSet/>
      <dgm:spPr/>
      <dgm:t>
        <a:bodyPr/>
        <a:lstStyle/>
        <a:p>
          <a:endParaRPr lang="ru-RU"/>
        </a:p>
      </dgm:t>
    </dgm:pt>
    <dgm:pt modelId="{588C7F2C-A956-4828-9707-A31F063EC084}">
      <dgm:prSet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ИТОГО</a:t>
          </a:r>
          <a:endParaRPr lang="ru-RU" sz="2400" dirty="0">
            <a:solidFill>
              <a:schemeClr val="bg1"/>
            </a:solidFill>
          </a:endParaRPr>
        </a:p>
      </dgm:t>
    </dgm:pt>
    <dgm:pt modelId="{E4DA6A13-4213-45BE-9F84-F746E25A56B4}" type="parTrans" cxnId="{110E3EF6-A084-42B2-AAD4-64DD02799C52}">
      <dgm:prSet/>
      <dgm:spPr/>
      <dgm:t>
        <a:bodyPr/>
        <a:lstStyle/>
        <a:p>
          <a:endParaRPr lang="ru-RU"/>
        </a:p>
      </dgm:t>
    </dgm:pt>
    <dgm:pt modelId="{836A7D80-73F0-40A6-9764-1607F3F69C55}" type="sibTrans" cxnId="{110E3EF6-A084-42B2-AAD4-64DD02799C52}">
      <dgm:prSet/>
      <dgm:spPr/>
      <dgm:t>
        <a:bodyPr/>
        <a:lstStyle/>
        <a:p>
          <a:endParaRPr lang="ru-RU"/>
        </a:p>
      </dgm:t>
    </dgm:pt>
    <dgm:pt modelId="{2C6B9032-8F73-4928-B06D-C6CF04647662}" type="pres">
      <dgm:prSet presAssocID="{1D530585-A65D-4057-9DCC-839EFFFC0AC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EB20DDC-A833-49CB-B4BA-DA7816D1497B}" type="pres">
      <dgm:prSet presAssocID="{961B56BC-49D0-4F52-87DA-F4CC0E43956A}" presName="horFlow" presStyleCnt="0"/>
      <dgm:spPr/>
    </dgm:pt>
    <dgm:pt modelId="{1F2AFB53-A65C-43B5-9FBD-0B80A24C750D}" type="pres">
      <dgm:prSet presAssocID="{961B56BC-49D0-4F52-87DA-F4CC0E43956A}" presName="bigChev" presStyleLbl="node1" presStyleIdx="0" presStyleCnt="6" custScaleX="213082" custScaleY="87249" custLinFactX="-36412" custLinFactNeighborX="-100000" custLinFactNeighborY="2595"/>
      <dgm:spPr/>
    </dgm:pt>
    <dgm:pt modelId="{2C921A56-F51C-463A-816B-5754E0D40DAB}" type="pres">
      <dgm:prSet presAssocID="{7FA33AEC-2E3C-4C49-BE18-973BD6846AF9}" presName="parTrans" presStyleCnt="0"/>
      <dgm:spPr/>
    </dgm:pt>
    <dgm:pt modelId="{1905D17A-EB53-4DDA-84E9-4897A346DCC6}" type="pres">
      <dgm:prSet presAssocID="{A3D0C42F-D676-4610-8304-ED29C3E1582D}" presName="node" presStyleLbl="alignAccFollowNode1" presStyleIdx="0" presStyleCnt="18" custScaleX="104011" custLinFactX="-18949" custLinFactNeighborX="-100000" custLinFactNeighborY="9019">
        <dgm:presLayoutVars>
          <dgm:bulletEnabled val="1"/>
        </dgm:presLayoutVars>
      </dgm:prSet>
      <dgm:spPr/>
    </dgm:pt>
    <dgm:pt modelId="{60AF51AB-612A-4C8C-B22E-36052882DE37}" type="pres">
      <dgm:prSet presAssocID="{A3887381-3139-4B2F-AB72-707FE7A769BC}" presName="sibTrans" presStyleCnt="0"/>
      <dgm:spPr/>
    </dgm:pt>
    <dgm:pt modelId="{879A147A-5ECE-4745-95C9-CCBCE9C748BC}" type="pres">
      <dgm:prSet presAssocID="{224F4BE9-C7A2-4BAE-8276-372BF0B4A054}" presName="node" presStyleLbl="alignAccFollowNode1" presStyleIdx="1" presStyleCnt="18" custScaleX="104862" custLinFactX="1924" custLinFactNeighborX="100000" custLinFactNeighborY="2307">
        <dgm:presLayoutVars>
          <dgm:bulletEnabled val="1"/>
        </dgm:presLayoutVars>
      </dgm:prSet>
      <dgm:spPr/>
    </dgm:pt>
    <dgm:pt modelId="{3B7D6C8C-B72E-4661-A648-E90E604CE2D3}" type="pres">
      <dgm:prSet presAssocID="{71B8CF4B-E8FA-4CC5-B82E-48BBEAADE6DA}" presName="sibTrans" presStyleCnt="0"/>
      <dgm:spPr/>
    </dgm:pt>
    <dgm:pt modelId="{53E66423-2F25-4507-9C74-5E87F1D1A5EE}" type="pres">
      <dgm:prSet presAssocID="{BD703154-58EB-4E01-9031-8E6F5C8EEE8C}" presName="node" presStyleLbl="alignAccFollowNode1" presStyleIdx="2" presStyleCnt="18" custScaleX="102541" custLinFactX="43429" custLinFactNeighborX="100000" custLinFactNeighborY="5217">
        <dgm:presLayoutVars>
          <dgm:bulletEnabled val="1"/>
        </dgm:presLayoutVars>
      </dgm:prSet>
      <dgm:spPr/>
    </dgm:pt>
    <dgm:pt modelId="{6E582A2F-1543-43B1-9C45-7C3F807C4F12}" type="pres">
      <dgm:prSet presAssocID="{961B56BC-49D0-4F52-87DA-F4CC0E43956A}" presName="vSp" presStyleCnt="0"/>
      <dgm:spPr/>
    </dgm:pt>
    <dgm:pt modelId="{BBC4B3A3-7272-43BA-9474-97F1597370B1}" type="pres">
      <dgm:prSet presAssocID="{518E26A4-E851-4658-A84E-EA3717D08580}" presName="horFlow" presStyleCnt="0"/>
      <dgm:spPr/>
    </dgm:pt>
    <dgm:pt modelId="{EA953FB9-9A0C-4864-89AD-F956C3FCA333}" type="pres">
      <dgm:prSet presAssocID="{518E26A4-E851-4658-A84E-EA3717D08580}" presName="bigChev" presStyleLbl="node1" presStyleIdx="1" presStyleCnt="6" custScaleX="208770" custScaleY="86750" custLinFactX="-34184" custLinFactNeighborX="-100000" custLinFactNeighborY="8159"/>
      <dgm:spPr/>
    </dgm:pt>
    <dgm:pt modelId="{2F28C477-1C16-433E-BD9B-DE59969859C1}" type="pres">
      <dgm:prSet presAssocID="{EA275A4F-654B-4CB6-A75C-9B40BE1D48A9}" presName="parTrans" presStyleCnt="0"/>
      <dgm:spPr/>
    </dgm:pt>
    <dgm:pt modelId="{92FEB86A-44DF-4FEB-B929-3DA9526C5216}" type="pres">
      <dgm:prSet presAssocID="{742B9166-E103-4B8D-8AA9-0001016BED4D}" presName="node" presStyleLbl="alignAccFollowNode1" presStyleIdx="3" presStyleCnt="18" custScaleX="109414" custLinFactX="-14053" custLinFactNeighborX="-100000" custLinFactNeighborY="11640">
        <dgm:presLayoutVars>
          <dgm:bulletEnabled val="1"/>
        </dgm:presLayoutVars>
      </dgm:prSet>
      <dgm:spPr/>
    </dgm:pt>
    <dgm:pt modelId="{D36737E9-9147-4C49-9FFE-730329601753}" type="pres">
      <dgm:prSet presAssocID="{16BC9F06-F814-422E-A3A2-92639FAEF419}" presName="sibTrans" presStyleCnt="0"/>
      <dgm:spPr/>
    </dgm:pt>
    <dgm:pt modelId="{E6712BD2-17F5-433F-8DE0-21A8DB0B0EB3}" type="pres">
      <dgm:prSet presAssocID="{8A97B391-4D76-411D-B630-52A76D50706D}" presName="node" presStyleLbl="alignAccFollowNode1" presStyleIdx="4" presStyleCnt="18" custScaleX="96214" custLinFactX="5476" custLinFactNeighborX="100000" custLinFactNeighborY="-1155">
        <dgm:presLayoutVars>
          <dgm:bulletEnabled val="1"/>
        </dgm:presLayoutVars>
      </dgm:prSet>
      <dgm:spPr/>
    </dgm:pt>
    <dgm:pt modelId="{DF1BE4E7-9914-440B-897C-9240CC9A50A6}" type="pres">
      <dgm:prSet presAssocID="{A61A0795-3E57-4EAA-96EA-04A3614A4C18}" presName="sibTrans" presStyleCnt="0"/>
      <dgm:spPr/>
    </dgm:pt>
    <dgm:pt modelId="{008A68ED-FF7E-46ED-ADB1-1448F72CEDD1}" type="pres">
      <dgm:prSet presAssocID="{D5284ABA-6645-4E63-A715-F480318A94B0}" presName="node" presStyleLbl="alignAccFollowNode1" presStyleIdx="5" presStyleCnt="18" custScaleX="110894" custLinFactX="51141" custLinFactNeighborX="100000" custLinFactNeighborY="1940">
        <dgm:presLayoutVars>
          <dgm:bulletEnabled val="1"/>
        </dgm:presLayoutVars>
      </dgm:prSet>
      <dgm:spPr/>
    </dgm:pt>
    <dgm:pt modelId="{DD927B71-F06A-40F1-8249-FEF42D558BF2}" type="pres">
      <dgm:prSet presAssocID="{518E26A4-E851-4658-A84E-EA3717D08580}" presName="vSp" presStyleCnt="0"/>
      <dgm:spPr/>
    </dgm:pt>
    <dgm:pt modelId="{915CA35D-8976-4DD5-9DA0-D6715854FAE3}" type="pres">
      <dgm:prSet presAssocID="{44825444-0FB0-4418-AB1C-3BE676A9D769}" presName="horFlow" presStyleCnt="0"/>
      <dgm:spPr/>
    </dgm:pt>
    <dgm:pt modelId="{8885E09B-EC5B-4C59-BA4A-E53F8D1692A7}" type="pres">
      <dgm:prSet presAssocID="{44825444-0FB0-4418-AB1C-3BE676A9D769}" presName="bigChev" presStyleLbl="node1" presStyleIdx="2" presStyleCnt="6" custScaleX="210315" custScaleY="84387" custLinFactX="-32816" custLinFactNeighborX="-100000" custLinFactNeighborY="9191"/>
      <dgm:spPr/>
    </dgm:pt>
    <dgm:pt modelId="{FC680FBC-CBE1-4121-98AF-95F4D583BDD5}" type="pres">
      <dgm:prSet presAssocID="{6BCF55B9-2DED-4EC9-BB84-A6CC39358C0C}" presName="parTrans" presStyleCnt="0"/>
      <dgm:spPr/>
    </dgm:pt>
    <dgm:pt modelId="{0A39832D-8064-4754-B568-BDECFF73C811}" type="pres">
      <dgm:prSet presAssocID="{E0DD5936-6558-447D-BDA0-BAE68A4A85C7}" presName="node" presStyleLbl="alignAccFollowNode1" presStyleIdx="6" presStyleCnt="18" custLinFactX="-14187" custLinFactNeighborX="-100000" custLinFactNeighborY="7787">
        <dgm:presLayoutVars>
          <dgm:bulletEnabled val="1"/>
        </dgm:presLayoutVars>
      </dgm:prSet>
      <dgm:spPr/>
    </dgm:pt>
    <dgm:pt modelId="{FF5F2DD9-2C9E-4787-B1E1-7E2500C36A0A}" type="pres">
      <dgm:prSet presAssocID="{345924CB-8213-41C3-AAE8-7491D920DEB3}" presName="sibTrans" presStyleCnt="0"/>
      <dgm:spPr/>
    </dgm:pt>
    <dgm:pt modelId="{E273E53C-1D48-4852-939D-F737D33627B6}" type="pres">
      <dgm:prSet presAssocID="{BC26E51F-5D3F-4EF3-B369-0D830CE68112}" presName="node" presStyleLbl="alignAccFollowNode1" presStyleIdx="7" presStyleCnt="18" custScaleX="103215" custScaleY="88331" custLinFactX="4413" custLinFactNeighborX="100000" custLinFactNeighborY="2280">
        <dgm:presLayoutVars>
          <dgm:bulletEnabled val="1"/>
        </dgm:presLayoutVars>
      </dgm:prSet>
      <dgm:spPr/>
    </dgm:pt>
    <dgm:pt modelId="{57CF1214-0239-4437-BE7D-FDA5139DD310}" type="pres">
      <dgm:prSet presAssocID="{0E5A99C9-2E53-49F2-A9FA-3E5FA144D2B8}" presName="sibTrans" presStyleCnt="0"/>
      <dgm:spPr/>
    </dgm:pt>
    <dgm:pt modelId="{90164D3D-A9BF-4F62-865A-4EEA30B38DBD}" type="pres">
      <dgm:prSet presAssocID="{F817A2CE-5BBC-4B55-BF1F-EE1EC82BB64F}" presName="node" presStyleLbl="alignAccFollowNode1" presStyleIdx="8" presStyleCnt="18" custScaleX="107834" custLinFactX="52302" custLinFactNeighborX="100000" custLinFactNeighborY="4340">
        <dgm:presLayoutVars>
          <dgm:bulletEnabled val="1"/>
        </dgm:presLayoutVars>
      </dgm:prSet>
      <dgm:spPr/>
    </dgm:pt>
    <dgm:pt modelId="{77771EE7-B68D-44D4-A691-4BEF9FD545AC}" type="pres">
      <dgm:prSet presAssocID="{44825444-0FB0-4418-AB1C-3BE676A9D769}" presName="vSp" presStyleCnt="0"/>
      <dgm:spPr/>
    </dgm:pt>
    <dgm:pt modelId="{DFB08B69-BF96-4592-9EAE-18F5536EF41D}" type="pres">
      <dgm:prSet presAssocID="{31D298F6-9AF4-4005-84D1-F51F6F526AD5}" presName="horFlow" presStyleCnt="0"/>
      <dgm:spPr/>
    </dgm:pt>
    <dgm:pt modelId="{DA741E7A-C9E7-4D4F-849E-85D3885BD837}" type="pres">
      <dgm:prSet presAssocID="{31D298F6-9AF4-4005-84D1-F51F6F526AD5}" presName="bigChev" presStyleLbl="node1" presStyleIdx="3" presStyleCnt="6" custScaleX="205474" custScaleY="84503" custLinFactX="-31474" custLinFactNeighborX="-100000" custLinFactNeighborY="8150"/>
      <dgm:spPr/>
    </dgm:pt>
    <dgm:pt modelId="{3D6A1DD4-6E2B-4607-9EC4-76BD5685278C}" type="pres">
      <dgm:prSet presAssocID="{80BBC4D0-3963-4F70-A322-5873EF935823}" presName="parTrans" presStyleCnt="0"/>
      <dgm:spPr/>
    </dgm:pt>
    <dgm:pt modelId="{4D39E602-971F-43AD-BC3A-7F420F5ACE59}" type="pres">
      <dgm:prSet presAssocID="{99EAE796-990C-4FFA-99F7-61BAE63ADF7A}" presName="node" presStyleLbl="alignAccFollowNode1" presStyleIdx="9" presStyleCnt="18" custScaleX="111680" custLinFactX="-9783" custLinFactNeighborX="-100000" custLinFactNeighborY="8618">
        <dgm:presLayoutVars>
          <dgm:bulletEnabled val="1"/>
        </dgm:presLayoutVars>
      </dgm:prSet>
      <dgm:spPr/>
    </dgm:pt>
    <dgm:pt modelId="{17F87698-BD63-4969-86DE-5514DECC00C9}" type="pres">
      <dgm:prSet presAssocID="{91FDDC38-7972-491F-B208-4016B75657E6}" presName="sibTrans" presStyleCnt="0"/>
      <dgm:spPr/>
    </dgm:pt>
    <dgm:pt modelId="{C648EDC4-2134-49FF-9AF3-D05A14EDD3ED}" type="pres">
      <dgm:prSet presAssocID="{47E7CAEC-A38F-424B-BEF1-25B60E5538D0}" presName="node" presStyleLbl="alignAccFollowNode1" presStyleIdx="10" presStyleCnt="18" custLinFactX="2874" custLinFactNeighborX="100000" custLinFactNeighborY="7452">
        <dgm:presLayoutVars>
          <dgm:bulletEnabled val="1"/>
        </dgm:presLayoutVars>
      </dgm:prSet>
      <dgm:spPr/>
    </dgm:pt>
    <dgm:pt modelId="{A0CDF896-80C2-4E82-AEF8-5AF1D1BE5387}" type="pres">
      <dgm:prSet presAssocID="{0BF6F073-7002-45CA-9450-DB011B7967DC}" presName="sibTrans" presStyleCnt="0"/>
      <dgm:spPr/>
    </dgm:pt>
    <dgm:pt modelId="{EB1632A7-2206-4AE7-9914-1C1F500B8238}" type="pres">
      <dgm:prSet presAssocID="{C4825F52-6045-44B4-8A4E-D9D772404D35}" presName="node" presStyleLbl="alignAccFollowNode1" presStyleIdx="11" presStyleCnt="18" custScaleX="108791" custScaleY="102844" custLinFactX="52332" custLinFactNeighborX="100000" custLinFactNeighborY="9691">
        <dgm:presLayoutVars>
          <dgm:bulletEnabled val="1"/>
        </dgm:presLayoutVars>
      </dgm:prSet>
      <dgm:spPr/>
    </dgm:pt>
    <dgm:pt modelId="{0AC9F48F-49B5-464D-8B1E-ABAE55F63A76}" type="pres">
      <dgm:prSet presAssocID="{31D298F6-9AF4-4005-84D1-F51F6F526AD5}" presName="vSp" presStyleCnt="0"/>
      <dgm:spPr/>
    </dgm:pt>
    <dgm:pt modelId="{B6BC552B-6158-4B8B-84E2-FBC21E63C068}" type="pres">
      <dgm:prSet presAssocID="{D1E485A0-A92D-4A63-9717-574130ECC8E5}" presName="horFlow" presStyleCnt="0"/>
      <dgm:spPr/>
    </dgm:pt>
    <dgm:pt modelId="{D5D5443D-87DA-4246-8F19-D9724F49767C}" type="pres">
      <dgm:prSet presAssocID="{D1E485A0-A92D-4A63-9717-574130ECC8E5}" presName="bigChev" presStyleLbl="node1" presStyleIdx="4" presStyleCnt="6" custScaleX="217149" custScaleY="92322" custLinFactX="-32003" custLinFactNeighborX="-100000" custLinFactNeighborY="-894"/>
      <dgm:spPr/>
    </dgm:pt>
    <dgm:pt modelId="{68BE8232-3640-4EA0-8820-32482E2D9A97}" type="pres">
      <dgm:prSet presAssocID="{60702B2E-C126-4DEC-9472-A85231641D83}" presName="parTrans" presStyleCnt="0"/>
      <dgm:spPr/>
    </dgm:pt>
    <dgm:pt modelId="{5C5D67DA-88D5-4CCF-8FB7-99C4AC146014}" type="pres">
      <dgm:prSet presAssocID="{5AD86133-90F2-4DEA-8997-A60941ED0052}" presName="node" presStyleLbl="alignAccFollowNode1" presStyleIdx="12" presStyleCnt="18" custScaleX="94219" custScaleY="108154" custLinFactX="-18115" custLinFactNeighborX="-100000" custLinFactNeighborY="9562">
        <dgm:presLayoutVars>
          <dgm:bulletEnabled val="1"/>
        </dgm:presLayoutVars>
      </dgm:prSet>
      <dgm:spPr/>
    </dgm:pt>
    <dgm:pt modelId="{FC835954-97CB-4B55-8458-655B26DBBF29}" type="pres">
      <dgm:prSet presAssocID="{73A109E6-41DF-457F-9795-FC810CAF7310}" presName="sibTrans" presStyleCnt="0"/>
      <dgm:spPr/>
    </dgm:pt>
    <dgm:pt modelId="{0217CCC7-BA1F-4244-BBDD-121AD1B85C8F}" type="pres">
      <dgm:prSet presAssocID="{0E853921-D332-42AA-A5F6-582EA5DBB43E}" presName="node" presStyleLbl="alignAccFollowNode1" presStyleIdx="13" presStyleCnt="18" custScaleX="97132" custScaleY="99577" custLinFactX="1247" custLinFactNeighborX="100000" custLinFactNeighborY="3490">
        <dgm:presLayoutVars>
          <dgm:bulletEnabled val="1"/>
        </dgm:presLayoutVars>
      </dgm:prSet>
      <dgm:spPr/>
    </dgm:pt>
    <dgm:pt modelId="{EC241AD4-3A98-4934-8FE3-52AD80410209}" type="pres">
      <dgm:prSet presAssocID="{DD57E8CD-5679-4511-A7E7-7DC035216B7A}" presName="sibTrans" presStyleCnt="0"/>
      <dgm:spPr/>
    </dgm:pt>
    <dgm:pt modelId="{FF257C2E-2532-4907-8501-F1D16673E09B}" type="pres">
      <dgm:prSet presAssocID="{F7744857-A0F7-4700-B0F7-7B5AF4095D23}" presName="node" presStyleLbl="alignAccFollowNode1" presStyleIdx="14" presStyleCnt="18" custAng="0" custScaleX="96129" custScaleY="111518" custLinFactX="53177" custLinFactNeighborX="100000" custLinFactNeighborY="9533">
        <dgm:presLayoutVars>
          <dgm:bulletEnabled val="1"/>
        </dgm:presLayoutVars>
      </dgm:prSet>
      <dgm:spPr/>
    </dgm:pt>
    <dgm:pt modelId="{1596803B-688E-4F46-B009-02EB6D9300A2}" type="pres">
      <dgm:prSet presAssocID="{D1E485A0-A92D-4A63-9717-574130ECC8E5}" presName="vSp" presStyleCnt="0"/>
      <dgm:spPr/>
    </dgm:pt>
    <dgm:pt modelId="{5722F3B5-67CB-42DB-9BE9-EACA0A3B3112}" type="pres">
      <dgm:prSet presAssocID="{588C7F2C-A956-4828-9707-A31F063EC084}" presName="horFlow" presStyleCnt="0"/>
      <dgm:spPr/>
    </dgm:pt>
    <dgm:pt modelId="{05F5610B-ECED-435A-83BF-1D6EDFB82F70}" type="pres">
      <dgm:prSet presAssocID="{588C7F2C-A956-4828-9707-A31F063EC084}" presName="bigChev" presStyleLbl="node1" presStyleIdx="5" presStyleCnt="6" custScaleX="207107" custLinFactX="-34417" custLinFactNeighborX="-100000" custLinFactNeighborY="1964"/>
      <dgm:spPr/>
    </dgm:pt>
    <dgm:pt modelId="{AE5C2727-EAEE-4790-808C-033B4CFC2D9C}" type="pres">
      <dgm:prSet presAssocID="{AFB1B67D-1749-4469-B95D-FB8865BA31B0}" presName="parTrans" presStyleCnt="0"/>
      <dgm:spPr/>
    </dgm:pt>
    <dgm:pt modelId="{BD755916-160A-42BD-9537-2528CB57819D}" type="pres">
      <dgm:prSet presAssocID="{BE2D906D-8812-4D67-BF72-09AE43BADDDA}" presName="node" presStyleLbl="alignAccFollowNode1" presStyleIdx="15" presStyleCnt="18" custScaleX="100199" custScaleY="100000" custLinFactX="-17118" custLinFactNeighborX="-100000" custLinFactNeighborY="-2599">
        <dgm:presLayoutVars>
          <dgm:bulletEnabled val="1"/>
        </dgm:presLayoutVars>
      </dgm:prSet>
      <dgm:spPr/>
    </dgm:pt>
    <dgm:pt modelId="{30588EDC-2BDA-495E-A4F3-E0388A0AC694}" type="pres">
      <dgm:prSet presAssocID="{6A90901B-154C-44AE-BFC6-74FC966C0058}" presName="sibTrans" presStyleCnt="0"/>
      <dgm:spPr/>
    </dgm:pt>
    <dgm:pt modelId="{55A2956B-48E5-40C2-92C2-8F9E92CDAC61}" type="pres">
      <dgm:prSet presAssocID="{F8EE0853-834C-4E95-8BE7-85C9440D92C7}" presName="node" presStyleLbl="alignAccFollowNode1" presStyleIdx="16" presStyleCnt="18" custScaleX="98554" custScaleY="96101" custLinFactX="2193" custLinFactNeighborX="100000" custLinFactNeighborY="-649">
        <dgm:presLayoutVars>
          <dgm:bulletEnabled val="1"/>
        </dgm:presLayoutVars>
      </dgm:prSet>
      <dgm:spPr/>
    </dgm:pt>
    <dgm:pt modelId="{79CF2420-1FBA-439A-9FCA-F227E4B4C241}" type="pres">
      <dgm:prSet presAssocID="{48BCBF4C-E13C-4D6D-8235-1E629EB97E76}" presName="sibTrans" presStyleCnt="0"/>
      <dgm:spPr/>
    </dgm:pt>
    <dgm:pt modelId="{9797A433-3564-4E5E-BF49-D98435707096}" type="pres">
      <dgm:prSet presAssocID="{E08157EF-0CBD-456B-877D-2EE2B5ECD168}" presName="node" presStyleLbl="alignAccFollowNode1" presStyleIdx="17" presStyleCnt="18" custScaleX="110129" custScaleY="89108" custLinFactX="48953" custLinFactNeighborX="100000" custLinFactNeighborY="-1896">
        <dgm:presLayoutVars>
          <dgm:bulletEnabled val="1"/>
        </dgm:presLayoutVars>
      </dgm:prSet>
      <dgm:spPr/>
    </dgm:pt>
  </dgm:ptLst>
  <dgm:cxnLst>
    <dgm:cxn modelId="{2AAABC03-8208-4F7D-942A-41B62226A31F}" type="presOf" srcId="{BE2D906D-8812-4D67-BF72-09AE43BADDDA}" destId="{BD755916-160A-42BD-9537-2528CB57819D}" srcOrd="0" destOrd="0" presId="urn:microsoft.com/office/officeart/2005/8/layout/lProcess3"/>
    <dgm:cxn modelId="{A6C8A40E-E03C-490C-B49D-4DD97FFDDD4C}" srcId="{961B56BC-49D0-4F52-87DA-F4CC0E43956A}" destId="{BD703154-58EB-4E01-9031-8E6F5C8EEE8C}" srcOrd="2" destOrd="0" parTransId="{0444B36E-9E99-450A-BADB-A91B67044F61}" sibTransId="{146E1341-406B-4A66-90A5-4052C17C5E12}"/>
    <dgm:cxn modelId="{BF3A1813-7CCC-40DA-8D79-1716455BBA61}" type="presOf" srcId="{518E26A4-E851-4658-A84E-EA3717D08580}" destId="{EA953FB9-9A0C-4864-89AD-F956C3FCA333}" srcOrd="0" destOrd="0" presId="urn:microsoft.com/office/officeart/2005/8/layout/lProcess3"/>
    <dgm:cxn modelId="{5CC88E1B-AFAA-4AF3-B807-B0843A927BF4}" srcId="{1D530585-A65D-4057-9DCC-839EFFFC0AC0}" destId="{31D298F6-9AF4-4005-84D1-F51F6F526AD5}" srcOrd="3" destOrd="0" parTransId="{A0EFE8ED-3416-4277-97B4-FFFD7993DABA}" sibTransId="{EDD9A2E2-4E66-47C3-8154-9FB362E6FFFE}"/>
    <dgm:cxn modelId="{1C06571C-6147-436B-B65D-F06241209F41}" type="presOf" srcId="{742B9166-E103-4B8D-8AA9-0001016BED4D}" destId="{92FEB86A-44DF-4FEB-B929-3DA9526C5216}" srcOrd="0" destOrd="0" presId="urn:microsoft.com/office/officeart/2005/8/layout/lProcess3"/>
    <dgm:cxn modelId="{3D246F27-BCC3-463E-AC38-DF5869268520}" srcId="{1D530585-A65D-4057-9DCC-839EFFFC0AC0}" destId="{961B56BC-49D0-4F52-87DA-F4CC0E43956A}" srcOrd="0" destOrd="0" parTransId="{CDA3CA86-ED7D-4867-B5B4-399CCE155F9D}" sibTransId="{0D6CA745-7AE0-4D8D-9E18-656A310A40F7}"/>
    <dgm:cxn modelId="{2E877327-756D-4B09-B3F7-B4B19CF7F32E}" srcId="{D1E485A0-A92D-4A63-9717-574130ECC8E5}" destId="{0E853921-D332-42AA-A5F6-582EA5DBB43E}" srcOrd="1" destOrd="0" parTransId="{E580ED9A-A879-4F46-8DF2-C7FD455C4830}" sibTransId="{DD57E8CD-5679-4511-A7E7-7DC035216B7A}"/>
    <dgm:cxn modelId="{55C40A2B-EF39-48FA-88F8-C3BE656E21EB}" type="presOf" srcId="{47E7CAEC-A38F-424B-BEF1-25B60E5538D0}" destId="{C648EDC4-2134-49FF-9AF3-D05A14EDD3ED}" srcOrd="0" destOrd="0" presId="urn:microsoft.com/office/officeart/2005/8/layout/lProcess3"/>
    <dgm:cxn modelId="{FC71822E-7058-43CA-96F4-9EF7E307550D}" srcId="{31D298F6-9AF4-4005-84D1-F51F6F526AD5}" destId="{C4825F52-6045-44B4-8A4E-D9D772404D35}" srcOrd="2" destOrd="0" parTransId="{24EC0908-9B04-48F7-B691-C40647FAC5A8}" sibTransId="{8651026D-E102-42A0-A429-E5E4FD7DBBB5}"/>
    <dgm:cxn modelId="{2EB56032-79EA-4B75-9844-0944CB10E9D1}" srcId="{588C7F2C-A956-4828-9707-A31F063EC084}" destId="{BE2D906D-8812-4D67-BF72-09AE43BADDDA}" srcOrd="0" destOrd="0" parTransId="{AFB1B67D-1749-4469-B95D-FB8865BA31B0}" sibTransId="{6A90901B-154C-44AE-BFC6-74FC966C0058}"/>
    <dgm:cxn modelId="{044DEB36-85F3-448A-A896-6857C30A3746}" srcId="{518E26A4-E851-4658-A84E-EA3717D08580}" destId="{742B9166-E103-4B8D-8AA9-0001016BED4D}" srcOrd="0" destOrd="0" parTransId="{EA275A4F-654B-4CB6-A75C-9B40BE1D48A9}" sibTransId="{16BC9F06-F814-422E-A3A2-92639FAEF419}"/>
    <dgm:cxn modelId="{2ED48239-AC0E-4015-BDC3-4E9CB14875D1}" type="presOf" srcId="{E0DD5936-6558-447D-BDA0-BAE68A4A85C7}" destId="{0A39832D-8064-4754-B568-BDECFF73C811}" srcOrd="0" destOrd="0" presId="urn:microsoft.com/office/officeart/2005/8/layout/lProcess3"/>
    <dgm:cxn modelId="{11B0FC3A-B14F-4A8C-8BB3-977A0143C771}" srcId="{518E26A4-E851-4658-A84E-EA3717D08580}" destId="{D5284ABA-6645-4E63-A715-F480318A94B0}" srcOrd="2" destOrd="0" parTransId="{DBD5915D-FCD4-4E22-ADE5-D86FB98F41B1}" sibTransId="{EF6BA053-B828-408B-8B14-C8276B234BE1}"/>
    <dgm:cxn modelId="{686A865C-FAF2-4BBC-ADB4-046EE3D85ECE}" type="presOf" srcId="{99EAE796-990C-4FFA-99F7-61BAE63ADF7A}" destId="{4D39E602-971F-43AD-BC3A-7F420F5ACE59}" srcOrd="0" destOrd="0" presId="urn:microsoft.com/office/officeart/2005/8/layout/lProcess3"/>
    <dgm:cxn modelId="{A6E97047-C8E0-4A52-A9F2-5548E5DC0326}" srcId="{961B56BC-49D0-4F52-87DA-F4CC0E43956A}" destId="{A3D0C42F-D676-4610-8304-ED29C3E1582D}" srcOrd="0" destOrd="0" parTransId="{7FA33AEC-2E3C-4C49-BE18-973BD6846AF9}" sibTransId="{A3887381-3139-4B2F-AB72-707FE7A769BC}"/>
    <dgm:cxn modelId="{8707EB48-A799-4D56-A470-958BAB236A7F}" srcId="{44825444-0FB0-4418-AB1C-3BE676A9D769}" destId="{F817A2CE-5BBC-4B55-BF1F-EE1EC82BB64F}" srcOrd="2" destOrd="0" parTransId="{2C781A85-C655-4CC4-9FF2-C6B2F37B0D44}" sibTransId="{6445153C-6EE1-48BB-8BA3-689421B48DF9}"/>
    <dgm:cxn modelId="{BD9B5E69-282C-4DE7-89D6-5A759C31522C}" type="presOf" srcId="{BC26E51F-5D3F-4EF3-B369-0D830CE68112}" destId="{E273E53C-1D48-4852-939D-F737D33627B6}" srcOrd="0" destOrd="0" presId="urn:microsoft.com/office/officeart/2005/8/layout/lProcess3"/>
    <dgm:cxn modelId="{8BFC5069-ABAD-4DC3-BA39-E4D5F51BA4AF}" type="presOf" srcId="{E08157EF-0CBD-456B-877D-2EE2B5ECD168}" destId="{9797A433-3564-4E5E-BF49-D98435707096}" srcOrd="0" destOrd="0" presId="urn:microsoft.com/office/officeart/2005/8/layout/lProcess3"/>
    <dgm:cxn modelId="{1C7CCE4B-C912-444F-B389-3C795497BC04}" srcId="{588C7F2C-A956-4828-9707-A31F063EC084}" destId="{E08157EF-0CBD-456B-877D-2EE2B5ECD168}" srcOrd="2" destOrd="0" parTransId="{EA59A9E3-B51B-4618-A024-01D313D0F704}" sibTransId="{D9C5C9ED-2A4C-45A1-87B0-B6A62832DF30}"/>
    <dgm:cxn modelId="{180CB96F-F4E9-4C00-82E3-F40C04178FD4}" srcId="{588C7F2C-A956-4828-9707-A31F063EC084}" destId="{F8EE0853-834C-4E95-8BE7-85C9440D92C7}" srcOrd="1" destOrd="0" parTransId="{DB8AF2F8-F43C-48A4-BDF0-0CDD4BBC8712}" sibTransId="{48BCBF4C-E13C-4D6D-8235-1E629EB97E76}"/>
    <dgm:cxn modelId="{14F9B77E-0BC6-4954-92AE-69E8ACCD6069}" type="presOf" srcId="{224F4BE9-C7A2-4BAE-8276-372BF0B4A054}" destId="{879A147A-5ECE-4745-95C9-CCBCE9C748BC}" srcOrd="0" destOrd="0" presId="urn:microsoft.com/office/officeart/2005/8/layout/lProcess3"/>
    <dgm:cxn modelId="{183FCE7E-4BCB-482D-AF3B-794B9FA70A10}" srcId="{1D530585-A65D-4057-9DCC-839EFFFC0AC0}" destId="{518E26A4-E851-4658-A84E-EA3717D08580}" srcOrd="1" destOrd="0" parTransId="{C922DF29-F5CD-4463-A779-766496EC5275}" sibTransId="{0B0640E4-8AEE-4EC9-A75A-311B8144FAEF}"/>
    <dgm:cxn modelId="{EB027E80-5B3E-415C-8ABE-6A5C29A3BB06}" srcId="{1D530585-A65D-4057-9DCC-839EFFFC0AC0}" destId="{44825444-0FB0-4418-AB1C-3BE676A9D769}" srcOrd="2" destOrd="0" parTransId="{41ABFEED-5619-44FC-8A96-F6654AA4CEEF}" sibTransId="{F94C628E-B6B8-47CB-AE46-855AD922471C}"/>
    <dgm:cxn modelId="{CE8F3384-A89C-4693-85B8-56FCD99953CA}" type="presOf" srcId="{1D530585-A65D-4057-9DCC-839EFFFC0AC0}" destId="{2C6B9032-8F73-4928-B06D-C6CF04647662}" srcOrd="0" destOrd="0" presId="urn:microsoft.com/office/officeart/2005/8/layout/lProcess3"/>
    <dgm:cxn modelId="{2313CE8E-8C72-4E6A-ABAE-B7E2C4A5D6F3}" type="presOf" srcId="{F8EE0853-834C-4E95-8BE7-85C9440D92C7}" destId="{55A2956B-48E5-40C2-92C2-8F9E92CDAC61}" srcOrd="0" destOrd="0" presId="urn:microsoft.com/office/officeart/2005/8/layout/lProcess3"/>
    <dgm:cxn modelId="{1EEFB590-E350-478E-9171-CCD49DB64BD9}" srcId="{D1E485A0-A92D-4A63-9717-574130ECC8E5}" destId="{5AD86133-90F2-4DEA-8997-A60941ED0052}" srcOrd="0" destOrd="0" parTransId="{60702B2E-C126-4DEC-9472-A85231641D83}" sibTransId="{73A109E6-41DF-457F-9795-FC810CAF7310}"/>
    <dgm:cxn modelId="{C64800B3-A341-47CC-AC08-A20B05F0D4B8}" type="presOf" srcId="{C4825F52-6045-44B4-8A4E-D9D772404D35}" destId="{EB1632A7-2206-4AE7-9914-1C1F500B8238}" srcOrd="0" destOrd="0" presId="urn:microsoft.com/office/officeart/2005/8/layout/lProcess3"/>
    <dgm:cxn modelId="{3E5377B5-DCB3-478E-B685-0E00738A6AF2}" type="presOf" srcId="{F7744857-A0F7-4700-B0F7-7B5AF4095D23}" destId="{FF257C2E-2532-4907-8501-F1D16673E09B}" srcOrd="0" destOrd="0" presId="urn:microsoft.com/office/officeart/2005/8/layout/lProcess3"/>
    <dgm:cxn modelId="{B376C3B6-34D8-4E98-B970-F88B3C8407A6}" srcId="{44825444-0FB0-4418-AB1C-3BE676A9D769}" destId="{E0DD5936-6558-447D-BDA0-BAE68A4A85C7}" srcOrd="0" destOrd="0" parTransId="{6BCF55B9-2DED-4EC9-BB84-A6CC39358C0C}" sibTransId="{345924CB-8213-41C3-AAE8-7491D920DEB3}"/>
    <dgm:cxn modelId="{91A204B8-1231-4F63-AEF1-A72194B515D6}" type="presOf" srcId="{588C7F2C-A956-4828-9707-A31F063EC084}" destId="{05F5610B-ECED-435A-83BF-1D6EDFB82F70}" srcOrd="0" destOrd="0" presId="urn:microsoft.com/office/officeart/2005/8/layout/lProcess3"/>
    <dgm:cxn modelId="{DA0AC7B9-CDEC-4DBA-B5A5-FD0EE8EA9EE8}" type="presOf" srcId="{961B56BC-49D0-4F52-87DA-F4CC0E43956A}" destId="{1F2AFB53-A65C-43B5-9FBD-0B80A24C750D}" srcOrd="0" destOrd="0" presId="urn:microsoft.com/office/officeart/2005/8/layout/lProcess3"/>
    <dgm:cxn modelId="{920DCEB9-53BF-47C4-9A3F-226615360AB4}" srcId="{1D530585-A65D-4057-9DCC-839EFFFC0AC0}" destId="{D1E485A0-A92D-4A63-9717-574130ECC8E5}" srcOrd="4" destOrd="0" parTransId="{E099DB9E-B220-4015-9F67-7019B905594F}" sibTransId="{A0BCB0C7-3BD6-453B-B012-DCACBC482715}"/>
    <dgm:cxn modelId="{D636A4BE-521D-4EE7-A292-19FDCC6E8E55}" srcId="{D1E485A0-A92D-4A63-9717-574130ECC8E5}" destId="{F7744857-A0F7-4700-B0F7-7B5AF4095D23}" srcOrd="2" destOrd="0" parTransId="{27B4DEA2-F105-40A3-8B4A-7BFCED395661}" sibTransId="{12297057-9207-4464-93CC-29513CE3FF6E}"/>
    <dgm:cxn modelId="{1AA738C3-7E3A-45A6-9E98-21435610E644}" type="presOf" srcId="{5AD86133-90F2-4DEA-8997-A60941ED0052}" destId="{5C5D67DA-88D5-4CCF-8FB7-99C4AC146014}" srcOrd="0" destOrd="0" presId="urn:microsoft.com/office/officeart/2005/8/layout/lProcess3"/>
    <dgm:cxn modelId="{BD1549CF-B057-409A-B304-0B2E26645771}" type="presOf" srcId="{F817A2CE-5BBC-4B55-BF1F-EE1EC82BB64F}" destId="{90164D3D-A9BF-4F62-865A-4EEA30B38DBD}" srcOrd="0" destOrd="0" presId="urn:microsoft.com/office/officeart/2005/8/layout/lProcess3"/>
    <dgm:cxn modelId="{7A6508D1-E806-43F6-A32B-CE3229C599AA}" srcId="{31D298F6-9AF4-4005-84D1-F51F6F526AD5}" destId="{99EAE796-990C-4FFA-99F7-61BAE63ADF7A}" srcOrd="0" destOrd="0" parTransId="{80BBC4D0-3963-4F70-A322-5873EF935823}" sibTransId="{91FDDC38-7972-491F-B208-4016B75657E6}"/>
    <dgm:cxn modelId="{A5C92CD2-F1A2-4C00-B8C5-0A053FC7BA7E}" srcId="{44825444-0FB0-4418-AB1C-3BE676A9D769}" destId="{BC26E51F-5D3F-4EF3-B369-0D830CE68112}" srcOrd="1" destOrd="0" parTransId="{C6EBE829-44DE-4849-A5EC-6ED6B9584906}" sibTransId="{0E5A99C9-2E53-49F2-A9FA-3E5FA144D2B8}"/>
    <dgm:cxn modelId="{E40952D3-5B87-4E21-971E-477CE8CBA519}" type="presOf" srcId="{8A97B391-4D76-411D-B630-52A76D50706D}" destId="{E6712BD2-17F5-433F-8DE0-21A8DB0B0EB3}" srcOrd="0" destOrd="0" presId="urn:microsoft.com/office/officeart/2005/8/layout/lProcess3"/>
    <dgm:cxn modelId="{936713D9-1F33-4D4A-A5A4-66BDD75BAC42}" type="presOf" srcId="{0E853921-D332-42AA-A5F6-582EA5DBB43E}" destId="{0217CCC7-BA1F-4244-BBDD-121AD1B85C8F}" srcOrd="0" destOrd="0" presId="urn:microsoft.com/office/officeart/2005/8/layout/lProcess3"/>
    <dgm:cxn modelId="{22396CE8-BEE3-4EB3-B5A8-F186A18E7011}" type="presOf" srcId="{A3D0C42F-D676-4610-8304-ED29C3E1582D}" destId="{1905D17A-EB53-4DDA-84E9-4897A346DCC6}" srcOrd="0" destOrd="0" presId="urn:microsoft.com/office/officeart/2005/8/layout/lProcess3"/>
    <dgm:cxn modelId="{2A2960EB-4A8C-415A-B490-58DD5D9471E8}" srcId="{31D298F6-9AF4-4005-84D1-F51F6F526AD5}" destId="{47E7CAEC-A38F-424B-BEF1-25B60E5538D0}" srcOrd="1" destOrd="0" parTransId="{9057727F-2AA4-43C7-85CC-B721B848F575}" sibTransId="{0BF6F073-7002-45CA-9450-DB011B7967DC}"/>
    <dgm:cxn modelId="{FB7E7AEB-D897-4EFF-B838-36A71D110FC6}" type="presOf" srcId="{D5284ABA-6645-4E63-A715-F480318A94B0}" destId="{008A68ED-FF7E-46ED-ADB1-1448F72CEDD1}" srcOrd="0" destOrd="0" presId="urn:microsoft.com/office/officeart/2005/8/layout/lProcess3"/>
    <dgm:cxn modelId="{4EABA6EE-1868-4E3C-936A-E530CE917998}" srcId="{961B56BC-49D0-4F52-87DA-F4CC0E43956A}" destId="{224F4BE9-C7A2-4BAE-8276-372BF0B4A054}" srcOrd="1" destOrd="0" parTransId="{B7184EA8-D746-41D2-BEF0-1F2579AC774A}" sibTransId="{71B8CF4B-E8FA-4CC5-B82E-48BBEAADE6DA}"/>
    <dgm:cxn modelId="{F6E20DF6-DB61-462E-8F70-56D061E65B6A}" type="presOf" srcId="{BD703154-58EB-4E01-9031-8E6F5C8EEE8C}" destId="{53E66423-2F25-4507-9C74-5E87F1D1A5EE}" srcOrd="0" destOrd="0" presId="urn:microsoft.com/office/officeart/2005/8/layout/lProcess3"/>
    <dgm:cxn modelId="{110E3EF6-A084-42B2-AAD4-64DD02799C52}" srcId="{1D530585-A65D-4057-9DCC-839EFFFC0AC0}" destId="{588C7F2C-A956-4828-9707-A31F063EC084}" srcOrd="5" destOrd="0" parTransId="{E4DA6A13-4213-45BE-9F84-F746E25A56B4}" sibTransId="{836A7D80-73F0-40A6-9764-1607F3F69C55}"/>
    <dgm:cxn modelId="{57E074F8-F010-4628-829F-89483D98C28C}" srcId="{518E26A4-E851-4658-A84E-EA3717D08580}" destId="{8A97B391-4D76-411D-B630-52A76D50706D}" srcOrd="1" destOrd="0" parTransId="{CFDA581B-135D-4F7E-A238-80BE0A6C965B}" sibTransId="{A61A0795-3E57-4EAA-96EA-04A3614A4C18}"/>
    <dgm:cxn modelId="{8DABBDFA-A8C5-4F25-A66A-D3C92FAB0090}" type="presOf" srcId="{44825444-0FB0-4418-AB1C-3BE676A9D769}" destId="{8885E09B-EC5B-4C59-BA4A-E53F8D1692A7}" srcOrd="0" destOrd="0" presId="urn:microsoft.com/office/officeart/2005/8/layout/lProcess3"/>
    <dgm:cxn modelId="{65B513FC-8B06-439F-9CEE-15212C8ADC53}" type="presOf" srcId="{D1E485A0-A92D-4A63-9717-574130ECC8E5}" destId="{D5D5443D-87DA-4246-8F19-D9724F49767C}" srcOrd="0" destOrd="0" presId="urn:microsoft.com/office/officeart/2005/8/layout/lProcess3"/>
    <dgm:cxn modelId="{3B23A8FE-D5E4-445A-B152-D4AC8C4E9E02}" type="presOf" srcId="{31D298F6-9AF4-4005-84D1-F51F6F526AD5}" destId="{DA741E7A-C9E7-4D4F-849E-85D3885BD837}" srcOrd="0" destOrd="0" presId="urn:microsoft.com/office/officeart/2005/8/layout/lProcess3"/>
    <dgm:cxn modelId="{93F285E9-FAD0-4997-8DAA-49A49C244D37}" type="presParOf" srcId="{2C6B9032-8F73-4928-B06D-C6CF04647662}" destId="{4EB20DDC-A833-49CB-B4BA-DA7816D1497B}" srcOrd="0" destOrd="0" presId="urn:microsoft.com/office/officeart/2005/8/layout/lProcess3"/>
    <dgm:cxn modelId="{C238B5E6-DF3F-4FDC-B688-6CF0DB4A3F61}" type="presParOf" srcId="{4EB20DDC-A833-49CB-B4BA-DA7816D1497B}" destId="{1F2AFB53-A65C-43B5-9FBD-0B80A24C750D}" srcOrd="0" destOrd="0" presId="urn:microsoft.com/office/officeart/2005/8/layout/lProcess3"/>
    <dgm:cxn modelId="{8B1A49D6-5FE3-4ED1-8400-987445C9EC1C}" type="presParOf" srcId="{4EB20DDC-A833-49CB-B4BA-DA7816D1497B}" destId="{2C921A56-F51C-463A-816B-5754E0D40DAB}" srcOrd="1" destOrd="0" presId="urn:microsoft.com/office/officeart/2005/8/layout/lProcess3"/>
    <dgm:cxn modelId="{091B1479-D267-4A73-83CC-CB41E6D5AEE7}" type="presParOf" srcId="{4EB20DDC-A833-49CB-B4BA-DA7816D1497B}" destId="{1905D17A-EB53-4DDA-84E9-4897A346DCC6}" srcOrd="2" destOrd="0" presId="urn:microsoft.com/office/officeart/2005/8/layout/lProcess3"/>
    <dgm:cxn modelId="{26747313-7E2D-4992-9C6D-39A24010CADB}" type="presParOf" srcId="{4EB20DDC-A833-49CB-B4BA-DA7816D1497B}" destId="{60AF51AB-612A-4C8C-B22E-36052882DE37}" srcOrd="3" destOrd="0" presId="urn:microsoft.com/office/officeart/2005/8/layout/lProcess3"/>
    <dgm:cxn modelId="{D0EE0DF8-9B34-4D57-B884-F9E83032FBD7}" type="presParOf" srcId="{4EB20DDC-A833-49CB-B4BA-DA7816D1497B}" destId="{879A147A-5ECE-4745-95C9-CCBCE9C748BC}" srcOrd="4" destOrd="0" presId="urn:microsoft.com/office/officeart/2005/8/layout/lProcess3"/>
    <dgm:cxn modelId="{AE019419-AD28-43E2-92E3-1167C5061C2A}" type="presParOf" srcId="{4EB20DDC-A833-49CB-B4BA-DA7816D1497B}" destId="{3B7D6C8C-B72E-4661-A648-E90E604CE2D3}" srcOrd="5" destOrd="0" presId="urn:microsoft.com/office/officeart/2005/8/layout/lProcess3"/>
    <dgm:cxn modelId="{AABA1D61-4AA2-491C-BA3A-218838A2248D}" type="presParOf" srcId="{4EB20DDC-A833-49CB-B4BA-DA7816D1497B}" destId="{53E66423-2F25-4507-9C74-5E87F1D1A5EE}" srcOrd="6" destOrd="0" presId="urn:microsoft.com/office/officeart/2005/8/layout/lProcess3"/>
    <dgm:cxn modelId="{C2D0AD90-DF70-4DE7-9665-5D864BDCA156}" type="presParOf" srcId="{2C6B9032-8F73-4928-B06D-C6CF04647662}" destId="{6E582A2F-1543-43B1-9C45-7C3F807C4F12}" srcOrd="1" destOrd="0" presId="urn:microsoft.com/office/officeart/2005/8/layout/lProcess3"/>
    <dgm:cxn modelId="{D8AAB9BB-3DAB-4754-8E56-1F7CA7865BA5}" type="presParOf" srcId="{2C6B9032-8F73-4928-B06D-C6CF04647662}" destId="{BBC4B3A3-7272-43BA-9474-97F1597370B1}" srcOrd="2" destOrd="0" presId="urn:microsoft.com/office/officeart/2005/8/layout/lProcess3"/>
    <dgm:cxn modelId="{DE2A595E-C075-4ABA-95C9-72E027693C22}" type="presParOf" srcId="{BBC4B3A3-7272-43BA-9474-97F1597370B1}" destId="{EA953FB9-9A0C-4864-89AD-F956C3FCA333}" srcOrd="0" destOrd="0" presId="urn:microsoft.com/office/officeart/2005/8/layout/lProcess3"/>
    <dgm:cxn modelId="{B04514C1-4181-4655-BFCF-1F5CBCE03B40}" type="presParOf" srcId="{BBC4B3A3-7272-43BA-9474-97F1597370B1}" destId="{2F28C477-1C16-433E-BD9B-DE59969859C1}" srcOrd="1" destOrd="0" presId="urn:microsoft.com/office/officeart/2005/8/layout/lProcess3"/>
    <dgm:cxn modelId="{7F9822D3-4C58-451A-97FE-C3D264BDEED6}" type="presParOf" srcId="{BBC4B3A3-7272-43BA-9474-97F1597370B1}" destId="{92FEB86A-44DF-4FEB-B929-3DA9526C5216}" srcOrd="2" destOrd="0" presId="urn:microsoft.com/office/officeart/2005/8/layout/lProcess3"/>
    <dgm:cxn modelId="{23A01E3C-52E3-4668-A4E4-8597724CE1B1}" type="presParOf" srcId="{BBC4B3A3-7272-43BA-9474-97F1597370B1}" destId="{D36737E9-9147-4C49-9FFE-730329601753}" srcOrd="3" destOrd="0" presId="urn:microsoft.com/office/officeart/2005/8/layout/lProcess3"/>
    <dgm:cxn modelId="{F5B9978D-7AC5-42AD-AB4D-4667A09EEF07}" type="presParOf" srcId="{BBC4B3A3-7272-43BA-9474-97F1597370B1}" destId="{E6712BD2-17F5-433F-8DE0-21A8DB0B0EB3}" srcOrd="4" destOrd="0" presId="urn:microsoft.com/office/officeart/2005/8/layout/lProcess3"/>
    <dgm:cxn modelId="{B3FC351D-7632-49E6-8142-6F1F60F16C0C}" type="presParOf" srcId="{BBC4B3A3-7272-43BA-9474-97F1597370B1}" destId="{DF1BE4E7-9914-440B-897C-9240CC9A50A6}" srcOrd="5" destOrd="0" presId="urn:microsoft.com/office/officeart/2005/8/layout/lProcess3"/>
    <dgm:cxn modelId="{1E1D9C3D-8906-4F45-83DF-354FFAF1E4D3}" type="presParOf" srcId="{BBC4B3A3-7272-43BA-9474-97F1597370B1}" destId="{008A68ED-FF7E-46ED-ADB1-1448F72CEDD1}" srcOrd="6" destOrd="0" presId="urn:microsoft.com/office/officeart/2005/8/layout/lProcess3"/>
    <dgm:cxn modelId="{C8A52A96-BBE1-413F-9070-73B39255DD7E}" type="presParOf" srcId="{2C6B9032-8F73-4928-B06D-C6CF04647662}" destId="{DD927B71-F06A-40F1-8249-FEF42D558BF2}" srcOrd="3" destOrd="0" presId="urn:microsoft.com/office/officeart/2005/8/layout/lProcess3"/>
    <dgm:cxn modelId="{B873A147-FBF3-48AA-B81D-BFBBE1DDA26A}" type="presParOf" srcId="{2C6B9032-8F73-4928-B06D-C6CF04647662}" destId="{915CA35D-8976-4DD5-9DA0-D6715854FAE3}" srcOrd="4" destOrd="0" presId="urn:microsoft.com/office/officeart/2005/8/layout/lProcess3"/>
    <dgm:cxn modelId="{339AB1B5-8EB3-492E-BAC8-573A4A8CE68C}" type="presParOf" srcId="{915CA35D-8976-4DD5-9DA0-D6715854FAE3}" destId="{8885E09B-EC5B-4C59-BA4A-E53F8D1692A7}" srcOrd="0" destOrd="0" presId="urn:microsoft.com/office/officeart/2005/8/layout/lProcess3"/>
    <dgm:cxn modelId="{0E95F8B0-D30C-4501-A199-EF5CAA4D389A}" type="presParOf" srcId="{915CA35D-8976-4DD5-9DA0-D6715854FAE3}" destId="{FC680FBC-CBE1-4121-98AF-95F4D583BDD5}" srcOrd="1" destOrd="0" presId="urn:microsoft.com/office/officeart/2005/8/layout/lProcess3"/>
    <dgm:cxn modelId="{455413D7-6139-40F6-B00F-B6D50429A994}" type="presParOf" srcId="{915CA35D-8976-4DD5-9DA0-D6715854FAE3}" destId="{0A39832D-8064-4754-B568-BDECFF73C811}" srcOrd="2" destOrd="0" presId="urn:microsoft.com/office/officeart/2005/8/layout/lProcess3"/>
    <dgm:cxn modelId="{754EAF2A-8C5F-498C-9C18-8596B6A2879B}" type="presParOf" srcId="{915CA35D-8976-4DD5-9DA0-D6715854FAE3}" destId="{FF5F2DD9-2C9E-4787-B1E1-7E2500C36A0A}" srcOrd="3" destOrd="0" presId="urn:microsoft.com/office/officeart/2005/8/layout/lProcess3"/>
    <dgm:cxn modelId="{2CABC5B6-92DD-4C41-945E-D470434415C7}" type="presParOf" srcId="{915CA35D-8976-4DD5-9DA0-D6715854FAE3}" destId="{E273E53C-1D48-4852-939D-F737D33627B6}" srcOrd="4" destOrd="0" presId="urn:microsoft.com/office/officeart/2005/8/layout/lProcess3"/>
    <dgm:cxn modelId="{DB9EE9D0-827E-401D-8FBC-3A318E268998}" type="presParOf" srcId="{915CA35D-8976-4DD5-9DA0-D6715854FAE3}" destId="{57CF1214-0239-4437-BE7D-FDA5139DD310}" srcOrd="5" destOrd="0" presId="urn:microsoft.com/office/officeart/2005/8/layout/lProcess3"/>
    <dgm:cxn modelId="{E8804BB8-0DE8-4354-9A5A-EEC0F196DF20}" type="presParOf" srcId="{915CA35D-8976-4DD5-9DA0-D6715854FAE3}" destId="{90164D3D-A9BF-4F62-865A-4EEA30B38DBD}" srcOrd="6" destOrd="0" presId="urn:microsoft.com/office/officeart/2005/8/layout/lProcess3"/>
    <dgm:cxn modelId="{48A934C1-4048-4070-8AB4-125F7D7ABBE1}" type="presParOf" srcId="{2C6B9032-8F73-4928-B06D-C6CF04647662}" destId="{77771EE7-B68D-44D4-A691-4BEF9FD545AC}" srcOrd="5" destOrd="0" presId="urn:microsoft.com/office/officeart/2005/8/layout/lProcess3"/>
    <dgm:cxn modelId="{16C14636-BEB8-455A-BFD6-90A9E91034ED}" type="presParOf" srcId="{2C6B9032-8F73-4928-B06D-C6CF04647662}" destId="{DFB08B69-BF96-4592-9EAE-18F5536EF41D}" srcOrd="6" destOrd="0" presId="urn:microsoft.com/office/officeart/2005/8/layout/lProcess3"/>
    <dgm:cxn modelId="{37CCA167-A6F8-4E6D-B8D8-B6C48982B315}" type="presParOf" srcId="{DFB08B69-BF96-4592-9EAE-18F5536EF41D}" destId="{DA741E7A-C9E7-4D4F-849E-85D3885BD837}" srcOrd="0" destOrd="0" presId="urn:microsoft.com/office/officeart/2005/8/layout/lProcess3"/>
    <dgm:cxn modelId="{5B6B2A72-A495-47D6-868B-0585E7CB5765}" type="presParOf" srcId="{DFB08B69-BF96-4592-9EAE-18F5536EF41D}" destId="{3D6A1DD4-6E2B-4607-9EC4-76BD5685278C}" srcOrd="1" destOrd="0" presId="urn:microsoft.com/office/officeart/2005/8/layout/lProcess3"/>
    <dgm:cxn modelId="{06EFAEF5-E6FC-4AA8-B2AB-5B1F59DE22B0}" type="presParOf" srcId="{DFB08B69-BF96-4592-9EAE-18F5536EF41D}" destId="{4D39E602-971F-43AD-BC3A-7F420F5ACE59}" srcOrd="2" destOrd="0" presId="urn:microsoft.com/office/officeart/2005/8/layout/lProcess3"/>
    <dgm:cxn modelId="{C6A43083-48B7-4AB7-A71C-71AA8544971A}" type="presParOf" srcId="{DFB08B69-BF96-4592-9EAE-18F5536EF41D}" destId="{17F87698-BD63-4969-86DE-5514DECC00C9}" srcOrd="3" destOrd="0" presId="urn:microsoft.com/office/officeart/2005/8/layout/lProcess3"/>
    <dgm:cxn modelId="{67A5E743-69E6-49FA-992A-7FDCF29551A3}" type="presParOf" srcId="{DFB08B69-BF96-4592-9EAE-18F5536EF41D}" destId="{C648EDC4-2134-49FF-9AF3-D05A14EDD3ED}" srcOrd="4" destOrd="0" presId="urn:microsoft.com/office/officeart/2005/8/layout/lProcess3"/>
    <dgm:cxn modelId="{28A5BA94-C87F-4995-9AC8-518D6793F2FC}" type="presParOf" srcId="{DFB08B69-BF96-4592-9EAE-18F5536EF41D}" destId="{A0CDF896-80C2-4E82-AEF8-5AF1D1BE5387}" srcOrd="5" destOrd="0" presId="urn:microsoft.com/office/officeart/2005/8/layout/lProcess3"/>
    <dgm:cxn modelId="{002BBF4C-2663-46DA-8F10-11FFC5273ADC}" type="presParOf" srcId="{DFB08B69-BF96-4592-9EAE-18F5536EF41D}" destId="{EB1632A7-2206-4AE7-9914-1C1F500B8238}" srcOrd="6" destOrd="0" presId="urn:microsoft.com/office/officeart/2005/8/layout/lProcess3"/>
    <dgm:cxn modelId="{59FED0E0-446D-4A8C-9671-B1A2A34624B0}" type="presParOf" srcId="{2C6B9032-8F73-4928-B06D-C6CF04647662}" destId="{0AC9F48F-49B5-464D-8B1E-ABAE55F63A76}" srcOrd="7" destOrd="0" presId="urn:microsoft.com/office/officeart/2005/8/layout/lProcess3"/>
    <dgm:cxn modelId="{526554F8-14E2-48E8-A8AE-74E076AF3212}" type="presParOf" srcId="{2C6B9032-8F73-4928-B06D-C6CF04647662}" destId="{B6BC552B-6158-4B8B-84E2-FBC21E63C068}" srcOrd="8" destOrd="0" presId="urn:microsoft.com/office/officeart/2005/8/layout/lProcess3"/>
    <dgm:cxn modelId="{F549F289-C653-4B2F-8844-51DCA87AF23B}" type="presParOf" srcId="{B6BC552B-6158-4B8B-84E2-FBC21E63C068}" destId="{D5D5443D-87DA-4246-8F19-D9724F49767C}" srcOrd="0" destOrd="0" presId="urn:microsoft.com/office/officeart/2005/8/layout/lProcess3"/>
    <dgm:cxn modelId="{B015096E-3D26-46F3-B087-C1BABEC96047}" type="presParOf" srcId="{B6BC552B-6158-4B8B-84E2-FBC21E63C068}" destId="{68BE8232-3640-4EA0-8820-32482E2D9A97}" srcOrd="1" destOrd="0" presId="urn:microsoft.com/office/officeart/2005/8/layout/lProcess3"/>
    <dgm:cxn modelId="{0C87DFC5-F423-4919-A88C-BE575685FE13}" type="presParOf" srcId="{B6BC552B-6158-4B8B-84E2-FBC21E63C068}" destId="{5C5D67DA-88D5-4CCF-8FB7-99C4AC146014}" srcOrd="2" destOrd="0" presId="urn:microsoft.com/office/officeart/2005/8/layout/lProcess3"/>
    <dgm:cxn modelId="{89BF9B7B-1A8A-437F-85C5-F441CB94319D}" type="presParOf" srcId="{B6BC552B-6158-4B8B-84E2-FBC21E63C068}" destId="{FC835954-97CB-4B55-8458-655B26DBBF29}" srcOrd="3" destOrd="0" presId="urn:microsoft.com/office/officeart/2005/8/layout/lProcess3"/>
    <dgm:cxn modelId="{AF2AA755-A2EA-4DF9-9C72-502678D6B109}" type="presParOf" srcId="{B6BC552B-6158-4B8B-84E2-FBC21E63C068}" destId="{0217CCC7-BA1F-4244-BBDD-121AD1B85C8F}" srcOrd="4" destOrd="0" presId="urn:microsoft.com/office/officeart/2005/8/layout/lProcess3"/>
    <dgm:cxn modelId="{3057D4A9-D53E-4CF3-A93C-F799C7AB8650}" type="presParOf" srcId="{B6BC552B-6158-4B8B-84E2-FBC21E63C068}" destId="{EC241AD4-3A98-4934-8FE3-52AD80410209}" srcOrd="5" destOrd="0" presId="urn:microsoft.com/office/officeart/2005/8/layout/lProcess3"/>
    <dgm:cxn modelId="{5D1070D0-B946-48A0-8F08-402D55A7D5E5}" type="presParOf" srcId="{B6BC552B-6158-4B8B-84E2-FBC21E63C068}" destId="{FF257C2E-2532-4907-8501-F1D16673E09B}" srcOrd="6" destOrd="0" presId="urn:microsoft.com/office/officeart/2005/8/layout/lProcess3"/>
    <dgm:cxn modelId="{020CA958-7633-4B99-BC37-9BD21F1EF6C1}" type="presParOf" srcId="{2C6B9032-8F73-4928-B06D-C6CF04647662}" destId="{1596803B-688E-4F46-B009-02EB6D9300A2}" srcOrd="9" destOrd="0" presId="urn:microsoft.com/office/officeart/2005/8/layout/lProcess3"/>
    <dgm:cxn modelId="{D69F0804-BA69-4CF9-89F3-35BD09099D7D}" type="presParOf" srcId="{2C6B9032-8F73-4928-B06D-C6CF04647662}" destId="{5722F3B5-67CB-42DB-9BE9-EACA0A3B3112}" srcOrd="10" destOrd="0" presId="urn:microsoft.com/office/officeart/2005/8/layout/lProcess3"/>
    <dgm:cxn modelId="{33DE5AFF-931D-4ED1-BD86-D5483A027D5E}" type="presParOf" srcId="{5722F3B5-67CB-42DB-9BE9-EACA0A3B3112}" destId="{05F5610B-ECED-435A-83BF-1D6EDFB82F70}" srcOrd="0" destOrd="0" presId="urn:microsoft.com/office/officeart/2005/8/layout/lProcess3"/>
    <dgm:cxn modelId="{F1175128-8073-4D6A-8AA6-3863C61A011F}" type="presParOf" srcId="{5722F3B5-67CB-42DB-9BE9-EACA0A3B3112}" destId="{AE5C2727-EAEE-4790-808C-033B4CFC2D9C}" srcOrd="1" destOrd="0" presId="urn:microsoft.com/office/officeart/2005/8/layout/lProcess3"/>
    <dgm:cxn modelId="{547FDAF8-2957-4AF3-BCE6-AC6F741E9998}" type="presParOf" srcId="{5722F3B5-67CB-42DB-9BE9-EACA0A3B3112}" destId="{BD755916-160A-42BD-9537-2528CB57819D}" srcOrd="2" destOrd="0" presId="urn:microsoft.com/office/officeart/2005/8/layout/lProcess3"/>
    <dgm:cxn modelId="{F167CFD8-33EF-4F54-9BEB-D1EF925565E0}" type="presParOf" srcId="{5722F3B5-67CB-42DB-9BE9-EACA0A3B3112}" destId="{30588EDC-2BDA-495E-A4F3-E0388A0AC694}" srcOrd="3" destOrd="0" presId="urn:microsoft.com/office/officeart/2005/8/layout/lProcess3"/>
    <dgm:cxn modelId="{D36C0A25-BF5F-458C-870D-EBD9C8BB31DE}" type="presParOf" srcId="{5722F3B5-67CB-42DB-9BE9-EACA0A3B3112}" destId="{55A2956B-48E5-40C2-92C2-8F9E92CDAC61}" srcOrd="4" destOrd="0" presId="urn:microsoft.com/office/officeart/2005/8/layout/lProcess3"/>
    <dgm:cxn modelId="{B89BAAFB-A9B3-4C28-AD6D-5582AE92BE66}" type="presParOf" srcId="{5722F3B5-67CB-42DB-9BE9-EACA0A3B3112}" destId="{79CF2420-1FBA-439A-9FCA-F227E4B4C241}" srcOrd="5" destOrd="0" presId="urn:microsoft.com/office/officeart/2005/8/layout/lProcess3"/>
    <dgm:cxn modelId="{8D9DB207-4897-4893-886B-A178FB539E0D}" type="presParOf" srcId="{5722F3B5-67CB-42DB-9BE9-EACA0A3B3112}" destId="{9797A433-3564-4E5E-BF49-D9843570709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01DA9-FFDC-4A73-AA3E-872459460B29}">
      <dsp:nvSpPr>
        <dsp:cNvPr id="0" name=""/>
        <dsp:cNvSpPr/>
      </dsp:nvSpPr>
      <dsp:spPr>
        <a:xfrm>
          <a:off x="1200964" y="455669"/>
          <a:ext cx="2070590" cy="20709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A022E-84B7-440B-9C87-7E862EC57E09}">
      <dsp:nvSpPr>
        <dsp:cNvPr id="0" name=""/>
        <dsp:cNvSpPr/>
      </dsp:nvSpPr>
      <dsp:spPr>
        <a:xfrm>
          <a:off x="1654139" y="1225031"/>
          <a:ext cx="1150587" cy="5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2 824,5</a:t>
          </a:r>
        </a:p>
      </dsp:txBody>
      <dsp:txXfrm>
        <a:off x="1654139" y="1225031"/>
        <a:ext cx="1150587" cy="575155"/>
      </dsp:txXfrm>
    </dsp:sp>
    <dsp:sp modelId="{50DD2D9B-5D13-4D05-8176-2F55FFC2165E}">
      <dsp:nvSpPr>
        <dsp:cNvPr id="0" name=""/>
        <dsp:cNvSpPr/>
      </dsp:nvSpPr>
      <dsp:spPr>
        <a:xfrm>
          <a:off x="621371" y="1667260"/>
          <a:ext cx="2070590" cy="20709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65B59-1BF2-4A23-A49A-7C71B3DE8A87}">
      <dsp:nvSpPr>
        <dsp:cNvPr id="0" name=""/>
        <dsp:cNvSpPr/>
      </dsp:nvSpPr>
      <dsp:spPr>
        <a:xfrm>
          <a:off x="1081373" y="2421803"/>
          <a:ext cx="1150587" cy="5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2 719,7</a:t>
          </a:r>
        </a:p>
      </dsp:txBody>
      <dsp:txXfrm>
        <a:off x="1081373" y="2421803"/>
        <a:ext cx="1150587" cy="575155"/>
      </dsp:txXfrm>
    </dsp:sp>
    <dsp:sp modelId="{AF193362-455B-45BA-A1C7-B45CC0C2FD0C}">
      <dsp:nvSpPr>
        <dsp:cNvPr id="0" name=""/>
        <dsp:cNvSpPr/>
      </dsp:nvSpPr>
      <dsp:spPr>
        <a:xfrm>
          <a:off x="1389099" y="3048410"/>
          <a:ext cx="1778958" cy="177967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7E03E-DB3D-4719-8A56-6AD5B6BCE464}">
      <dsp:nvSpPr>
        <dsp:cNvPr id="0" name=""/>
        <dsp:cNvSpPr/>
      </dsp:nvSpPr>
      <dsp:spPr>
        <a:xfrm>
          <a:off x="1656861" y="3620296"/>
          <a:ext cx="1150587" cy="575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2 719,5</a:t>
          </a:r>
        </a:p>
      </dsp:txBody>
      <dsp:txXfrm>
        <a:off x="1656861" y="3620296"/>
        <a:ext cx="1150587" cy="575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236C-8AD0-494D-9558-81D9A32BAE48}">
      <dsp:nvSpPr>
        <dsp:cNvPr id="0" name=""/>
        <dsp:cNvSpPr/>
      </dsp:nvSpPr>
      <dsp:spPr>
        <a:xfrm>
          <a:off x="2516" y="144017"/>
          <a:ext cx="2843738" cy="266429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Реализация основных общеобразовательных программ общего образования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•1 468,3 млн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•2 060 учеников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•Расходы на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1 ученика в год – 712 768 рублей</a:t>
          </a:r>
        </a:p>
      </dsp:txBody>
      <dsp:txXfrm>
        <a:off x="418972" y="534194"/>
        <a:ext cx="2010826" cy="1883939"/>
      </dsp:txXfrm>
    </dsp:sp>
    <dsp:sp modelId="{D71BA7F2-2816-402B-A11A-1DB63ACD2F2C}">
      <dsp:nvSpPr>
        <dsp:cNvPr id="0" name=""/>
        <dsp:cNvSpPr/>
      </dsp:nvSpPr>
      <dsp:spPr>
        <a:xfrm>
          <a:off x="3005430" y="1041773"/>
          <a:ext cx="940228" cy="868781"/>
        </a:xfrm>
        <a:prstGeom prst="mathPlus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130057" y="1373995"/>
        <a:ext cx="690974" cy="204337"/>
      </dsp:txXfrm>
    </dsp:sp>
    <dsp:sp modelId="{04BDF5CA-679D-4D9D-A800-7A8E57584D98}">
      <dsp:nvSpPr>
        <dsp:cNvPr id="0" name=""/>
        <dsp:cNvSpPr/>
      </dsp:nvSpPr>
      <dsp:spPr>
        <a:xfrm>
          <a:off x="4104835" y="127227"/>
          <a:ext cx="3091813" cy="269787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Реализация дошкольными образовательными организациями основных общеобразовательных программ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 153,4 млн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 •431 ребенка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•Расходы на 1 ребенка в год – 355 916 рублей</a:t>
          </a:r>
        </a:p>
      </dsp:txBody>
      <dsp:txXfrm>
        <a:off x="4557621" y="522321"/>
        <a:ext cx="2186241" cy="1907685"/>
      </dsp:txXfrm>
    </dsp:sp>
    <dsp:sp modelId="{99D56970-5BF9-40A7-86CB-488D6E77DAB3}">
      <dsp:nvSpPr>
        <dsp:cNvPr id="0" name=""/>
        <dsp:cNvSpPr/>
      </dsp:nvSpPr>
      <dsp:spPr>
        <a:xfrm>
          <a:off x="7355824" y="907678"/>
          <a:ext cx="1136970" cy="1136970"/>
        </a:xfrm>
        <a:prstGeom prst="mathEqua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/>
        </a:p>
      </dsp:txBody>
      <dsp:txXfrm>
        <a:off x="7506529" y="1141894"/>
        <a:ext cx="835560" cy="668538"/>
      </dsp:txXfrm>
    </dsp:sp>
    <dsp:sp modelId="{219790F3-B776-4C47-8E35-C58947B0A4C5}">
      <dsp:nvSpPr>
        <dsp:cNvPr id="0" name=""/>
        <dsp:cNvSpPr/>
      </dsp:nvSpPr>
      <dsp:spPr>
        <a:xfrm>
          <a:off x="8651970" y="244825"/>
          <a:ext cx="3084344" cy="246267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 1 621,7 млн. рублей</a:t>
          </a:r>
        </a:p>
      </dsp:txBody>
      <dsp:txXfrm>
        <a:off x="9103662" y="605476"/>
        <a:ext cx="2180960" cy="1741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AFB53-A65C-43B5-9FBD-0B80A24C750D}">
      <dsp:nvSpPr>
        <dsp:cNvPr id="0" name=""/>
        <dsp:cNvSpPr/>
      </dsp:nvSpPr>
      <dsp:spPr>
        <a:xfrm>
          <a:off x="68028" y="24209"/>
          <a:ext cx="4653648" cy="76219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Проведение мероприятий по капитальному и текущему ремонту зданий и сооружений</a:t>
          </a:r>
        </a:p>
      </dsp:txBody>
      <dsp:txXfrm>
        <a:off x="449127" y="24209"/>
        <a:ext cx="3891451" cy="762197"/>
      </dsp:txXfrm>
    </dsp:sp>
    <dsp:sp modelId="{1905D17A-EB53-4DDA-84E9-4897A346DCC6}">
      <dsp:nvSpPr>
        <dsp:cNvPr id="0" name=""/>
        <dsp:cNvSpPr/>
      </dsp:nvSpPr>
      <dsp:spPr>
        <a:xfrm>
          <a:off x="4919638" y="85493"/>
          <a:ext cx="1885402" cy="7250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140 914,5</a:t>
          </a:r>
        </a:p>
      </dsp:txBody>
      <dsp:txXfrm>
        <a:off x="5282177" y="85493"/>
        <a:ext cx="1160324" cy="725078"/>
      </dsp:txXfrm>
    </dsp:sp>
    <dsp:sp modelId="{879A147A-5ECE-4745-95C9-CCBCE9C748BC}">
      <dsp:nvSpPr>
        <dsp:cNvPr id="0" name=""/>
        <dsp:cNvSpPr/>
      </dsp:nvSpPr>
      <dsp:spPr>
        <a:xfrm>
          <a:off x="7437183" y="36826"/>
          <a:ext cx="1900828" cy="72507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20 000,0 </a:t>
          </a:r>
        </a:p>
      </dsp:txBody>
      <dsp:txXfrm>
        <a:off x="7799722" y="36826"/>
        <a:ext cx="1175750" cy="725078"/>
      </dsp:txXfrm>
    </dsp:sp>
    <dsp:sp modelId="{53E66423-2F25-4507-9C74-5E87F1D1A5EE}">
      <dsp:nvSpPr>
        <dsp:cNvPr id="0" name=""/>
        <dsp:cNvSpPr/>
      </dsp:nvSpPr>
      <dsp:spPr>
        <a:xfrm>
          <a:off x="9836593" y="57926"/>
          <a:ext cx="1858756" cy="72507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20 000,0</a:t>
          </a:r>
        </a:p>
      </dsp:txBody>
      <dsp:txXfrm>
        <a:off x="10199132" y="57926"/>
        <a:ext cx="1133678" cy="725078"/>
      </dsp:txXfrm>
    </dsp:sp>
    <dsp:sp modelId="{EA953FB9-9A0C-4864-89AD-F956C3FCA333}">
      <dsp:nvSpPr>
        <dsp:cNvPr id="0" name=""/>
        <dsp:cNvSpPr/>
      </dsp:nvSpPr>
      <dsp:spPr>
        <a:xfrm>
          <a:off x="116687" y="957314"/>
          <a:ext cx="4559475" cy="75783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Укрепление пожарной безопасности</a:t>
          </a:r>
        </a:p>
      </dsp:txBody>
      <dsp:txXfrm>
        <a:off x="495606" y="957314"/>
        <a:ext cx="3801638" cy="757837"/>
      </dsp:txXfrm>
    </dsp:sp>
    <dsp:sp modelId="{92FEB86A-44DF-4FEB-B929-3DA9526C5216}">
      <dsp:nvSpPr>
        <dsp:cNvPr id="0" name=""/>
        <dsp:cNvSpPr/>
      </dsp:nvSpPr>
      <dsp:spPr>
        <a:xfrm>
          <a:off x="4914215" y="986817"/>
          <a:ext cx="1983342" cy="72507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9 000,0</a:t>
          </a:r>
        </a:p>
      </dsp:txBody>
      <dsp:txXfrm>
        <a:off x="5276754" y="986817"/>
        <a:ext cx="1258264" cy="725078"/>
      </dsp:txXfrm>
    </dsp:sp>
    <dsp:sp modelId="{E6712BD2-17F5-433F-8DE0-21A8DB0B0EB3}">
      <dsp:nvSpPr>
        <dsp:cNvPr id="0" name=""/>
        <dsp:cNvSpPr/>
      </dsp:nvSpPr>
      <dsp:spPr>
        <a:xfrm>
          <a:off x="7505337" y="894043"/>
          <a:ext cx="1744066" cy="725078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9 000,0</a:t>
          </a:r>
        </a:p>
      </dsp:txBody>
      <dsp:txXfrm>
        <a:off x="7867876" y="894043"/>
        <a:ext cx="1018988" cy="725078"/>
      </dsp:txXfrm>
    </dsp:sp>
    <dsp:sp modelId="{008A68ED-FF7E-46ED-ADB1-1448F72CEDD1}">
      <dsp:nvSpPr>
        <dsp:cNvPr id="0" name=""/>
        <dsp:cNvSpPr/>
      </dsp:nvSpPr>
      <dsp:spPr>
        <a:xfrm>
          <a:off x="9791338" y="916485"/>
          <a:ext cx="2010170" cy="7250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9 000,0</a:t>
          </a:r>
        </a:p>
      </dsp:txBody>
      <dsp:txXfrm>
        <a:off x="10153877" y="916485"/>
        <a:ext cx="1285092" cy="725078"/>
      </dsp:txXfrm>
    </dsp:sp>
    <dsp:sp modelId="{8885E09B-EC5B-4C59-BA4A-E53F8D1692A7}">
      <dsp:nvSpPr>
        <dsp:cNvPr id="0" name=""/>
        <dsp:cNvSpPr/>
      </dsp:nvSpPr>
      <dsp:spPr>
        <a:xfrm>
          <a:off x="146563" y="1846470"/>
          <a:ext cx="4593217" cy="73719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Укрепление санитарно-эпидемиологической безопасности</a:t>
          </a:r>
        </a:p>
      </dsp:txBody>
      <dsp:txXfrm>
        <a:off x="515160" y="1846470"/>
        <a:ext cx="3856023" cy="737194"/>
      </dsp:txXfrm>
    </dsp:sp>
    <dsp:sp modelId="{0A39832D-8064-4754-B568-BDECFF73C811}">
      <dsp:nvSpPr>
        <dsp:cNvPr id="0" name=""/>
        <dsp:cNvSpPr/>
      </dsp:nvSpPr>
      <dsp:spPr>
        <a:xfrm>
          <a:off x="4945528" y="1828699"/>
          <a:ext cx="1812695" cy="725078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15 758,8</a:t>
          </a:r>
        </a:p>
      </dsp:txBody>
      <dsp:txXfrm>
        <a:off x="5308067" y="1828699"/>
        <a:ext cx="1087617" cy="725078"/>
      </dsp:txXfrm>
    </dsp:sp>
    <dsp:sp modelId="{E273E53C-1D48-4852-939D-F737D33627B6}">
      <dsp:nvSpPr>
        <dsp:cNvPr id="0" name=""/>
        <dsp:cNvSpPr/>
      </dsp:nvSpPr>
      <dsp:spPr>
        <a:xfrm>
          <a:off x="7349163" y="1831073"/>
          <a:ext cx="1870973" cy="640468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15 758,8</a:t>
          </a:r>
        </a:p>
      </dsp:txBody>
      <dsp:txXfrm>
        <a:off x="7669397" y="1831073"/>
        <a:ext cx="1230505" cy="640468"/>
      </dsp:txXfrm>
    </dsp:sp>
    <dsp:sp modelId="{90164D3D-A9BF-4F62-865A-4EEA30B38DBD}">
      <dsp:nvSpPr>
        <dsp:cNvPr id="0" name=""/>
        <dsp:cNvSpPr/>
      </dsp:nvSpPr>
      <dsp:spPr>
        <a:xfrm>
          <a:off x="9834441" y="1803705"/>
          <a:ext cx="1954702" cy="725078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15 758,8</a:t>
          </a:r>
        </a:p>
      </dsp:txBody>
      <dsp:txXfrm>
        <a:off x="10196980" y="1803705"/>
        <a:ext cx="1229624" cy="725078"/>
      </dsp:txXfrm>
    </dsp:sp>
    <dsp:sp modelId="{DA741E7A-C9E7-4D4F-849E-85D3885BD837}">
      <dsp:nvSpPr>
        <dsp:cNvPr id="0" name=""/>
        <dsp:cNvSpPr/>
      </dsp:nvSpPr>
      <dsp:spPr>
        <a:xfrm>
          <a:off x="175872" y="2700619"/>
          <a:ext cx="4487491" cy="73820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Повышение энергоэффективности</a:t>
          </a:r>
        </a:p>
      </dsp:txBody>
      <dsp:txXfrm>
        <a:off x="544976" y="2700619"/>
        <a:ext cx="3749283" cy="738208"/>
      </dsp:txXfrm>
    </dsp:sp>
    <dsp:sp modelId="{4D39E602-971F-43AD-BC3A-7F420F5ACE59}">
      <dsp:nvSpPr>
        <dsp:cNvPr id="0" name=""/>
        <dsp:cNvSpPr/>
      </dsp:nvSpPr>
      <dsp:spPr>
        <a:xfrm>
          <a:off x="4919634" y="2698474"/>
          <a:ext cx="2024418" cy="725078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8 000,0</a:t>
          </a:r>
        </a:p>
      </dsp:txBody>
      <dsp:txXfrm>
        <a:off x="5282173" y="2698474"/>
        <a:ext cx="1299340" cy="725078"/>
      </dsp:txXfrm>
    </dsp:sp>
    <dsp:sp modelId="{C648EDC4-2134-49FF-9AF3-D05A14EDD3ED}">
      <dsp:nvSpPr>
        <dsp:cNvPr id="0" name=""/>
        <dsp:cNvSpPr/>
      </dsp:nvSpPr>
      <dsp:spPr>
        <a:xfrm>
          <a:off x="7427262" y="2690019"/>
          <a:ext cx="1812695" cy="7250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8 000,0</a:t>
          </a:r>
        </a:p>
      </dsp:txBody>
      <dsp:txXfrm>
        <a:off x="7789801" y="2690019"/>
        <a:ext cx="1087617" cy="725078"/>
      </dsp:txXfrm>
    </dsp:sp>
    <dsp:sp modelId="{EB1632A7-2206-4AE7-9914-1C1F500B8238}">
      <dsp:nvSpPr>
        <dsp:cNvPr id="0" name=""/>
        <dsp:cNvSpPr/>
      </dsp:nvSpPr>
      <dsp:spPr>
        <a:xfrm>
          <a:off x="9829459" y="2695943"/>
          <a:ext cx="1972049" cy="74569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8 000,0</a:t>
          </a:r>
        </a:p>
      </dsp:txBody>
      <dsp:txXfrm>
        <a:off x="10202309" y="2695943"/>
        <a:ext cx="1226350" cy="745699"/>
      </dsp:txXfrm>
    </dsp:sp>
    <dsp:sp modelId="{D5D5443D-87DA-4246-8F19-D9724F49767C}">
      <dsp:nvSpPr>
        <dsp:cNvPr id="0" name=""/>
        <dsp:cNvSpPr/>
      </dsp:nvSpPr>
      <dsp:spPr>
        <a:xfrm>
          <a:off x="164319" y="3486907"/>
          <a:ext cx="4742470" cy="80651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Антитеррористическая защищенность</a:t>
          </a:r>
          <a:r>
            <a:rPr lang="ru-RU" sz="1600" kern="1200" dirty="0">
              <a:solidFill>
                <a:schemeClr val="tx1"/>
              </a:solidFill>
            </a:rPr>
            <a:t>:</a:t>
          </a:r>
        </a:p>
      </dsp:txBody>
      <dsp:txXfrm>
        <a:off x="567576" y="3486907"/>
        <a:ext cx="3935956" cy="806514"/>
      </dsp:txXfrm>
    </dsp:sp>
    <dsp:sp modelId="{5C5D67DA-88D5-4CCF-8FB7-99C4AC146014}">
      <dsp:nvSpPr>
        <dsp:cNvPr id="0" name=""/>
        <dsp:cNvSpPr/>
      </dsp:nvSpPr>
      <dsp:spPr>
        <a:xfrm>
          <a:off x="5023578" y="3575205"/>
          <a:ext cx="1707903" cy="78420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84 171,7</a:t>
          </a:r>
        </a:p>
      </dsp:txBody>
      <dsp:txXfrm>
        <a:off x="5415679" y="3575205"/>
        <a:ext cx="923702" cy="784201"/>
      </dsp:txXfrm>
    </dsp:sp>
    <dsp:sp modelId="{0217CCC7-BA1F-4244-BBDD-121AD1B85C8F}">
      <dsp:nvSpPr>
        <dsp:cNvPr id="0" name=""/>
        <dsp:cNvSpPr/>
      </dsp:nvSpPr>
      <dsp:spPr>
        <a:xfrm>
          <a:off x="7336234" y="3562274"/>
          <a:ext cx="1760707" cy="72201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84 171,7</a:t>
          </a:r>
        </a:p>
      </dsp:txBody>
      <dsp:txXfrm>
        <a:off x="7697240" y="3562274"/>
        <a:ext cx="1038696" cy="722011"/>
      </dsp:txXfrm>
    </dsp:sp>
    <dsp:sp modelId="{FF257C2E-2532-4907-8501-F1D16673E09B}">
      <dsp:nvSpPr>
        <dsp:cNvPr id="0" name=""/>
        <dsp:cNvSpPr/>
      </dsp:nvSpPr>
      <dsp:spPr>
        <a:xfrm>
          <a:off x="9784497" y="3562799"/>
          <a:ext cx="1742526" cy="80859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84 171,7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0188793" y="3562799"/>
        <a:ext cx="933934" cy="808592"/>
      </dsp:txXfrm>
    </dsp:sp>
    <dsp:sp modelId="{05F5610B-ECED-435A-83BF-1D6EDFB82F70}">
      <dsp:nvSpPr>
        <dsp:cNvPr id="0" name=""/>
        <dsp:cNvSpPr/>
      </dsp:nvSpPr>
      <dsp:spPr>
        <a:xfrm>
          <a:off x="111598" y="4426112"/>
          <a:ext cx="4523156" cy="8735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ИТОГО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548392" y="4426112"/>
        <a:ext cx="3649568" cy="873588"/>
      </dsp:txXfrm>
    </dsp:sp>
    <dsp:sp modelId="{BD755916-160A-42BD-9537-2528CB57819D}">
      <dsp:nvSpPr>
        <dsp:cNvPr id="0" name=""/>
        <dsp:cNvSpPr/>
      </dsp:nvSpPr>
      <dsp:spPr>
        <a:xfrm>
          <a:off x="4822337" y="4479983"/>
          <a:ext cx="1816302" cy="72507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257 845</a:t>
          </a:r>
        </a:p>
      </dsp:txBody>
      <dsp:txXfrm>
        <a:off x="5184876" y="4479983"/>
        <a:ext cx="1091224" cy="725078"/>
      </dsp:txXfrm>
    </dsp:sp>
    <dsp:sp modelId="{55A2956B-48E5-40C2-92C2-8F9E92CDAC61}">
      <dsp:nvSpPr>
        <dsp:cNvPr id="0" name=""/>
        <dsp:cNvSpPr/>
      </dsp:nvSpPr>
      <dsp:spPr>
        <a:xfrm>
          <a:off x="7242467" y="4508257"/>
          <a:ext cx="1786484" cy="69680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136 930,5</a:t>
          </a:r>
        </a:p>
      </dsp:txBody>
      <dsp:txXfrm>
        <a:off x="7590871" y="4508257"/>
        <a:ext cx="1089677" cy="696807"/>
      </dsp:txXfrm>
    </dsp:sp>
    <dsp:sp modelId="{9797A433-3564-4E5E-BF49-D98435707096}">
      <dsp:nvSpPr>
        <dsp:cNvPr id="0" name=""/>
        <dsp:cNvSpPr/>
      </dsp:nvSpPr>
      <dsp:spPr>
        <a:xfrm>
          <a:off x="9622790" y="4524568"/>
          <a:ext cx="1996303" cy="64610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136 930,5</a:t>
          </a:r>
        </a:p>
      </dsp:txBody>
      <dsp:txXfrm>
        <a:off x="9945841" y="4524568"/>
        <a:ext cx="1350201" cy="646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0.0868</cdr:x>
      <cdr:y>0.02373</cdr:y>
    </cdr:from>
    <cdr:to>
      <cdr:x>0.18492</cdr:x>
      <cdr:y>0.08603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15DCB006-6817-43AD-98BE-5ECE6AEFA1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8092" y="144016"/>
          <a:ext cx="936104" cy="3779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0.67928</cdr:x>
      <cdr:y>0.5873</cdr:y>
    </cdr:from>
    <cdr:to>
      <cdr:x>0.76336</cdr:x>
      <cdr:y>0.84127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:a16="http://schemas.microsoft.com/office/drawing/2014/main" id="{5A9926C4-0E41-47B9-A82C-56EC1F76D7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70743" y="2664288"/>
          <a:ext cx="998997" cy="11521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0.42397</cdr:x>
      <cdr:y>0.11111</cdr:y>
    </cdr:from>
    <cdr:to>
      <cdr:x>0.43609</cdr:x>
      <cdr:y>0.42857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503729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0.43609</cdr:x>
      <cdr:y>0.11111</cdr:y>
    </cdr:from>
    <cdr:to>
      <cdr:x>0.46639</cdr:x>
      <cdr:y>0.47619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1308" y="504056"/>
          <a:ext cx="360040" cy="1656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2 269 236,7</a:t>
          </a:r>
        </a:p>
      </cdr:txBody>
    </cdr:sp>
  </cdr:relSizeAnchor>
  <cdr:relSizeAnchor xmlns:cdr="http://schemas.openxmlformats.org/drawingml/2006/chartDrawing">
    <cdr:from>
      <cdr:x>0.5573</cdr:x>
      <cdr:y>0.11111</cdr:y>
    </cdr:from>
    <cdr:to>
      <cdr:x>0.5876</cdr:x>
      <cdr:y>0.46032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1468" y="504056"/>
          <a:ext cx="360040" cy="1584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2 402 729,5</a:t>
          </a:r>
        </a:p>
      </cdr:txBody>
    </cdr:sp>
  </cdr:relSizeAnchor>
  <cdr:relSizeAnchor xmlns:cdr="http://schemas.openxmlformats.org/drawingml/2006/chartDrawing">
    <cdr:from>
      <cdr:x>0.54518</cdr:x>
      <cdr:y>0.11111</cdr:y>
    </cdr:from>
    <cdr:to>
      <cdr:x>0.5573</cdr:x>
      <cdr:y>0.42857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647745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0.66639</cdr:x>
      <cdr:y>0.11111</cdr:y>
    </cdr:from>
    <cdr:to>
      <cdr:x>0.67851</cdr:x>
      <cdr:y>0.42857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791761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0.30276</cdr:x>
      <cdr:y>0.11111</cdr:y>
    </cdr:from>
    <cdr:to>
      <cdr:x>0.31488</cdr:x>
      <cdr:y>0.39683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3597132" y="504056"/>
          <a:ext cx="144016" cy="12961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0.18154</cdr:x>
      <cdr:y>0.11111</cdr:y>
    </cdr:from>
    <cdr:to>
      <cdr:x>0.19366</cdr:x>
      <cdr:y>0.4127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2156972" y="504056"/>
          <a:ext cx="144016" cy="136815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0.67851</cdr:x>
      <cdr:y>0.12698</cdr:y>
    </cdr:from>
    <cdr:to>
      <cdr:x>0.70882</cdr:x>
      <cdr:y>0.42857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061628" y="576064"/>
          <a:ext cx="360123" cy="1368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2 546 227,4</a:t>
          </a:r>
        </a:p>
      </cdr:txBody>
    </cdr:sp>
  </cdr:relSizeAnchor>
  <cdr:relSizeAnchor xmlns:cdr="http://schemas.openxmlformats.org/drawingml/2006/chartDrawing">
    <cdr:from>
      <cdr:x>0.30882</cdr:x>
      <cdr:y>0.14286</cdr:y>
    </cdr:from>
    <cdr:to>
      <cdr:x>0.33912</cdr:x>
      <cdr:y>0.44444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69189" y="648085"/>
          <a:ext cx="360004" cy="13681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2 648 683,5</a:t>
          </a:r>
        </a:p>
      </cdr:txBody>
    </cdr:sp>
  </cdr:relSizeAnchor>
  <cdr:relSizeAnchor xmlns:cdr="http://schemas.openxmlformats.org/drawingml/2006/chartDrawing">
    <cdr:from>
      <cdr:x>0.1876</cdr:x>
      <cdr:y>0.14286</cdr:y>
    </cdr:from>
    <cdr:to>
      <cdr:x>0.21791</cdr:x>
      <cdr:y>0.44444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22898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2 506 965,6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0.50047</cdr:x>
      <cdr:y>0.28708</cdr:y>
    </cdr:from>
    <cdr:to>
      <cdr:x>0.61251</cdr:x>
      <cdr:y>0.33014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4320" y="1371600"/>
          <a:ext cx="9144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0.2795</cdr:y>
    </cdr:from>
    <cdr:to>
      <cdr:x>0.62599</cdr:x>
      <cdr:y>0.34329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43872" y="1916832"/>
          <a:ext cx="2688214" cy="43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5 997 082,7 тыс. рублей</a:t>
          </a:r>
        </a:p>
      </cdr:txBody>
    </cdr:sp>
  </cdr:relSizeAnchor>
  <cdr:relSizeAnchor xmlns:cdr="http://schemas.openxmlformats.org/drawingml/2006/chartDrawing">
    <cdr:from>
      <cdr:x>0.4055</cdr:x>
      <cdr:y>0.459</cdr:y>
    </cdr:from>
    <cdr:to>
      <cdr:x>0.64174</cdr:x>
      <cdr:y>0.51004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43872" y="3147817"/>
          <a:ext cx="2880238" cy="35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5 398 617,7 тыс. рублей</a:t>
          </a:r>
        </a:p>
      </cdr:txBody>
    </cdr:sp>
  </cdr:relSizeAnchor>
  <cdr:relSizeAnchor xmlns:cdr="http://schemas.openxmlformats.org/drawingml/2006/chartDrawing">
    <cdr:from>
      <cdr:x>0.50233</cdr:x>
      <cdr:y>0.66667</cdr:y>
    </cdr:from>
    <cdr:to>
      <cdr:x>0.61438</cdr:x>
      <cdr:y>0.73365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9560" y="3185160"/>
          <a:ext cx="91440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0.64047</cdr:y>
    </cdr:from>
    <cdr:to>
      <cdr:x>0.63791</cdr:x>
      <cdr:y>0.68992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43872" y="4392368"/>
          <a:ext cx="2833543" cy="33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5 632 232,8  тыс. рублей</a:t>
          </a:r>
        </a:p>
      </cdr:txBody>
    </cdr:sp>
  </cdr:relSizeAnchor>
  <cdr:relSizeAnchor xmlns:cdr="http://schemas.openxmlformats.org/drawingml/2006/chartDrawing">
    <cdr:from>
      <cdr:x>0.51074</cdr:x>
      <cdr:y>0.80861</cdr:y>
    </cdr:from>
    <cdr:to>
      <cdr:x>0.62278</cdr:x>
      <cdr:y>0.88517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140" y="3863340"/>
          <a:ext cx="9144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0.8255</cdr:y>
    </cdr:from>
    <cdr:to>
      <cdr:x>0.61812</cdr:x>
      <cdr:y>0.8877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43872" y="5661248"/>
          <a:ext cx="2592263" cy="42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4 981 195,5 тыс. рублей</a:t>
          </a:r>
        </a:p>
      </cdr:txBody>
    </cdr:sp>
  </cdr:relSizeAnchor>
  <cdr:relSizeAnchor xmlns:cdr="http://schemas.openxmlformats.org/drawingml/2006/chartDrawing">
    <cdr:from>
      <cdr:x>0.90943</cdr:x>
      <cdr:y>0.71611</cdr:y>
    </cdr:from>
    <cdr:to>
      <cdr:x>1</cdr:x>
      <cdr:y>0.79904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21880" y="3421380"/>
          <a:ext cx="73914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0.76657</cdr:x>
      <cdr:y>0.51196</cdr:y>
    </cdr:from>
    <cdr:to>
      <cdr:x>0.77311</cdr:x>
      <cdr:y>0.60447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56020" y="2446020"/>
          <a:ext cx="5334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0.86374</cdr:x>
      <cdr:y>0.5315</cdr:y>
    </cdr:from>
    <cdr:to>
      <cdr:x>0.98413</cdr:x>
      <cdr:y>0.62422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530718" y="3645023"/>
          <a:ext cx="1467795" cy="635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651 037,3 тыс. руб.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13,1%</a:t>
          </a:r>
        </a:p>
      </cdr:txBody>
    </cdr:sp>
  </cdr:relSizeAnchor>
  <cdr:relSizeAnchor xmlns:cdr="http://schemas.openxmlformats.org/drawingml/2006/chartDrawing">
    <cdr:from>
      <cdr:x>0.88796</cdr:x>
      <cdr:y>0.43381</cdr:y>
    </cdr:from>
    <cdr:to>
      <cdr:x>1</cdr:x>
      <cdr:y>0.51834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46620" y="2072640"/>
          <a:ext cx="914400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0.8544</cdr:x>
      <cdr:y>0.3635</cdr:y>
    </cdr:from>
    <cdr:to>
      <cdr:x>0.96644</cdr:x>
      <cdr:y>0.44881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416845" y="2492896"/>
          <a:ext cx="1365991" cy="58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-233 615,1тыс. руб.</a:t>
          </a:r>
        </a:p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-4,1%</a:t>
          </a:r>
        </a:p>
      </cdr:txBody>
    </cdr:sp>
  </cdr:relSizeAnchor>
  <cdr:relSizeAnchor xmlns:cdr="http://schemas.openxmlformats.org/drawingml/2006/chartDrawing">
    <cdr:from>
      <cdr:x>0.86618</cdr:x>
      <cdr:y>0.206</cdr:y>
    </cdr:from>
    <cdr:to>
      <cdr:x>0.99021</cdr:x>
      <cdr:y>0.3005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560497" y="1412776"/>
          <a:ext cx="151217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598 465,0 тыс. руб.</a:t>
          </a:r>
        </a:p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11,1%</a:t>
          </a:r>
        </a:p>
      </cdr:txBody>
    </cdr:sp>
  </cdr:relSizeAnchor>
  <cdr:relSizeAnchor xmlns:cdr="http://schemas.openxmlformats.org/drawingml/2006/chartDrawing">
    <cdr:from>
      <cdr:x>0.85633</cdr:x>
      <cdr:y>0.15812</cdr:y>
    </cdr:from>
    <cdr:to>
      <cdr:x>0.87331</cdr:x>
      <cdr:y>0.28314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2692584">
          <a:off x="10440384" y="1084404"/>
          <a:ext cx="206967" cy="857396"/>
        </a:xfrm>
        <a:prstGeom xmlns:a="http://schemas.openxmlformats.org/drawingml/2006/main" prst="downArrow">
          <a:avLst>
            <a:gd name="adj1" fmla="val 50000"/>
            <a:gd name="adj2" fmla="val 127277"/>
          </a:avLst>
        </a:prstGeom>
        <a:solidFill xmlns:a="http://schemas.openxmlformats.org/drawingml/2006/main">
          <a:schemeClr val="tx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0.28147</cdr:x>
      <cdr:y>0.71902</cdr:y>
    </cdr:from>
    <cdr:to>
      <cdr:x>0.33463</cdr:x>
      <cdr:y>0.76467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447FBDE-17E6-AC00-DCF8-AFCCED9B1B72}"/>
            </a:ext>
          </a:extLst>
        </cdr:cNvPr>
        <cdr:cNvSpPr txBox="1"/>
      </cdr:nvSpPr>
      <cdr:spPr>
        <a:xfrm xmlns:a="http://schemas.openxmlformats.org/drawingml/2006/main">
          <a:off x="3431704" y="453650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0.28738</cdr:x>
      <cdr:y>0.63913</cdr:y>
    </cdr:from>
    <cdr:to>
      <cdr:x>0.34644</cdr:x>
      <cdr:y>0.68478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4C1FD9B-4ECC-6746-4DF6-8B417227D4EE}"/>
            </a:ext>
          </a:extLst>
        </cdr:cNvPr>
        <cdr:cNvSpPr txBox="1"/>
      </cdr:nvSpPr>
      <cdr:spPr>
        <a:xfrm xmlns:a="http://schemas.openxmlformats.org/drawingml/2006/main">
          <a:off x="3503712" y="403244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57,9%</a:t>
          </a:r>
        </a:p>
      </cdr:txBody>
    </cdr:sp>
  </cdr:relSizeAnchor>
  <cdr:relSizeAnchor xmlns:cdr="http://schemas.openxmlformats.org/drawingml/2006/chartDrawing">
    <cdr:from>
      <cdr:x>0.13382</cdr:x>
      <cdr:y>0.63913</cdr:y>
    </cdr:from>
    <cdr:to>
      <cdr:x>0.19288</cdr:x>
      <cdr:y>0.7076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148D6C4-ED35-1295-D4E5-50D7B88BBFC3}"/>
            </a:ext>
          </a:extLst>
        </cdr:cNvPr>
        <cdr:cNvSpPr txBox="1"/>
      </cdr:nvSpPr>
      <cdr:spPr>
        <a:xfrm xmlns:a="http://schemas.openxmlformats.org/drawingml/2006/main">
          <a:off x="1631504" y="403244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54,8%</a:t>
          </a:r>
        </a:p>
      </cdr:txBody>
    </cdr:sp>
  </cdr:relSizeAnchor>
  <cdr:relSizeAnchor xmlns:cdr="http://schemas.openxmlformats.org/drawingml/2006/chartDrawing">
    <cdr:from>
      <cdr:x>0.44094</cdr:x>
      <cdr:y>0.63913</cdr:y>
    </cdr:from>
    <cdr:to>
      <cdr:x>0.51181</cdr:x>
      <cdr:y>0.69619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37A5FB1-433E-EDE2-9543-DE7D58E66D93}"/>
            </a:ext>
          </a:extLst>
        </cdr:cNvPr>
        <cdr:cNvSpPr txBox="1"/>
      </cdr:nvSpPr>
      <cdr:spPr>
        <a:xfrm xmlns:a="http://schemas.openxmlformats.org/drawingml/2006/main">
          <a:off x="5375920" y="403244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55,1%</a:t>
          </a:r>
        </a:p>
      </cdr:txBody>
    </cdr:sp>
  </cdr:relSizeAnchor>
  <cdr:relSizeAnchor xmlns:cdr="http://schemas.openxmlformats.org/drawingml/2006/chartDrawing">
    <cdr:from>
      <cdr:x>0.58859</cdr:x>
      <cdr:y>0.63913</cdr:y>
    </cdr:from>
    <cdr:to>
      <cdr:x>0.65947</cdr:x>
      <cdr:y>0.71902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814A36C-F173-6C35-4478-09A4F22F1C6C}"/>
            </a:ext>
          </a:extLst>
        </cdr:cNvPr>
        <cdr:cNvSpPr txBox="1"/>
      </cdr:nvSpPr>
      <cdr:spPr>
        <a:xfrm xmlns:a="http://schemas.openxmlformats.org/drawingml/2006/main">
          <a:off x="7176120" y="4032448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49,6%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0.32658</cdr:x>
      <cdr:y>0.19818</cdr:y>
    </cdr:from>
    <cdr:to>
      <cdr:x>0.41298</cdr:x>
      <cdr:y>0.38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56384" y="470936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41,2</a:t>
          </a:r>
          <a:r>
            <a:rPr lang="ru-RU" sz="1600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0.44286</cdr:x>
      <cdr:y>0.2</cdr:y>
    </cdr:from>
    <cdr:to>
      <cdr:x>0.52926</cdr:x>
      <cdr:y>0.41212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360786" y="504056"/>
          <a:ext cx="1045860" cy="534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40,1</a:t>
          </a:r>
          <a:r>
            <a:rPr lang="ru-RU" sz="1600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0.39382</cdr:x>
      <cdr:y>0.06649</cdr:y>
    </cdr:from>
    <cdr:to>
      <cdr:x>0.62467</cdr:x>
      <cdr:y>0.12743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4632E23-B36A-48EE-8331-20BBAAEA33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71539" y="447874"/>
          <a:ext cx="1800489" cy="41047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5659" cy="496411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1"/>
            <a:ext cx="2945659" cy="496411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r">
              <a:defRPr sz="1200"/>
            </a:lvl1pPr>
          </a:lstStyle>
          <a:p>
            <a:fld id="{A5797334-6BD9-4529-BCE7-B484D2B1628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3" rIns="91406" bIns="457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06" tIns="45703" rIns="91406" bIns="457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2"/>
            <a:ext cx="2945659" cy="496411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2"/>
            <a:ext cx="2945659" cy="496411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r">
              <a:defRPr sz="1200"/>
            </a:lvl1pPr>
          </a:lstStyle>
          <a:p>
            <a:fld id="{08320370-6D5C-4945-8D9A-F2E29697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8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1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90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9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91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57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06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2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5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49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65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64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72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65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786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69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297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70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29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74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981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75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912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80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39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0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81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77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91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96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9888" cy="3779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51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104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715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109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0296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848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848">
                <a:defRPr/>
              </a:pPr>
              <a:t>113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272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3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62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3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5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4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21475" cy="3781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09.12.2024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74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0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1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4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2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74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4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7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6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3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69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0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1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40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12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7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98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9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58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18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57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28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7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775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03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01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69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81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15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9A36B-F4FC-CA18-770A-148808DA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228FB7-78C2-CC3C-94FF-48E6F108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17EC6-FB6B-76B3-1FDA-5DF1BCA3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D10A7-0FD5-A7B0-89C4-AD31B68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1E958F-E1A4-C167-F6C8-7E8AD146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71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481A-9BB1-CC4F-DE7B-72A4087B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F159F-78DD-86BA-1085-91B1014E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172BD-487D-1998-4E20-5D967E7D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7C6E7-F03F-2D2B-86F4-15CFB400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62DC3-3A3C-84F4-FD4A-D3DD4129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23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3E5B9-1F24-A1CB-B043-094AEB38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27FBD-869A-90E4-A569-30D8C37ED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A4D74-38D8-6ECE-7A1D-86355DF8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03A92D-C4D3-1F98-9195-EF23474C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A89DD-37FA-5952-1BC3-B182415B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64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A08E7-175F-CBAF-81C9-B23D2158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B09DD-5C87-DEEC-2C4F-5D2C59A85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652899-0AB9-57C4-42FC-A835BB5BB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0A81F5-9707-BD64-6E30-750B083A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CF8404-5ECA-408D-F3C7-B375FBC1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8AA33C-9E8C-9DBC-1CDD-875C6F83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5FC76-C89B-3B05-C57A-40F6FEC2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47C35C-5221-4203-1339-882C90638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D967E-559F-531A-8663-D9CFFE324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F39A68-286C-8B07-58EA-48D9AAC71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0BDA8E-FAFA-8284-93C7-D8C0291C9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41C920-38C2-A434-0705-6AB03328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23916C-23BB-02D1-7449-348E3D1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ECE5FD-5AD5-313F-0B06-E663D0A6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06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03B19-6FD3-BE10-2896-5D5AA2AC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1940CE-698B-AF56-B0A3-5165BF3C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0A9C87-D248-FDAA-5B82-0BFA384A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34171-AF88-00C3-E0B9-9CDD32B6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4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8E13EF-E56B-2687-5059-96C0CCAC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9C466B-BFAC-5D28-77AE-46662AC8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B0E38F-B22B-9F0C-8934-BBB32A57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47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B1F1D-6CAC-12E2-0EE5-DDC79480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00E9D-732A-C8F1-21A6-F0EEA6F5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8D79F5-E14A-8564-3FF1-6199328DF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5E8B9-04CB-2C5E-BFD3-7AA2C20E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8941F-791C-50C0-1020-DC627E30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75EE48-0D02-97BA-E8AF-8104086E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07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9ADDD-C6D0-0E7D-6EC7-5686A981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667A4A-5742-F5CD-913F-0A7F80D49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FC4A9-9C96-5EE9-AFB7-B4890290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A8532-2513-3B02-ACB0-FD59B001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0AE6B-B3D5-7DED-AFF1-F8138DB3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AC53D3-DDD3-14C4-2870-C953EB2C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51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B34CD-BCE2-3213-2467-BC4578F2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CE5ED-11CB-6654-EBC6-12CFE12E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66EEB-B15E-3725-8FDF-7263A104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9F010-0DF8-F353-BA39-1CE0E382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5AC37-8DD7-733E-3817-3E481505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83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A34F3D-7E7A-5261-2558-5DF257F5E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1A493-2F83-517F-7C3B-E15C05C4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FF279-7F35-0069-3B2B-5E7A59C6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E22CB-C828-BBB5-80A3-1B2F2963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16AB0-9CDD-EEB0-F599-D8993C31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378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63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2"/>
                </a:solidFill>
              </a:defRPr>
            </a:lvl1pPr>
            <a:lvl2pPr marL="4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26" y="3132307"/>
            <a:ext cx="9567135" cy="1793167"/>
          </a:xfrm>
          <a:effectLst/>
        </p:spPr>
        <p:txBody>
          <a:bodyPr>
            <a:noAutofit/>
          </a:bodyPr>
          <a:lstStyle>
            <a:lvl1pPr marL="639872" indent="-457047" algn="l">
              <a:defRPr sz="5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16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36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9"/>
            <a:ext cx="7955555" cy="2423347"/>
          </a:xfrm>
          <a:effectLst/>
        </p:spPr>
        <p:txBody>
          <a:bodyPr anchor="b"/>
          <a:lstStyle>
            <a:lvl1pPr algn="r">
              <a:defRPr sz="47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0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6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38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1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1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marL="0" lvl="0" indent="0" algn="ctr" defTabSz="91410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9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68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64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45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12" y="2209804"/>
            <a:ext cx="4848113" cy="1258493"/>
          </a:xfrm>
          <a:effectLst/>
        </p:spPr>
        <p:txBody>
          <a:bodyPr anchor="b">
            <a:noAutofit/>
          </a:bodyPr>
          <a:lstStyle>
            <a:lvl1pPr marL="228530" indent="-22853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05" y="731521"/>
            <a:ext cx="5356113" cy="4894731"/>
          </a:xfrm>
        </p:spPr>
        <p:txBody>
          <a:bodyPr anchor="ctr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18"/>
            <a:ext cx="4518213" cy="2139519"/>
          </a:xfrm>
        </p:spPr>
        <p:txBody>
          <a:bodyPr/>
          <a:lstStyle>
            <a:lvl1pPr marL="0" indent="0">
              <a:buNone/>
              <a:defRPr sz="1500"/>
            </a:lvl1pPr>
            <a:lvl2pPr marL="457047" indent="0">
              <a:buNone/>
              <a:defRPr sz="1200"/>
            </a:lvl2pPr>
            <a:lvl3pPr marL="914105" indent="0">
              <a:buNone/>
              <a:defRPr sz="1100"/>
            </a:lvl3pPr>
            <a:lvl4pPr marL="1371158" indent="0">
              <a:buNone/>
              <a:defRPr sz="900"/>
            </a:lvl4pPr>
            <a:lvl5pPr marL="1828210" indent="0">
              <a:buNone/>
              <a:defRPr sz="900"/>
            </a:lvl5pPr>
            <a:lvl6pPr marL="2285270" indent="0">
              <a:buNone/>
              <a:defRPr sz="900"/>
            </a:lvl6pPr>
            <a:lvl7pPr marL="2742314" indent="0">
              <a:buNone/>
              <a:defRPr sz="900"/>
            </a:lvl7pPr>
            <a:lvl8pPr marL="3199360" indent="0">
              <a:buNone/>
              <a:defRPr sz="900"/>
            </a:lvl8pPr>
            <a:lvl9pPr marL="36564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768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17"/>
            <a:ext cx="54864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7"/>
            <a:ext cx="4925485" cy="2163020"/>
          </a:xfrm>
        </p:spPr>
        <p:txBody>
          <a:bodyPr anchor="b"/>
          <a:lstStyle>
            <a:lvl1pPr marL="182826" indent="-182826">
              <a:buFont typeface="Georgia" pitchFamily="18" charset="0"/>
              <a:buChar char="*"/>
              <a:defRPr sz="1600"/>
            </a:lvl1pPr>
            <a:lvl2pPr marL="457047" indent="0">
              <a:buNone/>
              <a:defRPr sz="1200"/>
            </a:lvl2pPr>
            <a:lvl3pPr marL="914105" indent="0">
              <a:buNone/>
              <a:defRPr sz="1100"/>
            </a:lvl3pPr>
            <a:lvl4pPr marL="1371158" indent="0">
              <a:buNone/>
              <a:defRPr sz="900"/>
            </a:lvl4pPr>
            <a:lvl5pPr marL="1828210" indent="0">
              <a:buNone/>
              <a:defRPr sz="900"/>
            </a:lvl5pPr>
            <a:lvl6pPr marL="2285270" indent="0">
              <a:buNone/>
              <a:defRPr sz="900"/>
            </a:lvl6pPr>
            <a:lvl7pPr marL="2742314" indent="0">
              <a:buNone/>
              <a:defRPr sz="900"/>
            </a:lvl7pPr>
            <a:lvl8pPr marL="3199360" indent="0">
              <a:buNone/>
              <a:defRPr sz="900"/>
            </a:lvl8pPr>
            <a:lvl9pPr marL="36564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7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93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5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1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69" y="731537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05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0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9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7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72DD9-0E9F-4BFC-A34A-87869F7D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4125B2-6C46-5773-0019-6EA14297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39E00-E8AE-00F9-B1FF-936CDD2F9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6C5A-8378-41EA-B00C-E8929DDEB7B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ECD33-9733-BC23-7F83-FF3B52454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6C359-3155-FF46-9A5D-643FA39CF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14" tIns="45718" rIns="91414" bIns="45718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4"/>
            <a:ext cx="3352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17" y="6172204"/>
            <a:ext cx="4470401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4"/>
            <a:ext cx="24384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marL="319936" indent="-319936" algn="r" defTabSz="914105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7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30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466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698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6919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437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3670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334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270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6918" indent="-182826" algn="l" defTabSz="914105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SobyaninSA@hmrn.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8640"/>
            <a:ext cx="1137726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41694" y="2405379"/>
            <a:ext cx="6048672" cy="26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бюджета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2025 год и плановый период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и 2027 годов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6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24BD-3BF2-9207-61A8-3D07EDE1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74799"/>
          </a:xfrm>
        </p:spPr>
        <p:txBody>
          <a:bodyPr>
            <a:normAutofit/>
          </a:bodyPr>
          <a:lstStyle/>
          <a:p>
            <a:r>
              <a:rPr lang="ru-RU" sz="3000" dirty="0"/>
              <a:t>Проектная часть расходов бюджета Ханты-Мансийского района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34E1B-A39C-719A-E3AD-CCCDD515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692696"/>
            <a:ext cx="11175032" cy="6120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региональные проекты,</a:t>
            </a:r>
          </a:p>
          <a:p>
            <a:pPr marL="0" indent="0">
              <a:buNone/>
            </a:pPr>
            <a:r>
              <a:rPr lang="ru-RU" sz="1800" dirty="0"/>
              <a:t>направленные на достижение целей,</a:t>
            </a:r>
          </a:p>
          <a:p>
            <a:pPr marL="0" indent="0">
              <a:buNone/>
            </a:pPr>
            <a:r>
              <a:rPr lang="ru-RU" sz="1800" dirty="0"/>
              <a:t>показателей и решение задач</a:t>
            </a:r>
          </a:p>
          <a:p>
            <a:pPr marL="0" indent="0">
              <a:buNone/>
            </a:pPr>
            <a:r>
              <a:rPr lang="ru-RU" sz="1800" dirty="0"/>
              <a:t>национального проекта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на 2025 год – 147,1 млн. рублей</a:t>
            </a:r>
          </a:p>
          <a:p>
            <a:pPr marL="0" indent="0">
              <a:buNone/>
            </a:pPr>
            <a:r>
              <a:rPr lang="ru-RU" sz="1800" dirty="0"/>
              <a:t>на 2026 год – 124,2 млн. рублей</a:t>
            </a:r>
          </a:p>
          <a:p>
            <a:pPr marL="0" indent="0">
              <a:buNone/>
            </a:pPr>
            <a:r>
              <a:rPr lang="ru-RU" sz="1800" dirty="0"/>
              <a:t>на 2027 год – 668,6 млн. рублей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региональные проекты,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направленные на достижение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показателей федеральных проектов,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входящих в состав национальных проектов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2025 год – 2,5 </a:t>
            </a:r>
            <a:r>
              <a:rPr lang="ru-RU" sz="1800" dirty="0"/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2026 год – 2,9 </a:t>
            </a:r>
            <a:r>
              <a:rPr lang="ru-RU" sz="1800" dirty="0"/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2027 год – 3,1 </a:t>
            </a:r>
            <a:r>
              <a:rPr lang="ru-RU" sz="1800" dirty="0"/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  <a:endParaRPr lang="ru-RU" sz="1800" dirty="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D046DD82-8685-F883-43F8-111B77654C0B}"/>
              </a:ext>
            </a:extLst>
          </p:cNvPr>
          <p:cNvSpPr/>
          <p:nvPr/>
        </p:nvSpPr>
        <p:spPr>
          <a:xfrm>
            <a:off x="4300022" y="1524907"/>
            <a:ext cx="2288856" cy="2423586"/>
          </a:xfrm>
          <a:prstGeom prst="flowChartConnector">
            <a:avLst/>
          </a:prstGeom>
          <a:solidFill>
            <a:srgbClr val="33CC33">
              <a:alpha val="53725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проектов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E5596C40-EE73-31D1-F15F-A6794ACCA730}"/>
              </a:ext>
            </a:extLst>
          </p:cNvPr>
          <p:cNvSpPr/>
          <p:nvPr/>
        </p:nvSpPr>
        <p:spPr>
          <a:xfrm>
            <a:off x="5986206" y="1253330"/>
            <a:ext cx="2288856" cy="2423586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проекта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ADBFF8BD-8318-7670-5491-895CB50E5244}"/>
              </a:ext>
            </a:extLst>
          </p:cNvPr>
          <p:cNvSpPr/>
          <p:nvPr/>
        </p:nvSpPr>
        <p:spPr>
          <a:xfrm>
            <a:off x="6588878" y="2909508"/>
            <a:ext cx="2288857" cy="2423585"/>
          </a:xfrm>
          <a:prstGeom prst="flowChartConnector">
            <a:avLst/>
          </a:prstGeom>
          <a:solidFill>
            <a:srgbClr val="FF33CC">
              <a:alpha val="53333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проекта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A92990FA-BF58-01A8-69E1-C7C2FF05805A}"/>
              </a:ext>
            </a:extLst>
          </p:cNvPr>
          <p:cNvSpPr/>
          <p:nvPr/>
        </p:nvSpPr>
        <p:spPr>
          <a:xfrm>
            <a:off x="4951571" y="3405338"/>
            <a:ext cx="2288857" cy="2423586"/>
          </a:xfrm>
          <a:prstGeom prst="flowChartConnector">
            <a:avLst/>
          </a:prstGeom>
          <a:solidFill>
            <a:schemeClr val="accent6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48CAD-CDB2-F697-C961-B98444A7C659}"/>
              </a:ext>
            </a:extLst>
          </p:cNvPr>
          <p:cNvSpPr txBox="1"/>
          <p:nvPr/>
        </p:nvSpPr>
        <p:spPr>
          <a:xfrm>
            <a:off x="7444558" y="697909"/>
            <a:ext cx="4583832" cy="474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региональные проекты,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направленные на достижение целей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lang="ru-RU" sz="1700" dirty="0" err="1">
                <a:solidFill>
                  <a:prstClr val="black"/>
                </a:solidFill>
                <a:latin typeface="Calibri"/>
              </a:rPr>
              <a:t>оциально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-экономического 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развития автономного округа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2025 год – 183,4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2026 год – 37,9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2027 год – 0,0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муниципальные проекты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2025 год – 99,2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2026 год – 82,8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2027 год - 82,8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50DD1EEF-1981-B87D-ED4A-E11C5A89AA92}"/>
              </a:ext>
            </a:extLst>
          </p:cNvPr>
          <p:cNvCxnSpPr>
            <a:cxnSpLocks/>
          </p:cNvCxnSpPr>
          <p:nvPr/>
        </p:nvCxnSpPr>
        <p:spPr>
          <a:xfrm>
            <a:off x="918352" y="2240985"/>
            <a:ext cx="3328484" cy="448275"/>
          </a:xfrm>
          <a:prstGeom prst="bentConnector3">
            <a:avLst>
              <a:gd name="adj1" fmla="val 82798"/>
            </a:avLst>
          </a:prstGeom>
          <a:ln w="508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D37E9F82-3210-2A28-BC9E-705F9FB0C92B}"/>
              </a:ext>
            </a:extLst>
          </p:cNvPr>
          <p:cNvCxnSpPr>
            <a:cxnSpLocks/>
          </p:cNvCxnSpPr>
          <p:nvPr/>
        </p:nvCxnSpPr>
        <p:spPr>
          <a:xfrm>
            <a:off x="1076848" y="5540892"/>
            <a:ext cx="4176464" cy="288032"/>
          </a:xfrm>
          <a:prstGeom prst="bentConnector3">
            <a:avLst>
              <a:gd name="adj1" fmla="val 56255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232E030C-77E2-F09F-F1CE-7F584748E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28248" y="2220568"/>
            <a:ext cx="3169362" cy="565830"/>
          </a:xfrm>
          <a:prstGeom prst="bentConnector3">
            <a:avLst>
              <a:gd name="adj1" fmla="val 7944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5BDDBD07-9175-6584-21A0-B53352919D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750708" y="4293094"/>
            <a:ext cx="3033924" cy="648074"/>
          </a:xfrm>
          <a:prstGeom prst="bentConnector3">
            <a:avLst>
              <a:gd name="adj1" fmla="val 88135"/>
            </a:avLst>
          </a:prstGeom>
          <a:ln w="508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696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30106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используемого недвижимого имущества в общем количестве недвижимого имущества Ханты-Мансийского района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Исполнение плана по поступлению неналоговых доходов в бюджет района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548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2 комплекса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271464" y="5110480"/>
          <a:ext cx="5688633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49 152,8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68 313,8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45 960,7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776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развития земельных и имущественных отношений на территории Ханты-Мансийского района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6 910,7 тыс. рублей; 2026 год 26 071,7 тыс. рублей; 2027 год – 3 718,6 тыс. рублей;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Создание условий для развития земельных и имущественных отношений на территории Ханты-Мансийского района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42 242,1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тыс. рублей; 2026 год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–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42 242,1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тыс. рублей; 2027 год – 42 242,1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139853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«Повышение эффективности муниципального управления Ханты-Мансийского района»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по учету и отчетности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условий для развития и совершенствования эффективности муниципального управления в органах местного самоуправления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7633514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40115"/>
              </p:ext>
            </p:extLst>
          </p:nvPr>
        </p:nvGraphicFramePr>
        <p:xfrm>
          <a:off x="0" y="940866"/>
          <a:ext cx="12192001" cy="591713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муниципальных служащих органов местного самоуправления Ханты-Мансийского района, получивших дополнительное образование,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органов местного самоуправления Ханты-Мансийского района за отчетный финансовый год, утвержденных решением о бюджете Ханты-Мансийского района,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зарегистрированных актов гражданского состояния отделом записи актов гражданского состояния,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641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5774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комплексов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74777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277069"/>
          </a:xfrm>
        </p:spPr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Администрации Ханты-Мансийского района»: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196 437,2 тыс. рублей; 2026 год – 196 437,2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196 437,2</a:t>
            </a:r>
            <a:r>
              <a:rPr lang="ru-RU" sz="1800" dirty="0">
                <a:latin typeface="Times New Roman" panose="02020603050405020304" pitchFamily="18" charset="0"/>
              </a:rPr>
              <a:t>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Думы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19 420,8 тыс. рублей; 2026 год – 19 420,8 тыс. рублей; 2027 год – 19 420,8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Контрольно-счетной палаты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17 667,1 тыс. рублей; 2026 год – 17 667,1 тыс. рублей; 2027 год – 17 667,1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Развитие кадрового состава в органах местного самоуправления Ханты-Мансийского района»: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1 642,7 тыс. рублей; 2026 год – 0,0 тыс. рублей; 2027 год – 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287530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845021"/>
          </a:xfrm>
        </p:spPr>
        <p:txBody>
          <a:bodyPr>
            <a:normAutofit/>
          </a:bodyPr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надлежащих организационно-технических условий, необходимых для исполнения профессиональной служебной деятельности органов местного самоуправления Ханты-Мансийского района»: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184 387,9 тыс. рублей; 2026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184 387,9</a:t>
            </a:r>
            <a:r>
              <a:rPr lang="ru-RU" sz="1800" dirty="0">
                <a:latin typeface="Times New Roman" panose="02020603050405020304" pitchFamily="18" charset="0"/>
              </a:rPr>
              <a:t>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184 387,9</a:t>
            </a:r>
            <a:r>
              <a:rPr lang="ru-RU" sz="1800" dirty="0">
                <a:latin typeface="Times New Roman" panose="02020603050405020304" pitchFamily="18" charset="0"/>
              </a:rPr>
              <a:t>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выполнения отдельных государственных полномочий в области регистрации актов гражданского состояния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5 355,7 тыс. рублей; 2026 год – 5 507,6 тыс. рублей; 2027 год – 5 507,6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479502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232840"/>
            <a:ext cx="1092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и градостроительная деятельность Ханты-Мансийского района» 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4995176"/>
            <a:ext cx="11161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40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79376" y="2060848"/>
            <a:ext cx="11161240" cy="18722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риведение градостроительной документации Ханты-Мансийского района в соответствие с законодательством РФ для развития </a:t>
            </a:r>
          </a:p>
          <a:p>
            <a:pPr algn="ctr"/>
            <a:r>
              <a:rPr lang="ru-RU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жилищного строительства..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комфортной городской среды и повышение качества жизни населения.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693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1" y="1340768"/>
          <a:ext cx="12192001" cy="39205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жилищного строительства, ежегодно,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кв. метров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0,011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общественных территорий, подлежащих благоустройству,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585176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Структура расходов бюджета Ханты-Мансийского района на 2024-2027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14286677"/>
              </p:ext>
            </p:extLst>
          </p:nvPr>
        </p:nvGraphicFramePr>
        <p:xfrm>
          <a:off x="0" y="548680"/>
          <a:ext cx="12192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39245"/>
              </p:ext>
            </p:extLst>
          </p:nvPr>
        </p:nvGraphicFramePr>
        <p:xfrm>
          <a:off x="1055439" y="5877271"/>
          <a:ext cx="9217024" cy="685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2024 год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2025 год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2026 год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2027 год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4 981 195,5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5 632 232,8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/>
                        <a:t>5 398 617,7</a:t>
                      </a:r>
                      <a:endParaRPr lang="ru-RU" sz="18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5 997 082,7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Всего расходов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6126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5344931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556792"/>
            <a:ext cx="5618484" cy="3312368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комфортной городской среды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24656525"/>
              </p:ext>
            </p:extLst>
          </p:nvPr>
        </p:nvGraphicFramePr>
        <p:xfrm>
          <a:off x="191344" y="5110480"/>
          <a:ext cx="11417074" cy="1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14 084,5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11 482,7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11 224,8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Проектная часть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2 622,9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6 469,5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6 211,6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11 461,6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5 013,2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5 013,2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7475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314664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КПМ «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градостроительного регулирования в сфере жилищного строительства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</a:rPr>
              <a:t>2025 год – 5 013,2 тыс. рублей; 2026 год – 5 013,2 тыс. рублей; 2027 год – 5 013,2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Благоустройство территорий в населенных пунктах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6 448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,4 тыс. рублей; 2026 год – 0,0 тыс. рублей; 2027 год – 0,0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инициативных проектов в Ханты-Мансийском районе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0,0 тыс. рублей; 2026 год – 0,0 тыс. рублей; 2027 год – 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38325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«Устойчивое развитие коренных малочисленных народов Севера на территории Ханты-Мансийского района»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традиционного образа жизни и культуры коренных малочисленных народов Севера</a:t>
            </a:r>
          </a:p>
        </p:txBody>
      </p:sp>
    </p:spTree>
    <p:extLst>
      <p:ext uri="{BB962C8B-B14F-4D97-AF65-F5344CB8AC3E}">
        <p14:creationId xmlns:p14="http://schemas.microsoft.com/office/powerpoint/2010/main" val="8658857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46682"/>
              </p:ext>
            </p:extLst>
          </p:nvPr>
        </p:nvGraphicFramePr>
        <p:xfrm>
          <a:off x="0" y="940866"/>
          <a:ext cx="12192001" cy="654569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 из числа коренных малочисленных народов,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мер государственной поддержки в сфере развития коренных малочисленных народов Севера,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направленных на этнокультурное развитие коренных малочисленных народов Севера,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262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923838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комплекса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0771399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845021"/>
          </a:xfrm>
        </p:spPr>
        <p:txBody>
          <a:bodyPr>
            <a:normAutofit/>
          </a:bodyPr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традиционной хозяйственной деятельности коренных малочисленных народов Севера»: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3 392,2 тыс. рублей; 2026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3 395,0</a:t>
            </a:r>
            <a:r>
              <a:rPr lang="ru-RU" sz="1800" dirty="0">
                <a:latin typeface="Times New Roman" panose="02020603050405020304" pitchFamily="18" charset="0"/>
              </a:rPr>
              <a:t>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3 395,0 </a:t>
            </a:r>
            <a:r>
              <a:rPr lang="ru-RU" sz="1800" dirty="0">
                <a:latin typeface="Times New Roman" panose="02020603050405020304" pitchFamily="18" charset="0"/>
              </a:rPr>
              <a:t>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развитию самобытной культуры, традиционного образа жизни, родного языка и национальных видов спорта коренных малочисленных народов Севера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0,0 тыс. рублей; 2026 год – 0,0 тыс. рублей; 2027 год – 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4897909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/>
          <a:p>
            <a:r>
              <a:rPr lang="ru-RU" sz="2000" dirty="0"/>
              <a:t>СПАСИБО ЗА ВНИМАНИЕ. ЖЕЛАЮЩИЕ БОЛЬШЕ УЗНАТЬ О БЮДЖЕТЕ МОГУТ ОБРАТИТЬСЯ               </a:t>
            </a:r>
            <a:br>
              <a:rPr lang="ru-RU" sz="2000" dirty="0"/>
            </a:br>
            <a:r>
              <a:rPr lang="ru-RU" sz="2000" dirty="0"/>
              <a:t>В КОМИТЕТ ПО ФИНАНСАМ АДМИНИСТРАЦИИ ХАНТЫ-МАНСИЙСКОГО РАЙОНА</a:t>
            </a:r>
            <a:br>
              <a:rPr lang="ru-RU" sz="2000" dirty="0"/>
            </a:br>
            <a:r>
              <a:rPr lang="ru-RU" sz="20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5520" y="836712"/>
            <a:ext cx="9289032" cy="208823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Администрации Ханты-Мансийского района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ул. Гагарина, д. 214, г. Ханты-Мансийск, 628002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komitet@hmrn.ru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— четверг   с 09.00 до 18.15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09.00 до 17.00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обед: с 13.00 до 14.00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суббота, воскресенье</a:t>
            </a:r>
          </a:p>
          <a:p>
            <a:endParaRPr lang="ru-RU" sz="1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1344" y="3189705"/>
            <a:ext cx="5414392" cy="290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по финансам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Болдырева Наталия Валерьевна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201,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35-28-03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I категории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Ефремова Елена Витальевна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komitet@hmrn.ru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факс 35-27-74 тел. 35-27-73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бюджету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Собянин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Александрович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SobyaninSA@hmrn.ru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219 тел. 35-27-75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677860" y="3645024"/>
            <a:ext cx="541439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Харисова Рада Вячеславовна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HarisovaRV@hmrn.ru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219 тел. 35-28-57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учета, отчетности и исполнения бюджета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Змановский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Макар Константинович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ZmanovskiyMK@hmrn.ru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220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35-2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5821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801" y="188640"/>
            <a:ext cx="10925914" cy="6356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БЮДЖЕТА НА ГОСУДАРСТВЕННУЮ ПОДДЕРЖКУ СЕМЬИ И ДЕТЕЙ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87143" y="764705"/>
          <a:ext cx="1210485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542" y="4149080"/>
            <a:ext cx="12145458" cy="270892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284985"/>
          <a:ext cx="12192001" cy="3573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9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0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2025 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2026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 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</a:t>
                      </a:r>
                      <a:r>
                        <a:rPr lang="ru-RU" sz="1600" b="1" u="none" strike="noStrike" dirty="0">
                          <a:effectLst/>
                        </a:rPr>
                        <a:t>Расходы на государственную поддержку</a:t>
                      </a:r>
                      <a:r>
                        <a:rPr lang="ru-RU" sz="1600" b="1" u="none" strike="noStrike" baseline="0" dirty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СЕМЬИ и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2 248 095,2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319 463,1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2 163 872,7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2 163 826,9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 в сфере социальной поддержки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4 957,0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4 351,5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4 385,5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2 068 537,2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2 116 105,6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2 010 936,6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2 010 830,6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обеспечения жильем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4 921,2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 в сфере культуры и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169 679,8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195 282,7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146 704,1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67608" y="1268760"/>
            <a:ext cx="914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34,2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0278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3915068"/>
              </p:ext>
            </p:extLst>
          </p:nvPr>
        </p:nvGraphicFramePr>
        <p:xfrm>
          <a:off x="4392613" y="77788"/>
          <a:ext cx="7799387" cy="673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940" y="2711896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87" y="960859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7688" y="4365105"/>
            <a:ext cx="1499389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2027 год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85761495"/>
              </p:ext>
            </p:extLst>
          </p:nvPr>
        </p:nvGraphicFramePr>
        <p:xfrm>
          <a:off x="407367" y="1052736"/>
          <a:ext cx="388843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182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40" y="188640"/>
            <a:ext cx="10010414" cy="92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РАСХОДЫ НА ДОШКОЛЬНОЕ И ОБЩЕЕ ОБРАЗОВАНИЕ</a:t>
            </a:r>
            <a:br>
              <a:rPr lang="ru-RU" sz="2800" b="0" dirty="0"/>
            </a:br>
            <a:r>
              <a:rPr lang="ru-RU" sz="2800" b="0" dirty="0"/>
              <a:t>                                                                              </a:t>
            </a:r>
            <a:r>
              <a:rPr lang="ru-RU" sz="1600" i="1" dirty="0"/>
              <a:t>МЛН.РУБЛЕЙ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91344" y="3789040"/>
          <a:ext cx="1173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10959718" cy="69775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622635"/>
              </p:ext>
            </p:extLst>
          </p:nvPr>
        </p:nvGraphicFramePr>
        <p:xfrm>
          <a:off x="46542" y="1268760"/>
          <a:ext cx="12145458" cy="23762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79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2027 </a:t>
                      </a:r>
                      <a:r>
                        <a:rPr lang="ru-RU" sz="2000" u="none" strike="noStrike" dirty="0">
                          <a:effectLst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Всего расходы на дошкольное и общее образование, из них: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2 094,5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 2 110,9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2 110,9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1 621,7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1 637,5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1 637,5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Доля субвенции в расходах на дошкольное и общее образование,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621" marR="7621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926" y="127076"/>
            <a:ext cx="11090532" cy="779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КОМПЛЕКСНОЙ БЕЗОПАСНОСТИ И КОМФОРТНЫХ УСЛОВИЙ ОБРАЗОВАТЕЛЬНОГО ПРОЦЕССА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43948" y="1522383"/>
          <a:ext cx="11801509" cy="529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5100" y="1051333"/>
            <a:ext cx="158428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2025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9168" y="1051333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2026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41858" y="703067"/>
            <a:ext cx="1780149" cy="362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79479" y="1057819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2027 год</a:t>
            </a:r>
          </a:p>
        </p:txBody>
      </p:sp>
    </p:spTree>
    <p:extLst>
      <p:ext uri="{BB962C8B-B14F-4D97-AF65-F5344CB8AC3E}">
        <p14:creationId xmlns:p14="http://schemas.microsoft.com/office/powerpoint/2010/main" val="194535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11424" y="1795134"/>
            <a:ext cx="4896544" cy="12255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ОДНОГО ШКОЛЬНИКА 1-4 НАЧАЛЬНЫХ КЛАССОВ В ДЕНЬ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11424" y="3046964"/>
            <a:ext cx="4896544" cy="12961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ОДНОГО ШКОЛЬНИКА, ОТНЕСЕННОГО К ЛЬГОТНЫМ КАТЕГОРИЯМ ОБУЧАЮЩИХСЯ В ДЕНЬ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899" y="0"/>
            <a:ext cx="10972800" cy="6718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/>
              <a:t>ОРГАНИЗАЦИЯ БЕСПЛАТНОГО ЗДОРОВОГО ПИТАНИЯ 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532" y="1816838"/>
            <a:ext cx="1867027" cy="12255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prstClr val="white"/>
                </a:solidFill>
                <a:latin typeface="Calibri"/>
              </a:rPr>
              <a:t>80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,0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39" y="1406111"/>
            <a:ext cx="1440160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5447" y="1385511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9267152" y="3046963"/>
            <a:ext cx="1867027" cy="129614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prstClr val="white"/>
                </a:solidFill>
                <a:latin typeface="Calibri"/>
              </a:rPr>
              <a:t>215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,0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548389" y="3046965"/>
            <a:ext cx="1779860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199,0 рубля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05447" y="1820154"/>
            <a:ext cx="1740172" cy="122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>
                <a:solidFill>
                  <a:prstClr val="white"/>
                </a:solidFill>
                <a:latin typeface="Calibri"/>
              </a:rPr>
              <a:t>86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,0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516" y="5436840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2025 ГОДУ НА ОРГАНИЗАЦИЮ ПИТАНИЯ ШКОЛЬНИКАМ НАПРАВЛЕНО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516" y="4709120"/>
            <a:ext cx="91859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КОЛИЧЕСТВО ШКОЛЬНИКОВ , КОТОРЫЕ БУДУТ ОБЕСПЕЧЕНЫ ЗДОРОВЫМ ПИТАНИЕМ В 2025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51192" y="4657328"/>
            <a:ext cx="1525395" cy="6438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1 696 ЧЕЛОВЕК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6348" y="5363148"/>
            <a:ext cx="1525394" cy="6542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79 754,3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7072" y="676700"/>
            <a:ext cx="10874624" cy="7088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800" tIns="38400" rIns="76800" bIns="38400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ЗАДАЧУ ОБЕСПЕЧИТЬ БЕСПЛАТНЫМ ГОРЯЧИМ, ЗДОРОВЫМ ПИТАНИЕМ ВСЕХ УЧАЩИХСЯ НАЧАЛЬНОЙ ШКОЛЫ ОБОЗНАЧИЛ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РФ В.В. ПУТИН В ПОСЛАНИИ ФЕДЕРАЛЬНОМУ СОБРАНИЮ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ЯНВАРЯ 2020 ГОДА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8478" y="540498"/>
            <a:ext cx="174690" cy="9141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516" y="6146399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том числе из бюджетной системы РФ (федеральный и окружной бюджеты)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1193" y="6110501"/>
            <a:ext cx="1525394" cy="616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77 796,9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4600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94882"/>
            <a:ext cx="10992544" cy="85210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ОРГАНИЗАЦИЮ ОТДЫХА И ОЗДОРОВЛЕНИЕ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536963"/>
              </p:ext>
            </p:extLst>
          </p:nvPr>
        </p:nvGraphicFramePr>
        <p:xfrm>
          <a:off x="79517" y="1004896"/>
          <a:ext cx="12112483" cy="32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8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Направления расходов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  <a:p>
                      <a:pPr algn="ctr"/>
                      <a:r>
                        <a:rPr lang="ru-RU" sz="1800" dirty="0"/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2026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2027</a:t>
                      </a:r>
                    </a:p>
                    <a:p>
                      <a:pPr algn="ctr"/>
                      <a:r>
                        <a:rPr lang="ru-RU" sz="1800" dirty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945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  <a:p>
                      <a:pPr algn="l"/>
                      <a:r>
                        <a:rPr lang="ru-RU" sz="1800" dirty="0"/>
                        <a:t>Организация и обеспечение отдыха и оздоровления детей, в том числе в этнической среде </a:t>
                      </a:r>
                      <a:r>
                        <a:rPr lang="ru-RU" sz="1800" dirty="0">
                          <a:effectLst/>
                        </a:rPr>
                        <a:t>(лагеря с дневным пребыванием, выездные, палаточные, загородные)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marL="0" algn="ctr" defTabSz="6858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22 204,3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22 204,3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22 204,3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66 612,9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352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Организация </a:t>
                      </a:r>
                      <a:r>
                        <a:rPr lang="ru-RU" sz="1800" baseline="0" dirty="0"/>
                        <a:t>иных форм занятости детей в летний период </a:t>
                      </a:r>
                      <a:r>
                        <a:rPr lang="ru-RU" sz="1800" dirty="0">
                          <a:effectLst/>
                        </a:rPr>
                        <a:t>(ТЭО, детские площадки, вечерняя форма досуга и занятость на спортивных объектах)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900</a:t>
                      </a:r>
                      <a:r>
                        <a:rPr lang="ru-RU" sz="1800" dirty="0"/>
                        <a:t>,</a:t>
                      </a:r>
                      <a:r>
                        <a:rPr lang="en-US" sz="1800" dirty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en-US" sz="1800" dirty="0"/>
                        <a:t>2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/>
                        <a:t>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6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23 104,3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23 104,3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23 104,3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69 312,9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128" y="4437112"/>
          <a:ext cx="1209891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6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8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Численность детей в Ханты-Мансийском районе,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2025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2026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2027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5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отдыхом и оздоровлением (лагеря с дневным пребыванием, выездные, палаточные, загородные),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1 690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1 700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1 710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детей, охваченных иными формами занятости (ТЭО, детские площадки, вечерняя форма досуга и занятость на спортивных объектах),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66988" y="675118"/>
            <a:ext cx="1632180" cy="285537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5060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6768074" y="1379780"/>
            <a:ext cx="5280587" cy="53615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1340" y="1646084"/>
            <a:ext cx="4368485" cy="1186681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384" y="704084"/>
            <a:ext cx="5802629" cy="8309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Жилищно-коммунальное хозяйство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124" y="704086"/>
            <a:ext cx="452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2025 год – 816 399,8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2026 год – 839 663,5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2027 год – 1 362 557,6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612" y="1755539"/>
            <a:ext cx="441649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Жилищное хозяйство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2025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124 647,3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тыс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2026 год – 129 577,9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2027 год – 642 924,1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3528" y="2930426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3528" y="5377748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889" y="2985156"/>
            <a:ext cx="44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Коммунальное хозяйство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2025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678 713,8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2026 год – 699 439,5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2027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709 062,4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4233" y="4220744"/>
            <a:ext cx="441649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Благоустройство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2025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13 018,5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2026 год –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10 625,9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2027 год – 10 550,9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1889" y="5432458"/>
            <a:ext cx="4416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Другие вопросы в области ЖКХ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5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год – 20,2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 – 20,2 тыс. рублей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2027 год – 20,2 тыс.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1359" y="1702262"/>
            <a:ext cx="427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общей площади жилых помещений, сокращение непригодного для проживания жилого фонда.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1340" y="2887490"/>
            <a:ext cx="4368485" cy="888304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1340" y="3816153"/>
            <a:ext cx="4368485" cy="1369338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7348" y="5243230"/>
            <a:ext cx="4368485" cy="126644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4380" y="5432479"/>
            <a:ext cx="401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количества благоустроенных дворовых и общественных территорий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21355" y="2916164"/>
            <a:ext cx="427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Повышение качества предоставления жилищно-коммунальных и бытовых услуг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07367" y="3862106"/>
            <a:ext cx="4278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доли населения, обеспеченного качественной питьевой водой из систем централизованного водоснабжения.</a:t>
            </a: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>
            <a:off x="6179849" y="1116555"/>
            <a:ext cx="3223571" cy="526493"/>
          </a:xfrm>
          <a:prstGeom prst="bentConnector2">
            <a:avLst/>
          </a:prstGeom>
          <a:ln w="4762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5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48072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Создание объектов муниципальной собственности в Ханты-Мансийском районе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6429" y="1216510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339B046E-2468-6499-712C-BCDAFE4524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336" y="1600200"/>
          <a:ext cx="11881320" cy="4853136"/>
        </p:xfrm>
        <a:graphic>
          <a:graphicData uri="http://schemas.openxmlformats.org/drawingml/2006/table">
            <a:tbl>
              <a:tblPr/>
              <a:tblGrid>
                <a:gridCol w="6120680">
                  <a:extLst>
                    <a:ext uri="{9D8B030D-6E8A-4147-A177-3AD203B41FA5}">
                      <a16:colId xmlns:a16="http://schemas.microsoft.com/office/drawing/2014/main" val="20547397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859747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52335578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2030096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97288817"/>
                    </a:ext>
                  </a:extLst>
                </a:gridCol>
              </a:tblGrid>
              <a:tr h="231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026777"/>
                  </a:ext>
                </a:extLst>
              </a:tr>
              <a:tr h="3381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СДК п.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Горноправдинск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131 441,2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131 441,2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94111"/>
                  </a:ext>
                </a:extLst>
              </a:tr>
              <a:tr h="879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КОС в населенных пунктах Ханты-Мансийского района                                               п. Луговской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5 004,5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5 004,5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009179"/>
                  </a:ext>
                </a:extLst>
              </a:tr>
              <a:tr h="1352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(кольцевание) сети водоснабжения по ул. Северная,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пер.Восточный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 установкой пожарных гидрантов) в д. Шапша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11 423,2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11 423,2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80394"/>
                  </a:ext>
                </a:extLst>
              </a:tr>
              <a:tr h="1149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Реконструкция, расширение, модернизация, строительство коммунальных объектов (Сети водоотведения Шапша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ул.Боровая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37 942,4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37 942,4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21646"/>
                  </a:ext>
                </a:extLst>
              </a:tr>
              <a:tr h="6762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улично-дорожной сети д. Ярки Ханты-Мансийского района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51 950,0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51 950,0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30073"/>
                  </a:ext>
                </a:extLst>
              </a:tr>
              <a:tr h="2256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199 818,90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37 942,40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237 761,30</a:t>
                      </a:r>
                    </a:p>
                  </a:txBody>
                  <a:tcPr marL="3089" marR="3089" marT="30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1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61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1383" y="1196753"/>
          <a:ext cx="11305256" cy="5393796"/>
        </p:xfrm>
        <a:graphic>
          <a:graphicData uri="http://schemas.openxmlformats.org/drawingml/2006/table">
            <a:tbl>
              <a:tblPr firstRow="1" bandRow="1"/>
              <a:tblGrid>
                <a:gridCol w="422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55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2024*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вариант)*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3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18,944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18,961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19,093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19,401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19,686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19,056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19,274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19,528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19,843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                        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11,558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11,193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11,361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11,588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4,423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4,308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4,130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4,192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803 581,4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836 442,9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873 053,4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912 119,1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953 864,2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предыдущему году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сопоставимых ценах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19,725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119 990,0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137 988,5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158 686,8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182 482,8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209 863,3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Реальные располагаемые денежные доходы 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г/г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Фонд заработной платы работников организаций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30 356,3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35 724,9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41 858,8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49 039,2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57 462,9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67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безработных, зарегистрированных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государственных учреждениях службы занятости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0,068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7769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Постановление</a:t>
                      </a:r>
                      <a:r>
                        <a:rPr lang="ru-RU" sz="13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администрации Ханты-Мансийского района от 11.11.2024 № 923 «</a:t>
                      </a:r>
                      <a:r>
                        <a:rPr lang="ru-RU" sz="13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прогнозе социально-экономического развития Ханты-Мансийского района на 2025 год и плановый период 2026 – 2027 годов»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47528" y="188641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</a:p>
          <a:p>
            <a:pPr algn="ctr"/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3291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73952" y="2067478"/>
            <a:ext cx="129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9289032" cy="451281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СРЕДСТВА ДОРОЖНОГО ФОНДА ХАНТЫ-МАНСИЙСКОГО РАЙОНА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6632"/>
            <a:ext cx="1152128" cy="10120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927925" y="725492"/>
            <a:ext cx="2160240" cy="720080"/>
            <a:chOff x="260362" y="109260"/>
            <a:chExt cx="2204300" cy="6040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2024 год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72062" y="720595"/>
            <a:ext cx="2014745" cy="716187"/>
            <a:chOff x="2713880" y="1021995"/>
            <a:chExt cx="2204300" cy="6221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2026 год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966449" y="720595"/>
            <a:ext cx="2167644" cy="716187"/>
            <a:chOff x="5218968" y="46823"/>
            <a:chExt cx="2204300" cy="5685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2027 год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657917" y="1904089"/>
            <a:ext cx="11449270" cy="270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8" tIns="6668" rIns="6668" bIns="6668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ремонт автомобильных дорог местного значения                              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359973" y="1247475"/>
            <a:ext cx="1296144" cy="593978"/>
            <a:chOff x="3416146" y="3016702"/>
            <a:chExt cx="1452597" cy="31191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86 117,7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28761" y="1239795"/>
            <a:ext cx="1291479" cy="593977"/>
            <a:chOff x="3416146" y="3016702"/>
            <a:chExt cx="1452597" cy="31191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81 577,4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417486" y="1245945"/>
            <a:ext cx="1296144" cy="562268"/>
            <a:chOff x="3416146" y="3016702"/>
            <a:chExt cx="1452597" cy="31191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85 392,6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367807" y="723505"/>
            <a:ext cx="2014745" cy="716187"/>
            <a:chOff x="2713880" y="1021995"/>
            <a:chExt cx="2204300" cy="6221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2025 год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29439" y="1243486"/>
            <a:ext cx="1291479" cy="593977"/>
            <a:chOff x="3416146" y="3016702"/>
            <a:chExt cx="1452597" cy="31191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84 851,9</a:t>
              </a: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D59BA77-DBC2-5E7A-E819-7D80BF8C7234}"/>
              </a:ext>
            </a:extLst>
          </p:cNvPr>
          <p:cNvGraphicFramePr>
            <a:graphicFrameLocks noGrp="1"/>
          </p:cNvGraphicFramePr>
          <p:nvPr/>
        </p:nvGraphicFramePr>
        <p:xfrm>
          <a:off x="0" y="2339586"/>
          <a:ext cx="12192000" cy="4507690"/>
        </p:xfrm>
        <a:graphic>
          <a:graphicData uri="http://schemas.openxmlformats.org/drawingml/2006/table">
            <a:tbl>
              <a:tblPr/>
              <a:tblGrid>
                <a:gridCol w="9624392">
                  <a:extLst>
                    <a:ext uri="{9D8B030D-6E8A-4147-A177-3AD203B41FA5}">
                      <a16:colId xmlns:a16="http://schemas.microsoft.com/office/drawing/2014/main" val="181650994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7091776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08380349"/>
                    </a:ext>
                  </a:extLst>
                </a:gridCol>
                <a:gridCol w="839416">
                  <a:extLst>
                    <a:ext uri="{9D8B030D-6E8A-4147-A177-3AD203B41FA5}">
                      <a16:colId xmlns:a16="http://schemas.microsoft.com/office/drawing/2014/main" val="2764653218"/>
                    </a:ext>
                  </a:extLst>
                </a:gridCol>
              </a:tblGrid>
              <a:tr h="540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162955"/>
                  </a:ext>
                </a:extLst>
              </a:tr>
              <a:tr h="1831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улично-дорожной сети д. Ярки (субсидия из бюджета Ханты-Мансийского автономного округа)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46 755,0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3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улично-дорожной сети д. Ярки (средства бюджета района на софинансирование)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40039"/>
                  </a:ext>
                </a:extLst>
              </a:tr>
              <a:tr h="1694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автомобильных дорог местного значения сельского поселения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(субсидия из бюджета Ханты-Мансийского автономного округа)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31 018,7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18 573,5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476503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автомобильных дорог местного значения сельского поселения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(средства бюджета района на софинансирование)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1 883,2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94044"/>
                  </a:ext>
                </a:extLst>
              </a:tr>
              <a:tr h="1610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автомобильных дорог местного значения сельского поселения Кедровый (субсидия из бюджета Ханты-Мансийского автономного округа)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74 285,5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37 584,9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0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автомобильных дорог местного значения сельского поселения Кедровый (средства бюджета района на софинансирование)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83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автомобильных дорог местного значения сельского поселения Шапша (субсидия из бюджета</a:t>
                      </a:r>
                    </a:p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Ханты-Мансийского автономного округа)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87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автомобильных дорог местного значения сельского поселения Шапша (средства бюджета</a:t>
                      </a:r>
                    </a:p>
                    <a:p>
                      <a:pPr algn="l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 на 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2 357,1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60154"/>
                  </a:ext>
                </a:extLst>
              </a:tr>
              <a:tr h="2766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СРЕДСТВ ДОРОЖНОГО ФОНДА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84 851,9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81 577,4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85 392,6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3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661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B0F59-763C-5BC6-6F1E-47D503B9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на 2024 - 2027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51A5F13-A330-8F96-3584-D1CA0C36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079133"/>
              </p:ext>
            </p:extLst>
          </p:nvPr>
        </p:nvGraphicFramePr>
        <p:xfrm>
          <a:off x="0" y="620688"/>
          <a:ext cx="12192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481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696" y="250532"/>
            <a:ext cx="11953328" cy="405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заимствования, объем долга Ханты-Мансийского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6360" y="6555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83179002"/>
              </p:ext>
            </p:extLst>
          </p:nvPr>
        </p:nvGraphicFramePr>
        <p:xfrm>
          <a:off x="551384" y="963309"/>
          <a:ext cx="1094521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77117"/>
              </p:ext>
            </p:extLst>
          </p:nvPr>
        </p:nvGraphicFramePr>
        <p:xfrm>
          <a:off x="695400" y="5589240"/>
          <a:ext cx="10610455" cy="833690"/>
        </p:xfrm>
        <a:graphic>
          <a:graphicData uri="http://schemas.openxmlformats.org/drawingml/2006/table">
            <a:tbl>
              <a:tblPr/>
              <a:tblGrid>
                <a:gridCol w="279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2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2024 год 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2025 год 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2026 год 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60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Предельный планируемый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60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объем долга, тыс. руб.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289 293,30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228 632,90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prstClr val="black"/>
                          </a:solidFill>
                          <a:latin typeface="+mn-lt"/>
                          <a:ea typeface="+mj-ea"/>
                          <a:cs typeface="Times New Roman" panose="02020603050405020304" pitchFamily="18" charset="0"/>
                        </a:rPr>
                        <a:t>189 925,30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70450"/>
            <a:ext cx="110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Ханты-Мансийском районе»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3" y="5363321"/>
            <a:ext cx="110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045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916832"/>
            <a:ext cx="1108923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современным потребностям общества и каждого жителя района</a:t>
            </a:r>
          </a:p>
          <a:p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3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эффективной системы выявления, поддержки и развития способностей и талантов у детей и молодежи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99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04953"/>
            <a:ext cx="1074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 (1)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02029"/>
              </p:ext>
            </p:extLst>
          </p:nvPr>
        </p:nvGraphicFramePr>
        <p:xfrm>
          <a:off x="2" y="1052735"/>
          <a:ext cx="12191997" cy="56166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5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обучающихся в муниципальных общеобразовательных организациях, занимающихся во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вторую (третью) смену, в общей численности обучающихся муниципальных общеобразовательных организаций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Численность населения в возрасте 15-21 года, охваченного образованием, человек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4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456" y="485958"/>
            <a:ext cx="1115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 (2)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230" y="1124744"/>
          <a:ext cx="12170770" cy="52557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8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Доступность дошкольного образования для детей в возрасте от 1,5 до 3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/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3753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77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382" y="448043"/>
            <a:ext cx="108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 (3)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35975"/>
              </p:ext>
            </p:extLst>
          </p:nvPr>
        </p:nvGraphicFramePr>
        <p:xfrm>
          <a:off x="0" y="1268760"/>
          <a:ext cx="12192000" cy="475252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07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3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выпускников 11 классов в местах традиционного проживания и традиционной хозяйственной деятельности коренных малочисленных народов Севера, продолживших обучение в профессиональных образовательных организациях или образовательных организациях высшего образования,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308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9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8606793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 fontScale="92500" lnSpcReduction="20000"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и дети»,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9371772"/>
              </p:ext>
            </p:extLst>
          </p:nvPr>
        </p:nvGraphicFramePr>
        <p:xfrm>
          <a:off x="191344" y="5110480"/>
          <a:ext cx="11417074" cy="1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2 824 538,6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2 719 687,0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2 719 531,0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Проектная часть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71 522,6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71 533,3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71 377,3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2 753 016,0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2 648 153,7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2 648 153,7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52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проектов, направленных на достижение целей, показателей и решение задач национального проекта «Молодежь и дети»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9600" y="1484784"/>
            <a:ext cx="10887000" cy="5184576"/>
          </a:xfrm>
        </p:spPr>
        <p:txBody>
          <a:bodyPr>
            <a:norm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«Педагоги и наставники»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организаций;</a:t>
            </a:r>
          </a:p>
          <a:p>
            <a:pPr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 и профессиональных образовательных организаций субъектов Российской Федерации;</a:t>
            </a:r>
          </a:p>
          <a:p>
            <a:pPr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A5DC93-3EF0-F6AE-0891-475336C3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32267"/>
              </p:ext>
            </p:extLst>
          </p:nvPr>
        </p:nvGraphicFramePr>
        <p:xfrm>
          <a:off x="695400" y="4293096"/>
          <a:ext cx="10729193" cy="2184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8819">
                  <a:extLst>
                    <a:ext uri="{9D8B030D-6E8A-4147-A177-3AD203B41FA5}">
                      <a16:colId xmlns:a16="http://schemas.microsoft.com/office/drawing/2014/main" val="3465580045"/>
                    </a:ext>
                  </a:extLst>
                </a:gridCol>
                <a:gridCol w="2367925">
                  <a:extLst>
                    <a:ext uri="{9D8B030D-6E8A-4147-A177-3AD203B41FA5}">
                      <a16:colId xmlns:a16="http://schemas.microsoft.com/office/drawing/2014/main" val="21969310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178955097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288086970"/>
                    </a:ext>
                  </a:extLst>
                </a:gridCol>
              </a:tblGrid>
              <a:tr h="42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4210815967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71 522,6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71 533,3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71 377,3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513374788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-  федеральный бюджет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71 159,7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71 164,9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70 996,2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881480699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-  бюджет автономного округа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357,0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362,4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375,0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3357680814"/>
                  </a:ext>
                </a:extLst>
              </a:tr>
              <a:tr h="48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 -  местный бюджет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5,9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6,0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6,1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99167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907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417639"/>
            <a:ext cx="11521280" cy="516572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пожарной безопасности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9 000,0 тыс. рублей; 2026 год – 9 000,0 тыс. рублей; 2027 год – 9 000,0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«Укрепление санитарно-эпидемиологической безопасности»: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15 758,8 тыс. рублей; 2026 год – 15 758,8 тыс. рублей; 2027 год – 15 758,8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«Повышение энергоэффективности»: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8 000,0 рублей; 2026 год – 8 000,0 тыс. рублей; 2027 год – 8 000,0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«Антитеррористическая защищенность»: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84 171,7 тыс. рублей; 2026 год – 84 171,7 тыс. рублей; 2027 год – 84 171,7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«Проведение капитальных ремонтов зданий и сооружений»: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120 914,5 тыс. рублей; 2026 год – 0,0 тыс. рублей; 2027 год – 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«Проведение мероприятий по текущим ремонтам зданий и сооружений»: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20 000,0 тыс. рублей; 2026 год – 20 000,0 тыс. рублей; 2027 год – 20 000,0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реализация основных общеобразовательных программ в образовательных организациях, расположенных на территории Ханты-Мансийского района»: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1 705 827,1 тыс. рублей; 2026 год – 1 721 664,4 тыс. рублей;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2027 год – 1 721 664,4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14954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6196" y="1692950"/>
            <a:ext cx="1160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7368" y="332657"/>
            <a:ext cx="11233248" cy="124824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Ханты-Мансийского района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  <a:endParaRPr lang="ru-RU" sz="2000" b="1" dirty="0"/>
          </a:p>
        </p:txBody>
      </p:sp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38735"/>
              </p:ext>
            </p:extLst>
          </p:nvPr>
        </p:nvGraphicFramePr>
        <p:xfrm>
          <a:off x="407366" y="1979364"/>
          <a:ext cx="11233248" cy="4453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403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 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*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(ожидаемая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D1AD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5 589 071,1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5 770 211,2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5 550 579,8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5 348 214,5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5 964 491,8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9A14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5 256 969,1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6 671 372,7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632 232,8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5 398 617,7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5 997 082,7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3B2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332 102,0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- 901 161,5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- 81 653,0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- 50 403,2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- 32 590,9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981">
                <a:tc gridSpan="6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В соответствии с решением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Ханты-Мансийского района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20.09.2024 №519 «О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внесении изменений  в решение Думы Ханты-Мансийского района от 15.12.2023 № 391 «О бюджете Ханты-Мансийского района на 2024 год и плановый период 2025 и 2026 годов» с учетом доведенных межбюджетных трансфертов от Департамента финансов Ханты-Мансийского автономного округа – Югры в сентябре и октябре 2024 года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12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17639"/>
            <a:ext cx="11449272" cy="532373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потребности населения района в оказании услуг в учреждениях дошкольного образования»: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109 717,7 тыс. рублей; 2026 год – 109 717,7 тыс. рублей; 2027 год – 109 717,7 тыс. рублей;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потребности населения района в оказании услуг в учреждениях общего среднего образования»: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369 048,6 тыс. рублей; 2026 год – 369 048,6 тыс. рублей; 2027 год – 369 048,6 тыс. рублей;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потребностей населения района в оказании услуг в сфере дополнительного образования 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112 729,4 тыс. рублей; 2026 год – 112 729,4 тыс. рублей; 2027 год – 112 729,4 тыс. рублей;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МКУ Ханты-Мансийского района Централизованная бухгалтерия»: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98 040,0 тыс. рублей; 2026 год – 98 040,0 тыс. рублей; 2027 год – 98 040,0 тыс. рублей;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МАУ Ханты-Мансийского района «Муниципальный методический центр»: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18 829,9 тыс. рублей; 2026 год – 18 829,9 тыс. рублей; 2027 год – 18 829,9 тыс. рублей;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5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7639"/>
            <a:ext cx="11319048" cy="53237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Комитета по образованию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42 916,5 тыс. рублей; 2026 год – 42 926,5 тыс. рублей; 2027 год – 42 916,5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«Стимулирование лидеров и поддержка системы воспитания»: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1 350,0 тыс. рублей; 2026 год – 1 350,0 тыс. рублей; 2027 год – 1 350,0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«Организация и участие в мероприятиях, направленных на выявление и развитие талантливых детей и молодежи»: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1 390,8 тыс. рублей; 2026 год – 1 390,8 тыс. рублей; 2027 год – 1 390,8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развития гражданско-патриотических качеств детей и молодежи»: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1 194,4 тыс. рублей; 2026 год – 1 194,4 тыс. рублей; 2027 год – 1 194,4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оздоровления детей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26 723,1 тыс. рублей; 2026 год – 26 723,1 тыс. рублей; 2027 год – 26 723,1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профориентации и карьерным устремлениям молодежи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170,0 тыс. рублей; 2026 год – 170,0 тыс. рублей; 2027 год – 170,0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мер социальной поддержки отдельным категориям граждан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7 233,5 тыс. рублей; 2026 год – 7 448,4 тыс. рублей; 2027 год – 7 448,4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352350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512" y="959995"/>
            <a:ext cx="9145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Ханты-Мансийского района 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512" y="4869160"/>
            <a:ext cx="89289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</a:t>
            </a:r>
          </a:p>
          <a:p>
            <a:pPr algn="r"/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459505"/>
            <a:ext cx="10994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 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единого культурного пространства, создание комфортных условий и равных возможностей доступа населения к культурным ценностям, цифровым ресурсам, самореализации и раскрытию талантов каждого жителя Ханты-Мансийского района.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2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527180"/>
            <a:ext cx="1036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2025-2027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4271" y="1317024"/>
          <a:ext cx="11368215" cy="35753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3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4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3253">
                  <a:extLst>
                    <a:ext uri="{9D8B030D-6E8A-4147-A177-3AD203B41FA5}">
                      <a16:colId xmlns:a16="http://schemas.microsoft.com/office/drawing/2014/main" val="634883500"/>
                    </a:ext>
                  </a:extLst>
                </a:gridCol>
              </a:tblGrid>
              <a:tr h="4969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культурных мероприятий (человек)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5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обращений к цифровым ресурсам культуры, % к базовому значению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218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7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 lnSpcReduction="10000"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региональных проекта, направленный на достижение целей, показателей и решение задач национальных проектов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5124915"/>
              </p:ext>
            </p:extLst>
          </p:nvPr>
        </p:nvGraphicFramePr>
        <p:xfrm>
          <a:off x="191344" y="5110480"/>
          <a:ext cx="11417074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204 420,2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73 700,8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73 261,0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72 148,5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72 870,4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72 152,6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132 271,8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830,4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1 108,4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61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61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проектов, направленных на достижение целей, показателей и решение задач национального проекта «Культура»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0369" y="1297242"/>
            <a:ext cx="10919254" cy="5140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Региональный проект «Творческие люди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(Обеспечение условий для стимулирования творческой деятельности и развития сферы культуры )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Региональный проект «Сохранение культурного наследия»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книжными фондами библиотек Ханты-Мансийского района; модернизация муниципальных общедоступных библиотек Ханты-Мансийского района)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«Укрепление материально-технической базы учреждений культуры»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материально-технического базы учреждений культуры)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A5DC93-3EF0-F6AE-0891-475336C3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94649"/>
              </p:ext>
            </p:extLst>
          </p:nvPr>
        </p:nvGraphicFramePr>
        <p:xfrm>
          <a:off x="731403" y="4509120"/>
          <a:ext cx="10729193" cy="2211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8819">
                  <a:extLst>
                    <a:ext uri="{9D8B030D-6E8A-4147-A177-3AD203B41FA5}">
                      <a16:colId xmlns:a16="http://schemas.microsoft.com/office/drawing/2014/main" val="3465580045"/>
                    </a:ext>
                  </a:extLst>
                </a:gridCol>
                <a:gridCol w="2367925">
                  <a:extLst>
                    <a:ext uri="{9D8B030D-6E8A-4147-A177-3AD203B41FA5}">
                      <a16:colId xmlns:a16="http://schemas.microsoft.com/office/drawing/2014/main" val="21969310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178955097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288086970"/>
                    </a:ext>
                  </a:extLst>
                </a:gridCol>
              </a:tblGrid>
              <a:tr h="42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4210815967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.), в том числе:</a:t>
                      </a: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132 271,8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830,4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1 108,4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513374788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федеральный бюджет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28,7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20,9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881480699"/>
                  </a:ext>
                </a:extLst>
              </a:tr>
              <a:tr h="48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бюджет автономного округа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125 504,8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636,9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865,8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991671630"/>
                  </a:ext>
                </a:extLst>
              </a:tr>
              <a:tr h="48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местный бюджет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6 738,3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166,2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221,7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156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690688"/>
            <a:ext cx="11521280" cy="489267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«Укрепление материально-технической базы учреждений культуры»: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год – 0,0 тыс. рублей; 2026 год – 0,0 тыс. рублей; 2027 год – 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«Стимулирование культурного разнообразия в Ханты-Мансийском районе»: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1 641,2 тыс. рублей; 2026 год –  1 863,2 тыс. рублей; 2027 год –  1 645,3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«Поддержка одаренных детей и молодежи, развитие художественного образования»: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0,0 рублей; 2026 год – 500,0 тыс. рублей; 2027 год – 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библиотечного дела»: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17 638,5 тыс. рублей; 2026 год – 17 638,5  тыс. рублей; 2027 год – 17 638,5 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МБОУ ДО Ханты-Мансийского района "Детская музыкальная школа»: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 38 470,9 тыс. рублей; 2026 год – 38 470,9  тыс. рублей; 2027 год – 38 470,9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МКУ Ханты-Мансийского района «Централизованная библиотечная система»»: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14 398,0 тыс. рублей; 2026 год – 14 398,0 тыс. рублей; 2027 год – 14 398,0 тыс. рублей;</a:t>
            </a:r>
          </a:p>
        </p:txBody>
      </p:sp>
    </p:spTree>
    <p:extLst>
      <p:ext uri="{BB962C8B-B14F-4D97-AF65-F5344CB8AC3E}">
        <p14:creationId xmlns:p14="http://schemas.microsoft.com/office/powerpoint/2010/main" val="2331331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959995"/>
            <a:ext cx="10369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и туризма на территории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57194"/>
            <a:ext cx="9145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564906"/>
            <a:ext cx="11161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всех категорий и групп населения условиями для занятий физической культурой и спортом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потребности населения Ханты-Мансийского района в оказании туристских услуг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3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3592" y="554994"/>
            <a:ext cx="712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2025-2027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94353"/>
              </p:ext>
            </p:extLst>
          </p:nvPr>
        </p:nvGraphicFramePr>
        <p:xfrm>
          <a:off x="461515" y="1109257"/>
          <a:ext cx="11277404" cy="534827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54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6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5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9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48,0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Число инвалидов, принимавших участие в спортивных, культурных мероприятиях,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67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 fontScale="92500"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«Спорт – норма жизни»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91344" y="5110480"/>
          <a:ext cx="11417074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160 252,8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72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96688" y="188640"/>
            <a:ext cx="11809312" cy="100811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доходов бюджета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2023-2027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2415722"/>
              </p:ext>
            </p:extLst>
          </p:nvPr>
        </p:nvGraphicFramePr>
        <p:xfrm>
          <a:off x="-93420" y="980728"/>
          <a:ext cx="1188132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91228"/>
              </p:ext>
            </p:extLst>
          </p:nvPr>
        </p:nvGraphicFramePr>
        <p:xfrm>
          <a:off x="623392" y="4995174"/>
          <a:ext cx="11089230" cy="13141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2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2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5 589 071,1</a:t>
                      </a:r>
                      <a:endParaRPr lang="en-US" sz="1800" b="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5 770 211,2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5 550 579,8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5 348 214,5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5 964 491,8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214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61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проекта, направленного на достижение целей, показателей и решение задач национального проекта «Спорт – норма жизни»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36372" y="1787303"/>
            <a:ext cx="11189043" cy="4502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Региональный проект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норма жизни»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(Создание для всех категорий и групп населения условий для занятий физической культурой и спортом (новая модель спорта))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A5DC93-3EF0-F6AE-0891-475336C3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1794"/>
              </p:ext>
            </p:extLst>
          </p:nvPr>
        </p:nvGraphicFramePr>
        <p:xfrm>
          <a:off x="695399" y="3857060"/>
          <a:ext cx="11130016" cy="980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0536">
                  <a:extLst>
                    <a:ext uri="{9D8B030D-6E8A-4147-A177-3AD203B41FA5}">
                      <a16:colId xmlns:a16="http://schemas.microsoft.com/office/drawing/2014/main" val="3465580045"/>
                    </a:ext>
                  </a:extLst>
                </a:gridCol>
                <a:gridCol w="2456386">
                  <a:extLst>
                    <a:ext uri="{9D8B030D-6E8A-4147-A177-3AD203B41FA5}">
                      <a16:colId xmlns:a16="http://schemas.microsoft.com/office/drawing/2014/main" val="219693106"/>
                    </a:ext>
                  </a:extLst>
                </a:gridCol>
                <a:gridCol w="2166245">
                  <a:extLst>
                    <a:ext uri="{9D8B030D-6E8A-4147-A177-3AD203B41FA5}">
                      <a16:colId xmlns:a16="http://schemas.microsoft.com/office/drawing/2014/main" val="4178955097"/>
                    </a:ext>
                  </a:extLst>
                </a:gridCol>
                <a:gridCol w="2016849">
                  <a:extLst>
                    <a:ext uri="{9D8B030D-6E8A-4147-A177-3AD203B41FA5}">
                      <a16:colId xmlns:a16="http://schemas.microsoft.com/office/drawing/2014/main" val="2288086970"/>
                    </a:ext>
                  </a:extLst>
                </a:gridCol>
              </a:tblGrid>
              <a:tr h="531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4210815967"/>
                  </a:ext>
                </a:extLst>
              </a:tr>
              <a:tr h="448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.), в том числе:</a:t>
                      </a: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51337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070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91730"/>
            <a:ext cx="11521280" cy="47916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массовой физической культуры и спорта высших достижений»: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год – 4 817,9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2026 год – 4 817,9  тыс. рублей; 2027 год – 4 817,9 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и укрепление материально-технической базы спортивной и туристической инфраструктуры»: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2 120,5 тыс. рублей; 2026 год –  2 120,5 тыс. рублей; 2027 год –  2 120,5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«Удовлетворение потребности инвалидов в услугах спорта»: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460,0 тыс. рублей; 2026 год – 460,0 тыс. рублей; 2027 год – 460,0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МАУ ДО "Спортивная школа Ханты-Мансийского района»: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138 239,5 тыс. рублей; 2026 год – 138 239,5 тыс. рублей; 2027 год – 138 239,5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МБУ "ДЦ 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Имитуй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 14 614,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2026 год – 14 614,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тыс. рублей; 2027 год – 14 614,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</p:txBody>
      </p:sp>
    </p:spTree>
    <p:extLst>
      <p:ext uri="{BB962C8B-B14F-4D97-AF65-F5344CB8AC3E}">
        <p14:creationId xmlns:p14="http://schemas.microsoft.com/office/powerpoint/2010/main" val="3237745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занятости населения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Содействие улучшению положения на рынке труда незанятых трудовой деятельностью и безработных граждан,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зарегистрированных в органах службы занятости населения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Снижение уровня производственного травматизма</a:t>
            </a:r>
          </a:p>
        </p:txBody>
      </p:sp>
    </p:spTree>
    <p:extLst>
      <p:ext uri="{BB962C8B-B14F-4D97-AF65-F5344CB8AC3E}">
        <p14:creationId xmlns:p14="http://schemas.microsoft.com/office/powerpoint/2010/main" val="3353208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5625181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3 комплекса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271464" y="5110480"/>
          <a:ext cx="5688633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62 397,7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56 546,5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56 596,5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763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44644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регистрируемой безработицы (на конец года)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проведенной уведомительной регистрации коллективных договоров и территориальных соглашений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ourier New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1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улучшению ситуации на рынке труда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34 137,4 тыс. рублей; 2026 год 28 174,9 тыс. рублей; 2027 год – 28 224,9 тыс. рублей;</a:t>
            </a:r>
          </a:p>
          <a:p>
            <a:pPr lvl="0"/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Улучшение условий и охраны труда в Ханты-Мансийском районе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3 626,8 тыс. рублей; 2026 год 3 738,1 тыс. рублей; 2027 год – 3 738,1 тыс. рублей;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МАУ «Организационно-методический центр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24 633,5 тыс. рублей; 2026 год 24 633,5 тыс. рублей; 2027 год – 24 633,5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199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Устойчивое развитие агропромышленного комплекса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286151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5776465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будет реализовано: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1 комплекс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271464" y="5110480"/>
          <a:ext cx="5688633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111 138,3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111 138,3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111 138,3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456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2090352"/>
          <a:ext cx="11881320" cy="19867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83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8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сельскохозяйственного производства, рыбохозяйственного комплекса и деятельности по заготовке и переработке дикоросов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111 138,3 тыс. рублей; 2026 год 111 138,3 тыс. рублей; 2027 год – 111 138,3 тыс. рублей;</a:t>
            </a:r>
          </a:p>
          <a:p>
            <a:pPr lvl="0"/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4049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45216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Ханты-Мансийского района, тыс. рублей.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335360" y="6165304"/>
            <a:ext cx="11521280" cy="30349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3" name="Диаграмма 12" title="НДФЛ"/>
          <p:cNvGraphicFramePr/>
          <p:nvPr>
            <p:extLst>
              <p:ext uri="{D42A27DB-BD31-4B8C-83A1-F6EECF244321}">
                <p14:modId xmlns:p14="http://schemas.microsoft.com/office/powerpoint/2010/main" val="3444442389"/>
              </p:ext>
            </p:extLst>
          </p:nvPr>
        </p:nvGraphicFramePr>
        <p:xfrm>
          <a:off x="2495600" y="404664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82849"/>
              </p:ext>
            </p:extLst>
          </p:nvPr>
        </p:nvGraphicFramePr>
        <p:xfrm>
          <a:off x="263352" y="1340768"/>
          <a:ext cx="3024336" cy="186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68580" marR="68580" marT="34290" marB="34290">
                    <a:solidFill>
                      <a:srgbClr val="0E7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1 842 068,9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1 645 029,3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1 753 876,7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1 875 207,8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– 2 006 196,8</a:t>
                      </a:r>
                      <a:endPara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628008"/>
              </p:ext>
            </p:extLst>
          </p:nvPr>
        </p:nvGraphicFramePr>
        <p:xfrm>
          <a:off x="325995" y="3429000"/>
          <a:ext cx="2025589" cy="24482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5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34290" marB="34290">
                    <a:solidFill>
                      <a:srgbClr val="F19A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9 555,7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8 440,8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 9 218,5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9 495,1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 – 9 780,0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7011"/>
              </p:ext>
            </p:extLst>
          </p:nvPr>
        </p:nvGraphicFramePr>
        <p:xfrm>
          <a:off x="3071664" y="4473664"/>
          <a:ext cx="1926214" cy="184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1 168,3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1 231,4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 1 476,8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 – 1 522,4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– 2 078,3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99735"/>
              </p:ext>
            </p:extLst>
          </p:nvPr>
        </p:nvGraphicFramePr>
        <p:xfrm>
          <a:off x="6672064" y="4509118"/>
          <a:ext cx="2160240" cy="1850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68580" marR="68580" marT="34290" marB="34290"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5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422,1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5 598,6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–  5 601,4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5 769,5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– 5 942,5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36814"/>
              </p:ext>
            </p:extLst>
          </p:nvPr>
        </p:nvGraphicFramePr>
        <p:xfrm>
          <a:off x="9480376" y="3645024"/>
          <a:ext cx="2232248" cy="2257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348,8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159,8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 360,5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371,3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 год – 382,4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86083"/>
              </p:ext>
            </p:extLst>
          </p:nvPr>
        </p:nvGraphicFramePr>
        <p:xfrm>
          <a:off x="9264352" y="1196752"/>
          <a:ext cx="1959732" cy="23042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9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– 31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225,8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–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57 070,4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год –  51 654,3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год – 53 204,0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 год – 54 800,0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085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4546" y="1106743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гражданского общества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03188"/>
            <a:ext cx="90730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672917"/>
            <a:ext cx="113772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институтов гражданского общества, социальной активности граждан, добровольческого потенциала жителей Ханты-Мансийского района, реализации гражданских инициатив, формирования культуры открытости в системе муниципального управления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17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2025-2027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51852"/>
              </p:ext>
            </p:extLst>
          </p:nvPr>
        </p:nvGraphicFramePr>
        <p:xfrm>
          <a:off x="191343" y="1070648"/>
          <a:ext cx="11737304" cy="538268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8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1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социально значимых проектов социально ориентированных некоммерческих организаций, реализованных за счет субсидий из бюджета Ханты-Мансийского района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граждан, занимающихся добровольческой (волонтерской) деятельностью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Годовой объем тиража информационных полос газеты «Наш район» в соответствии с утвержденным муниципальным заданием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1 031 139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5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 fontScale="92500"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не входящих в состав  национальных проектов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91344" y="5110480"/>
          <a:ext cx="11417074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37 564,9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37 472,4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37 522,4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37 564,9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37 472,4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37 522,4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871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86392" cy="117946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 направленные на достижение показателей федеральных проектов, не входящих в состав национальных проектов 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0369" y="1544594"/>
            <a:ext cx="10919254" cy="4893275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активность»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(Увеличение общего количества граждан, вовлеченных в добровольческую (волонтерскую) деятельность путем реализации мероприятий в сфере добровольчества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том числе по обучению координаторами добровольцев (волонтеров) на курсах (лекциях, программах) работе в сфере добровольчества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)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DA5DC93-3EF0-F6AE-0891-475336C3E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69578"/>
              </p:ext>
            </p:extLst>
          </p:nvPr>
        </p:nvGraphicFramePr>
        <p:xfrm>
          <a:off x="766799" y="4293096"/>
          <a:ext cx="10729193" cy="1728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8819">
                  <a:extLst>
                    <a:ext uri="{9D8B030D-6E8A-4147-A177-3AD203B41FA5}">
                      <a16:colId xmlns:a16="http://schemas.microsoft.com/office/drawing/2014/main" val="3465580045"/>
                    </a:ext>
                  </a:extLst>
                </a:gridCol>
                <a:gridCol w="2367925">
                  <a:extLst>
                    <a:ext uri="{9D8B030D-6E8A-4147-A177-3AD203B41FA5}">
                      <a16:colId xmlns:a16="http://schemas.microsoft.com/office/drawing/2014/main" val="219693106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178955097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288086970"/>
                    </a:ext>
                  </a:extLst>
                </a:gridCol>
              </a:tblGrid>
              <a:tr h="427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4210815967"/>
                  </a:ext>
                </a:extLst>
              </a:tr>
              <a:tr h="360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.), в том числе:</a:t>
                      </a: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513374788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бюджет автономного округа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881480699"/>
                  </a:ext>
                </a:extLst>
              </a:tr>
              <a:tr h="483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  -  местный бюджет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0,0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 anchor="ctr"/>
                </a:tc>
                <a:extLst>
                  <a:ext uri="{0D108BD9-81ED-4DB2-BD59-A6C34878D82A}">
                    <a16:rowId xmlns:a16="http://schemas.microsoft.com/office/drawing/2014/main" val="199167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6299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91730"/>
            <a:ext cx="11521280" cy="479163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«Муниципальная поддержка проектов социально ориентированных некоммерческих организаций, направленных на развитие гражданского общества»: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год – 3 390,0 тыс. рублей; 2026 год – 3 297,5 тыс. рублей; 2027 год – 3 297,5 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развития гражданских инициатив»: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730,0 тыс. рублей; 2026 год –  730,0 тыс. рублей; 2027 год –  730,0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«Организация выпуска периодического печатного издания - газеты "Наш район»: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18 181,5 тыс. рублей; 2026 год – 18 181,5  тыс. рублей; 2027 год – 18 181,5 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«Организационно-техническое  обеспечение  деятельности  МАУ "Молодежный центр Ханты-Мансийского района»:  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12 663,4 тыс. рублей; 2026 год – 12 663,4 тыс. рублей; 2027 год – 12 663,4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поддержания стабильного качества жизни отдельных категорий граждан, укрепление социальной защищенности»":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 2 600,0 тыс. рублей; 2026 год – 2 600,0 тыс. рублей; 2027 год – 2 600,0 тыс. рублей;</a:t>
            </a:r>
          </a:p>
        </p:txBody>
      </p:sp>
    </p:spTree>
    <p:extLst>
      <p:ext uri="{BB962C8B-B14F-4D97-AF65-F5344CB8AC3E}">
        <p14:creationId xmlns:p14="http://schemas.microsoft.com/office/powerpoint/2010/main" val="3516644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859077"/>
            <a:ext cx="10585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484" y="5260259"/>
            <a:ext cx="9793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профилактики правонарушений управления специальных мероприятий и организации профилактики правонарушений Администрации Ханты-Мансийского района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5481" y="3200401"/>
            <a:ext cx="11035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в Ханты-Мансийского района, профилактика экстремизма в Ханты-Мансийском районе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90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2794" y="41773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2025-2027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328" y="1124744"/>
          <a:ext cx="11975796" cy="346427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3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1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положительно оценивающих состояние межнациональных отношений в Ханты-Мансийском районе, в общем количестве граждан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89,1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граждан, принявших участие в мероприятиях, направленных на укрепление общероссийского гражданского единства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2230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принявших участие в мероприятиях, направленных на этнокультурное развитие народов России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2150</a:t>
                      </a: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77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0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13802"/>
            <a:ext cx="5618484" cy="3396678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91344" y="5110480"/>
          <a:ext cx="11417074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1 652,9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1 163,9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1 163,9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1 652,9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1 163,9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1 163,9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0895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791730"/>
            <a:ext cx="11521280" cy="479163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«Гармонизация межнациональных и межконфессиональных отношений»: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год – 680,0 тыс. рублей; 2026 год – 680,0 тыс. рублей; 2027 год – 680,0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«Профилактика экстремизма, обеспечение гражданского единства»: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872,9 тыс. рублей; 2026 год –  383,9 тыс. рублей; 2027 год –  383,9 тыс. рублей;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российского казачества»: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2025 год – 100,0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2026 год – 100,0 тыс. рублей; 2027 год – 100,0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753213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жителей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жилищных условий к 2030 году не менее 400 семей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3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05256" cy="64807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Ханты-Мансийского района, тыс. рублей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42127424"/>
              </p:ext>
            </p:extLst>
          </p:nvPr>
        </p:nvGraphicFramePr>
        <p:xfrm>
          <a:off x="3287688" y="764704"/>
          <a:ext cx="56166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72927"/>
              </p:ext>
            </p:extLst>
          </p:nvPr>
        </p:nvGraphicFramePr>
        <p:xfrm>
          <a:off x="407368" y="836711"/>
          <a:ext cx="3384376" cy="26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1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Доходы от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использования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имущества</a:t>
                      </a:r>
                    </a:p>
                  </a:txBody>
                  <a:tcPr marL="68580" marR="68580" marT="34290" marB="34290">
                    <a:solidFill>
                      <a:srgbClr val="0E7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346 468,3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–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346 475,8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355 091,8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2026 год –  365 745,0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/>
                        <a:t>2027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год –  376 667,1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31960"/>
              </p:ext>
            </p:extLst>
          </p:nvPr>
        </p:nvGraphicFramePr>
        <p:xfrm>
          <a:off x="335360" y="3645024"/>
          <a:ext cx="3384376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Платежи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за пользование природными ресурсами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 81 152,7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–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27 724,4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2025 год –  47 564,3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2026 год –  47 564,3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/>
                        <a:t>2027 год –  47 564,3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995453"/>
              </p:ext>
            </p:extLst>
          </p:nvPr>
        </p:nvGraphicFramePr>
        <p:xfrm>
          <a:off x="4619836" y="4485276"/>
          <a:ext cx="3384376" cy="2189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продажи материальных и нематериальных ресурсов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 год –  9 286,1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 год –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565,0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 год –  1 878,0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2026 год –  </a:t>
                      </a:r>
                      <a:r>
                        <a:rPr lang="ru-RU" sz="1600" baseline="0" dirty="0"/>
                        <a:t>1 978,0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2027 год –  </a:t>
                      </a:r>
                      <a:r>
                        <a:rPr lang="ru-RU" sz="1600" baseline="0" dirty="0"/>
                        <a:t>1 578,0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23920"/>
              </p:ext>
            </p:extLst>
          </p:nvPr>
        </p:nvGraphicFramePr>
        <p:xfrm>
          <a:off x="8904312" y="3645024"/>
          <a:ext cx="3024336" cy="2839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9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оказания 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платных услуг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компенсаций затрат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26 338,2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2024 год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–  126 998,1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2025 год –  15 004,3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2026  год –  14 353,8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2027  год –  13 709,1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02084"/>
              </p:ext>
            </p:extLst>
          </p:nvPr>
        </p:nvGraphicFramePr>
        <p:xfrm>
          <a:off x="8832304" y="764704"/>
          <a:ext cx="3096344" cy="26224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86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Пени, штрафы,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возмещение ущерба</a:t>
                      </a: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2023 год –   154 579,7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r>
                        <a:rPr lang="ru-RU" sz="1600" dirty="0"/>
                        <a:t>2024 год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 19 640,6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r>
                        <a:rPr lang="ru-RU" sz="1600" dirty="0"/>
                        <a:t>2025  год –  27 234,0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r>
                        <a:rPr lang="ru-RU" sz="1600" dirty="0"/>
                        <a:t>2026  год –  27 234,0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r>
                        <a:rPr lang="ru-RU" sz="1600" dirty="0"/>
                        <a:t>2027 год –   27 236,0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8014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52169"/>
              </p:ext>
            </p:extLst>
          </p:nvPr>
        </p:nvGraphicFramePr>
        <p:xfrm>
          <a:off x="191344" y="1412776"/>
          <a:ext cx="11881320" cy="489654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условия, семей в год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кв. м.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1,372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фонда,, человек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1 жителя, кв. м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23,7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ourier New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ourier New"/>
                          <a:cs typeface="Times New Roman"/>
                        </a:rPr>
                        <a:t>в общей численности населения, состоящего на учете в качестве нуждающегося в жилых помещениях, % 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799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8254517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700808"/>
            <a:ext cx="5618484" cy="3096344"/>
          </a:xfrm>
        </p:spPr>
        <p:txBody>
          <a:bodyPr>
            <a:normAutofit fontScale="92500" lnSpcReduction="10000"/>
          </a:bodyPr>
          <a:lstStyle/>
          <a:p>
            <a:endParaRPr lang="ru-RU" sz="2400" dirty="0"/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 на достижение целей, показателей и решение задач национального проекта «Жилье»,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направленные на достижение показателей федеральных проектов, не входящих в состав национальных проектов,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муниципальный проект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тимулирование жилищного строительства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комплекс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55523218"/>
              </p:ext>
            </p:extLst>
          </p:nvPr>
        </p:nvGraphicFramePr>
        <p:xfrm>
          <a:off x="191344" y="5110480"/>
          <a:ext cx="11417074" cy="1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128 569,2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109 282,0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644 972,4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Проектная часть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126 351,6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109 264,4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644 954,8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2 217,6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863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1490463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государственной поддержки отдельным категориям граждан на улучшение жилищных условий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2 217,6 тыс. рублей; 2026 год 17,6 тыс. рублей; 2027 год – 17,6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450598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160885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комплекса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эффективности в Ханты-Мансийском районе»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95176"/>
            <a:ext cx="11593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39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95160" y="2420888"/>
            <a:ext cx="11189472" cy="20882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предоставления жилищно-коммунальных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топливно-энергетических ресурсов</a:t>
            </a:r>
            <a:endParaRPr lang="ru-RU" sz="13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084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40866"/>
          <a:ext cx="12192001" cy="62814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введенных в эксплуатацию объектов капитального строительства от запланированных к вводу в эксплуатацию в соответствующем году,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площади жилищного фонда, обеспеченного всеми видами благоустройства, в общей площади жилищного фонда Ханты-Мансийского района, процент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расходов на коммунальные услуги в совокупном доходе семьи, процент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667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149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940866"/>
          <a:ext cx="12192001" cy="48643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5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предоставленных банных услуг, единиц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10058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сотрудников муниципальных учреждений и органов местного самоуправления Ханты-Мансийского района, прошедших обучение в области энергосбережения и повышения энергетической эффективности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60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2372924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0125" y="1556792"/>
            <a:ext cx="5618484" cy="3312368"/>
          </a:xfrm>
        </p:spPr>
        <p:txBody>
          <a:bodyPr>
            <a:normAutofit fontScale="92500"/>
          </a:bodyPr>
          <a:lstStyle/>
          <a:p>
            <a:endParaRPr lang="ru-RU" sz="2400" dirty="0"/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 социально-экономического развития автономного округа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муниципальный проект «Строительство, реконструкция, модернизация объектов коммунального хозяйства»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26458586"/>
              </p:ext>
            </p:extLst>
          </p:nvPr>
        </p:nvGraphicFramePr>
        <p:xfrm>
          <a:off x="191344" y="5110480"/>
          <a:ext cx="11417074" cy="1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6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790 304,2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811 029,9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820 652,9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Проектная часть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44 541,6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52 904,4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27 902,6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745 762,6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754 331,2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792 750,3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7205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4298775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надежности и качества предоставления коммунальных услуг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151 682,4 тыс. рублей; 2026 год 109 987,8 тыс. рублей; 2027 год – 107 043,5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равных прав потребителей на получение жилищно-коммунальных услуг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475 231,6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2026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515 494,7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2027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556 858,1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в населенных пунктах района для оказания бытовых услуг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10 000,0 тыс. рублей; 2026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20 000,0 тыс. рублей; 2027 год – 20 000,0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 сокращения потерь энергоресурсов, обучение и информационная поддержка в области энергосбережения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 год – 0,0 тыс. рублей; 2026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2027 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деятельности Департамента строительства, архитектуры и ЖКХ Администрации Ханты-Мансийского района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 год – 49 684,9 тыс. рублей; 2026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49 684,9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2027 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49 684,9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КПМ «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деятельности муниципального казенного учреждения Ханты-Мансийского района «Управление капитального строительства и ремонта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 год – 59 163,7 тыс. рублей; 2026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59 163,7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2027 год –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59 163,7 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2390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«Профилактика терроризма и правонарушений в сфере обеспечения общественной безопасности 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Ханты-Мансийском районе»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специальных мероприятий и организации профилактики правонарушений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совершенствование системы профилактики терроризма, повышение уровня общественного порядка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территории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626586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15900"/>
              </p:ext>
            </p:extLst>
          </p:nvPr>
        </p:nvGraphicFramePr>
        <p:xfrm>
          <a:off x="0" y="940866"/>
          <a:ext cx="12192001" cy="59171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преступности (число зарегистрированных преступлений на 100 тыс. человек населения),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преступности в общественных местах (число зарегистрированных преступлений на 100 тыс. человек населения),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распространенность наркомании (на 100 тыс. человек населения), единиц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6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667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Ханты-Мансийского района, тыс. рублей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21505"/>
              </p:ext>
            </p:extLst>
          </p:nvPr>
        </p:nvGraphicFramePr>
        <p:xfrm>
          <a:off x="119336" y="764704"/>
          <a:ext cx="11881321" cy="5791637"/>
        </p:xfrm>
        <a:graphic>
          <a:graphicData uri="http://schemas.openxmlformats.org/drawingml/2006/table">
            <a:tbl>
              <a:tblPr/>
              <a:tblGrid>
                <a:gridCol w="194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37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3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92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%,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составе безвозмездных поступлений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(ожидаемая оценка)*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 других бюджетов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</a:p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2 855 343,0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3 330 008,9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3 281 343,1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2 945 485,0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3 418 264,4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144 190,8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209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681,3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136 896,4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719 853,2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863 795,1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803 773,6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579 708,2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035 266,1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1 884 177,9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2 077 741,4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2  252 330,4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2 284 175,2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2 302 707,5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107 121,1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178 791,1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88 342,7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81 601,6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80 290,8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субвенций и ИМТ прошлых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-12 511,7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- 106 776,6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4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239 274,2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242 347,2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082 105,5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3 466 008,9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3 281 343,1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2 945 485,0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3 418 264,4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2924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50375"/>
              </p:ext>
            </p:extLst>
          </p:nvPr>
        </p:nvGraphicFramePr>
        <p:xfrm>
          <a:off x="0" y="940866"/>
          <a:ext cx="12192001" cy="591713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3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информационно-пропагандистских мероприятий по разъяснению сущности терроризма и его общественной опасности,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0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требований к антитеррористической защищенности объектов, находящихся в муниципальной собственности или в ведении органов местного самоуправления,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471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59314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комплекса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911918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3146647"/>
          </a:xfrm>
        </p:spPr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терроризма, правонарушений и обеспечение защиты прав потребителей»: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4 288,6 тыс. рублей; 2026 год – 4 345,2 тыс. рублей; 2027 год – 4 321,9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незаконного оборота и потребления наркотических средств и психотропных веществ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50,0 тыс. рублей; 2026 год – 50,0 тыс. рублей; 2027 год – 50,0 тыс. рублей;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358542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«Безопасность жизнедеятельности в Ханты-Мансийском районе»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униципальное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казенное учреждение Ханты-Мансийского района «Управление гражданской защиты»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Обеспечение устойчивого социально-экономического развития Ханты-Мансийского района, а также необходимого уровня безопасности жизнедеятельности, уровня защищенности населения и территории Ханты-Мансийского района, материальных и культурных ценностей от опасностей, возникающих при военных конфликтах или вследствие этих конфликтов, а также при чрезвычайных ситуациях, пожаров и происшествиях на водных объектах.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Обеспечение безопасности населения при осуществлении деятельности по обращению с животными без владельцев.</a:t>
            </a:r>
          </a:p>
        </p:txBody>
      </p:sp>
    </p:spTree>
    <p:extLst>
      <p:ext uri="{BB962C8B-B14F-4D97-AF65-F5344CB8AC3E}">
        <p14:creationId xmlns:p14="http://schemas.microsoft.com/office/powerpoint/2010/main" val="40056559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24653"/>
              </p:ext>
            </p:extLst>
          </p:nvPr>
        </p:nvGraphicFramePr>
        <p:xfrm>
          <a:off x="0" y="940866"/>
          <a:ext cx="12192001" cy="591713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53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Обеспеченность вещевым имуществом и продовольственным резервом,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воздействия вод, на уровне,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045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40012"/>
              </p:ext>
            </p:extLst>
          </p:nvPr>
        </p:nvGraphicFramePr>
        <p:xfrm>
          <a:off x="0" y="940866"/>
          <a:ext cx="12192001" cy="591713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4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населения, защищенного в результате проведения мероприятий по повышению защищенности от лесных и других ландшафтных (природных) пожаров, представляющих угрозу перехода на населенные пункты Ханты-Мансийского района,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мест проживания отдельных категорий граждан (многодетные семьи, семьи, находящиеся в трудной жизненной ситуации, в социально опасном положении), находящихся в муниципальной собственности, в которых установлены автономные дымовые пожарные извещатели, от общего числа указанных мест проживания, в которых должны быть установлены и находиться в исправном состоянии автономные дымовые пожарные извещатели,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5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животных без владельцев, прошедших отлов, транспортировку, содержание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225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954898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7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комплексов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792706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277069"/>
          </a:xfrm>
        </p:spPr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 поддержание в постоянной готовности материальных ресурсов (запасов) резерва для ликвидации чрезвычайных ситуаций»: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1 984,6 тыс. рублей; 2026 год – 322,5 тыс. рублей; 2027 год – 322,5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аппаратно-программного комплекса "Безопасный город"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8 876,7 тыс. рублей; 2026 год – 8 851,0 тыс. рублей; 2027 год – 8 851,0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работы по обеспечению безопасности людей на водных объектах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45 610,9 тыс. рублей; 2026 год – 25 641,5 тыс. рублей; 2027 год – 16 054,7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Защита сельских населенных пунктов, расположенных в лесных массивах, от лесных пожаров»: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2 082,9 тыс. рублей; 2026 год – 2 082,9 тыс. рублей; 2027 год – 2 082,9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71379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556989"/>
          </a:xfrm>
        </p:spPr>
        <p:txBody>
          <a:bodyPr>
            <a:normAutofit/>
          </a:bodyPr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защищенности населения, социальных объектов и объектов экономики от пожаров»: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217,0 тыс. рублей; 2026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217,0</a:t>
            </a:r>
            <a:r>
              <a:rPr lang="ru-RU" sz="1800" dirty="0">
                <a:latin typeface="Times New Roman" panose="02020603050405020304" pitchFamily="18" charset="0"/>
              </a:rPr>
              <a:t>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217,0</a:t>
            </a:r>
            <a:r>
              <a:rPr lang="ru-RU" sz="1800" dirty="0">
                <a:latin typeface="Times New Roman" panose="02020603050405020304" pitchFamily="18" charset="0"/>
              </a:rPr>
              <a:t>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мероприятий при осуществлении деятельности по обращению с животными без владельцев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8 486,5 тыс. рублей; 2026 год – 8 945,2 тыс. рублей; 2027 год – 8 945,2 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МКУ Ханты-Мансийского района "Управление гражданской защиты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38 446,8 тыс. рублей; 2026 год – 38 446,8 тыс. рублей; 2027 год – 38 446,8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675079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275991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экологической безопасности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049182"/>
            <a:ext cx="11665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701879"/>
            <a:ext cx="113772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благоприятной окружающей среды и биологического разнообразия</a:t>
            </a:r>
            <a:endParaRPr lang="ru-RU" sz="16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3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574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низ 2"/>
          <p:cNvSpPr/>
          <p:nvPr/>
        </p:nvSpPr>
        <p:spPr>
          <a:xfrm rot="12255980">
            <a:off x="10274899" y="3491891"/>
            <a:ext cx="227923" cy="776504"/>
          </a:xfrm>
          <a:prstGeom prst="downArrow">
            <a:avLst>
              <a:gd name="adj1" fmla="val 50000"/>
              <a:gd name="adj2" fmla="val 12371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463123">
            <a:off x="10111838" y="2300998"/>
            <a:ext cx="239135" cy="796773"/>
          </a:xfrm>
          <a:prstGeom prst="downArrow">
            <a:avLst>
              <a:gd name="adj1" fmla="val 50000"/>
              <a:gd name="adj2" fmla="val 10226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027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412580"/>
          <a:ext cx="12179587" cy="216043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15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/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комплекс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121071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1562471"/>
          </a:xfrm>
        </p:spPr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регулирования деятельности по обращению с отходами производства и потребления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73 974,9 тыс. рублей; 2026 год – 73 977,6 тыс. рублей; 2027 год – 73 977,6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089125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Увеличение численности занятых в сфере малого и среднего предпринимательства,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включая индивидуальных предпринимателей и самозанятых до 1950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0644635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78434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4621358"/>
              </p:ext>
            </p:extLst>
          </p:nvPr>
        </p:nvGraphicFramePr>
        <p:xfrm>
          <a:off x="413543" y="836712"/>
          <a:ext cx="6618559" cy="430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836712"/>
            <a:ext cx="4536505" cy="3960440"/>
          </a:xfrm>
        </p:spPr>
        <p:txBody>
          <a:bodyPr>
            <a:normAutofit lnSpcReduction="10000"/>
          </a:bodyPr>
          <a:lstStyle/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1 региональный проект «Малое и среднее предпринимательство и поддержка индивидуальной предпринимательской инициативы», направленный на достижение целей, показателей и решение задач национального проекта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1 комплекс процессных мероприятий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597982" y="5140803"/>
          <a:ext cx="7266633" cy="145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42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6 223,4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6 223,4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7 573,4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2 973,4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2 973,4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2 973,4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4 600,0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0844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410445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самозанятых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1925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831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развитию малого и среднего предпринимательства в Ханты-Мансийском районе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3 250,0 тыс. рублей; 2026 год 3 250,0 тыс. рублей; 2027 год – 4 600,0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684459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цифрового общества 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по информационным технологиям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информационного пространства на основе использования информационных и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телекоммуникационных технологий для повышения качества жизни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40682414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273890"/>
              </p:ext>
            </p:extLst>
          </p:nvPr>
        </p:nvGraphicFramePr>
        <p:xfrm>
          <a:off x="413544" y="1189514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3 комплекса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1271464" y="5110480"/>
          <a:ext cx="5688633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7 411,7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7 411,7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7 411,7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4071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32403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государственных и муниципальных услуг, предоставляемых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электронном виде, от общего числа государственных и муниципальных услуг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органами администрации Ханты-Мансийского района отечественного программного обеспечения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&gt;85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&gt;90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&gt;95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3EAF8F-9251-2B16-6153-76F9087C73F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бюджетных ассигнований по  муниципальным программам и непрограммным направлениям деятельности бюджета Ханты-Мансийского района на 2025 год и плановый период 2026 и 2027 годов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EEDAF10-E61A-3806-60B4-00794C203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82184"/>
              </p:ext>
            </p:extLst>
          </p:nvPr>
        </p:nvGraphicFramePr>
        <p:xfrm>
          <a:off x="0" y="836712"/>
          <a:ext cx="12192000" cy="6512481"/>
        </p:xfrm>
        <a:graphic>
          <a:graphicData uri="http://schemas.openxmlformats.org/drawingml/2006/table">
            <a:tbl>
              <a:tblPr/>
              <a:tblGrid>
                <a:gridCol w="8112224">
                  <a:extLst>
                    <a:ext uri="{9D8B030D-6E8A-4147-A177-3AD203B41FA5}">
                      <a16:colId xmlns:a16="http://schemas.microsoft.com/office/drawing/2014/main" val="175913882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748417781"/>
                    </a:ext>
                  </a:extLst>
                </a:gridCol>
                <a:gridCol w="1164762">
                  <a:extLst>
                    <a:ext uri="{9D8B030D-6E8A-4147-A177-3AD203B41FA5}">
                      <a16:colId xmlns:a16="http://schemas.microsoft.com/office/drawing/2014/main" val="1359829162"/>
                    </a:ext>
                  </a:extLst>
                </a:gridCol>
                <a:gridCol w="1402846">
                  <a:extLst>
                    <a:ext uri="{9D8B030D-6E8A-4147-A177-3AD203B41FA5}">
                      <a16:colId xmlns:a16="http://schemas.microsoft.com/office/drawing/2014/main" val="3531076845"/>
                    </a:ext>
                  </a:extLst>
                </a:gridCol>
              </a:tblGrid>
              <a:tr h="378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824017"/>
                  </a:ext>
                </a:extLst>
              </a:tr>
              <a:tr h="142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080294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в Ханты-Мансийском районе"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2 824 538,6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2 719 687,0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2 719 531,0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073816"/>
                  </a:ext>
                </a:extLst>
              </a:tr>
              <a:tr h="180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"Культура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204 420,2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73 700,8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73 261,0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398008"/>
                  </a:ext>
                </a:extLst>
              </a:tr>
              <a:tr h="22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спорта и туризма на территории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160 252,8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160 252,8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160 252,8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890613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"Содействие занятости населения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62 397,7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56 546,5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56 596,5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686532"/>
                  </a:ext>
                </a:extLst>
              </a:tr>
              <a:tr h="268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агропромышленного комплекса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111 138,3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111 138,3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111 138,3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394174"/>
                  </a:ext>
                </a:extLst>
              </a:tr>
              <a:tr h="224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"Улучшение жилищных условий жителей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128 569,2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109 282,0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644 972,4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703696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модернизация жилищно-коммунального комплекса и повышение энергетической эффективности в Ханты-Мансийском районе"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790 304,2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811 029,9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820 652,9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006153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и правонарушений в сфере обеспечения общественной безопасности в Ханты-Мансийском районе"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4 338,6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4 395,2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4 371,9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217318"/>
                  </a:ext>
                </a:extLst>
              </a:tr>
              <a:tr h="223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жизнедеятельности в Ханты-Мансийском районе"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105 705,4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84 506,9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74 920,1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425181"/>
                  </a:ext>
                </a:extLst>
              </a:tr>
              <a:tr h="234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экологической безопасности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73 974,9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73 977,6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73 977,6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541435"/>
                  </a:ext>
                </a:extLst>
              </a:tr>
              <a:tr h="273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малого и среднего предпринимательства на территории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6 223,5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6 223,4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7 573,5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049799"/>
                  </a:ext>
                </a:extLst>
              </a:tr>
              <a:tr h="239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цифрового общества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6250"/>
                  </a:ext>
                </a:extLst>
              </a:tr>
              <a:tr h="239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"Комплексное развитие транспортной системы на территории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105 086,0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102 178,8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106 472,1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567216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"Создание условий для ответственного управления муниципальными финансами, повышения устойчивости местных бюджетов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448 163,2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446 316,2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452 412,5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543540"/>
                  </a:ext>
                </a:extLst>
              </a:tr>
              <a:tr h="273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гражданского общества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37 564,9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37 472,4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37 522,4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84746"/>
                  </a:ext>
                </a:extLst>
              </a:tr>
              <a:tr h="22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и развитие муниципального имущества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49 152,8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68 313,8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45 960,7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477490"/>
                  </a:ext>
                </a:extLst>
              </a:tr>
              <a:tr h="268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"Повышение эффективности муниципального управления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424 911,4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423 420,6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423 420,6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113646"/>
                  </a:ext>
                </a:extLst>
              </a:tr>
              <a:tr h="249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"Благоустройство и градостроительная деятельность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14 084,5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11 482,7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11 224,8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217487"/>
                  </a:ext>
                </a:extLst>
              </a:tr>
              <a:tr h="718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1 652,9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1 163,9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1 163,9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338199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"Устойчивое развитие коренных малочисленных народов Севера на территории Ханты-Мансийского района"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3 392,2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3 395,0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3 395,0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387079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68 949,8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</a:rPr>
                        <a:t>86 722,2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160 851,0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135540"/>
                  </a:ext>
                </a:extLst>
              </a:tr>
              <a:tr h="14286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2713" marR="2713" marT="27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5 632 232,8 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</a:rPr>
                        <a:t>5 398 617,7 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5 997 082,7 </a:t>
                      </a:r>
                    </a:p>
                  </a:txBody>
                  <a:tcPr marL="2713" marR="2713" marT="2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98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562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и сопровождение инфраструктуры цифрового муниципалитета и информационных систем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2026 год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2027 год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</a:rPr>
              <a:t>Развитие технической и технологической основ становления информационного общества и электронного муниципалитета для перехода к цифровой экономике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57,0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тыс. рублей; 2026 год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–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57,0 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тыс. рублей; 2027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57,0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тыс. рублей;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безопасности информации в корпоративной сети органов администрации Ханты-Мансийского района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2025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6 136,0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тыс. рублей; 2026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6 136,0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тыс. рублей; 2027 год –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6 136,0</a:t>
            </a: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</a:rPr>
              <a:t>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511125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транспортной системы на территории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</a:rPr>
              <a:t>Повышение уровня безопасности и качества транспортной инфраструктуры Ханты-Мансийского района</a:t>
            </a:r>
            <a:endParaRPr lang="en-US" sz="1200" dirty="0">
              <a:solidFill>
                <a:prstClr val="black"/>
              </a:solidFill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</a:rPr>
              <a:t>Обеспечение доступности и повышение безопасности услуг транспортного комплекса 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для населения и организаций Ханты-Мансийского района</a:t>
            </a:r>
            <a:endParaRPr lang="ru-RU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087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1344" y="1412776"/>
          <a:ext cx="11881320" cy="410445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6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6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дорожно-транспортных происшествий с участием несовершеннолетних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рейсов водного транспорта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рейсов автомобильного транспорта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942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268387"/>
            <a:ext cx="11247040" cy="78434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1321998"/>
              </p:ext>
            </p:extLst>
          </p:nvPr>
        </p:nvGraphicFramePr>
        <p:xfrm>
          <a:off x="413543" y="836712"/>
          <a:ext cx="6618559" cy="430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836712"/>
            <a:ext cx="4536505" cy="3960440"/>
          </a:xfrm>
        </p:spPr>
        <p:txBody>
          <a:bodyPr>
            <a:normAutofit fontScale="92500" lnSpcReduction="10000"/>
          </a:bodyPr>
          <a:lstStyle/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b="0" dirty="0">
              <a:solidFill>
                <a:prstClr val="black"/>
              </a:solidFill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b="0" dirty="0">
                <a:solidFill>
                  <a:prstClr val="black"/>
                </a:solidFill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 1 региональный проект «Строительство (реконструкция) автомобильных дорог общего пользования местного значения», направленный на достижение целей</a:t>
            </a:r>
            <a:r>
              <a:rPr lang="en-US" b="0" dirty="0">
                <a:solidFill>
                  <a:prstClr val="black"/>
                </a:solidFill>
              </a:rPr>
              <a:t> </a:t>
            </a:r>
            <a:r>
              <a:rPr lang="ru-RU" b="0" dirty="0">
                <a:solidFill>
                  <a:prstClr val="black"/>
                </a:solidFill>
              </a:rPr>
              <a:t>социально-экономического развития</a:t>
            </a:r>
            <a:r>
              <a:rPr lang="en-US" b="0" dirty="0">
                <a:solidFill>
                  <a:prstClr val="black"/>
                </a:solidFill>
              </a:rPr>
              <a:t> </a:t>
            </a:r>
            <a:r>
              <a:rPr lang="ru-RU" b="0" dirty="0">
                <a:solidFill>
                  <a:prstClr val="black"/>
                </a:solidFill>
              </a:rPr>
              <a:t>Ханты-Мансийского автономного округа – Югры </a:t>
            </a:r>
          </a:p>
          <a:p>
            <a:pPr marL="285750" lvl="0" indent="-285750" defTabSz="914400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b="0" dirty="0">
                <a:solidFill>
                  <a:prstClr val="black"/>
                </a:solidFill>
              </a:rPr>
              <a:t>3 комплекса процессных мероприятий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</p:nvPr>
        </p:nvGraphicFramePr>
        <p:xfrm>
          <a:off x="597982" y="5140803"/>
          <a:ext cx="7266633" cy="145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2025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2026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2027 год (проект)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42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Всего,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105 086,0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102 178,8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106 472,1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/>
                        <a:t>Проектная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51 950,0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/>
                        <a:t>Процессная</a:t>
                      </a:r>
                      <a:r>
                        <a:rPr lang="ru-RU" baseline="0" dirty="0"/>
                        <a:t> часть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53 136,0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102 178,8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106 472,1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904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 fontScale="925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функционирования транспортной инфраструктуры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45 292,0 тыс. рублей; 2026 год 93 919,0 тыс. рублей; 2027 год – 97 849,0 тыс. рублей;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безопасности дорожного движения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0,0 тыс. рублей; 2026 год 0,0 тыс. рублей; 2027 год – 0,0 тыс. рублей;</a:t>
            </a:r>
          </a:p>
          <a:p>
            <a:pPr lvl="0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повышения качества и доступности транспортных услуг, оказываемых с использованием водного, воздушного и автомобильного транспорта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7 844,0 тыс. рублей; 2026 год 8 259,8 тыс. рублей; 2027 год – 8 623,1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300084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«Создание условий для ответственного управления муниципальными финансами, повышения устойчивости местных бюджетов Ханты-Мансийского района»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по финансам 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равных условий для устойчивого исполнения расходных обязательств муниципальных образований сельских поселений 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 и повышения качества управления муниципальными финансами</a:t>
            </a:r>
          </a:p>
        </p:txBody>
      </p:sp>
    </p:spTree>
    <p:extLst>
      <p:ext uri="{BB962C8B-B14F-4D97-AF65-F5344CB8AC3E}">
        <p14:creationId xmlns:p14="http://schemas.microsoft.com/office/powerpoint/2010/main" val="20184734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12767"/>
              </p:ext>
            </p:extLst>
          </p:nvPr>
        </p:nvGraphicFramePr>
        <p:xfrm>
          <a:off x="0" y="940866"/>
          <a:ext cx="12192001" cy="61605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0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41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566827"/>
              </p:ext>
            </p:extLst>
          </p:nvPr>
        </p:nvGraphicFramePr>
        <p:xfrm>
          <a:off x="1271464" y="911690"/>
          <a:ext cx="7704856" cy="594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9840416" y="1628800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комплекса процессных мероприятий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6FAF5-06CC-E37D-016B-9FB0E4C12FB7}"/>
              </a:ext>
            </a:extLst>
          </p:cNvPr>
          <p:cNvSpPr txBox="1"/>
          <p:nvPr/>
        </p:nvSpPr>
        <p:spPr>
          <a:xfrm>
            <a:off x="1631504" y="11247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826375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Выравнивание бюджетной обеспеченности муниципальных образований сельских поселений района»: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2025 год – 387 079,6 тыс. рублей; 2026 год – 385 266,6 тыс. рублей; 2027 год – 391 414,2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 долгом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326,4 тыс. рублей; 2026 год – 267,2 тыс. рублей; 2027 год – 215,9тыс. рублей;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КПМ «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комитета по финансам Администрации Ханты-Мансийского района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2025 год – 60 757,2 тыс. рублей; 2026 год – 60 782,4 тыс. рублей; 2027 год – 60 782,4 тыс. рублей;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800683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развитие муниципального имущества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 Администрации Ханты-Мансийского района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Ханты-Мансийского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3221163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10795</TotalTime>
  <Words>11495</Words>
  <Application>Microsoft Office PowerPoint</Application>
  <PresentationFormat>Широкоэкранный</PresentationFormat>
  <Paragraphs>2481</Paragraphs>
  <Slides>116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116</vt:i4>
      </vt:variant>
    </vt:vector>
  </HeadingPairs>
  <TitlesOfParts>
    <vt:vector size="130" baseType="lpstr">
      <vt:lpstr>Arial</vt:lpstr>
      <vt:lpstr>Calibri</vt:lpstr>
      <vt:lpstr>Calibri Light</vt:lpstr>
      <vt:lpstr>Georgia</vt:lpstr>
      <vt:lpstr>Times New Roman</vt:lpstr>
      <vt:lpstr>Times New Roman CYR</vt:lpstr>
      <vt:lpstr>Trebuchet MS</vt:lpstr>
      <vt:lpstr>Wingdings</vt:lpstr>
      <vt:lpstr>Тема Office</vt:lpstr>
      <vt:lpstr>7_Тема Office</vt:lpstr>
      <vt:lpstr>8_Тема Office</vt:lpstr>
      <vt:lpstr>6_Тема Office</vt:lpstr>
      <vt:lpstr>1_Тема Office</vt:lpstr>
      <vt:lpstr>Воздушный поток</vt:lpstr>
      <vt:lpstr>Презентация PowerPoint</vt:lpstr>
      <vt:lpstr>Презентация PowerPoint</vt:lpstr>
      <vt:lpstr>Основные характеристики бюджета Ханты-Мансийского района на 2025 год и плановый период 2026 и 2027 годов</vt:lpstr>
      <vt:lpstr>Динамика и структура доходов бюджета  Ханты-Мансийского района на 2023-2027 годы</vt:lpstr>
      <vt:lpstr>Структура налоговых доходов бюджета Ханты-Мансийского района, тыс. рублей.</vt:lpstr>
      <vt:lpstr>Структура неналоговых доходов бюджета Ханты-Мансийского района, тыс. рублей</vt:lpstr>
      <vt:lpstr>Структура безвозмездных поступлений в бюджет Ханты-Мансийского района, тыс. рублей </vt:lpstr>
      <vt:lpstr>Презентация PowerPoint</vt:lpstr>
      <vt:lpstr>Презентация PowerPoint</vt:lpstr>
      <vt:lpstr>Проектная часть расходов бюджета Ханты-Мансийского района</vt:lpstr>
      <vt:lpstr>Структура расходов бюджета Ханты-Мансийского района на 2024-2027 годы</vt:lpstr>
      <vt:lpstr>РАСХОДЫ БЮДЖЕТА НА ГОСУДАРСТВЕННУЮ ПОДДЕРЖКУ СЕМЬИ И ДЕТЕЙ</vt:lpstr>
      <vt:lpstr>Презентация PowerPoint</vt:lpstr>
      <vt:lpstr>РАСХОДЫ НА ДОШКОЛЬНОЕ И ОБЩЕЕ ОБРАЗОВАНИЕ                                                                               МЛН.РУБЛЕЙ</vt:lpstr>
      <vt:lpstr>ОБЕСПЕЧЕНИЕ КОМПЛЕКСНОЙ БЕЗОПАСНОСТИ И КОМФОРТНЫХ УСЛОВИЙ ОБРАЗОВАТЕЛЬНОГО ПРОЦЕССА</vt:lpstr>
      <vt:lpstr>ОРГАНИЗАЦИЯ БЕСПЛАТНОГО ЗДОРОВОГО ПИТАНИЯ ШКОЛЬНИКОВ</vt:lpstr>
      <vt:lpstr>РАСХОДЫ НА ОРГАНИЗАЦИЮ ОТДЫХА И ОЗДОРОВЛЕНИЕ ДЕТЕЙ</vt:lpstr>
      <vt:lpstr>Жилищно-коммунальное хозяйство</vt:lpstr>
      <vt:lpstr>Создание объектов муниципальной собственности в Ханты-Мансийском районе</vt:lpstr>
      <vt:lpstr>СРЕДСТВА ДОРОЖНОГО ФОНДА ХАНТЫ-МАНСИЙСКОГО РАЙОНА</vt:lpstr>
      <vt:lpstr>Межбюджетные трансферты сельским поселениям  Ханты-Мансийского района на 2024 - 2027 годы</vt:lpstr>
      <vt:lpstr>Муниципальные заимствования, объем долга Ханты-Мансийского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 Реализация региональных проектов, направленных на достижение целей, показателей и решение задач национального проекта «Молодежь и дети»</vt:lpstr>
      <vt:lpstr>Реализация комплексов процессных мероприятий  муниципальной программы (1)</vt:lpstr>
      <vt:lpstr>Реализация комплексов процессных мероприятий  муниципальной программы (2)</vt:lpstr>
      <vt:lpstr>Реализация комплексов процессных мероприятий  муниципальной программы (3)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проектов, направленных на достижение целей, показателей и решение задач национального проекта «Культура»</vt:lpstr>
      <vt:lpstr>Реализация комплексов процессных мероприятий 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регионального проекта, направленного на достижение целей, показателей и решение задач национального проекта «Спорт – норма жизни»</vt:lpstr>
      <vt:lpstr>Реализация комплексов процессных мероприятий  муниципальной программы</vt:lpstr>
      <vt:lpstr>Презентация PowerPoint</vt:lpstr>
      <vt:lpstr>Объем расходов на реализацию муниципальной программы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Объем расходов на реализацию муниципальной программы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Региональные проекты, направленные на достижение показателей федеральных проектов, не входящих в состав национальных проектов </vt:lpstr>
      <vt:lpstr>Реализация комплексов процессных мероприятий  муниципальной программы (1)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комплексов процессных мероприятий  муниципальной программы (1)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Объем расходов на реализацию муниципальной программы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Объем расходов на реализацию муниципальной программы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СПАСИБО ЗА ВНИМАНИЕ. ЖЕЛАЮЩИЕ БОЛЬШЕ УЗНАТЬ О БЮДЖЕТЕ МОГУТ ОБРАТИТЬСЯ                В КОМИТЕТ ПО ФИНАНСАМ АДМИНИСТРАЦИИ ХАНТЫ-МАНСИЙСКОГО РАЙОНА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С.Ю.</dc:creator>
  <cp:lastModifiedBy>Харисова Р.В.</cp:lastModifiedBy>
  <cp:revision>850</cp:revision>
  <cp:lastPrinted>2024-12-17T05:14:20Z</cp:lastPrinted>
  <dcterms:created xsi:type="dcterms:W3CDTF">2019-09-20T05:01:08Z</dcterms:created>
  <dcterms:modified xsi:type="dcterms:W3CDTF">2024-12-09T12:30:03Z</dcterms:modified>
</cp:coreProperties>
</file>