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2" r:id="rId2"/>
    <p:sldMasterId id="2147483936" r:id="rId3"/>
    <p:sldMasterId id="2147483948" r:id="rId4"/>
    <p:sldMasterId id="2147483960" r:id="rId5"/>
    <p:sldMasterId id="2147483984" r:id="rId6"/>
    <p:sldMasterId id="2147483996" r:id="rId7"/>
  </p:sldMasterIdLst>
  <p:notesMasterIdLst>
    <p:notesMasterId r:id="rId61"/>
  </p:notesMasterIdLst>
  <p:sldIdLst>
    <p:sldId id="318" r:id="rId8"/>
    <p:sldId id="464" r:id="rId9"/>
    <p:sldId id="531" r:id="rId10"/>
    <p:sldId id="463" r:id="rId11"/>
    <p:sldId id="462" r:id="rId12"/>
    <p:sldId id="461" r:id="rId13"/>
    <p:sldId id="460" r:id="rId14"/>
    <p:sldId id="426" r:id="rId15"/>
    <p:sldId id="456" r:id="rId16"/>
    <p:sldId id="427" r:id="rId17"/>
    <p:sldId id="465" r:id="rId18"/>
    <p:sldId id="428" r:id="rId19"/>
    <p:sldId id="429" r:id="rId20"/>
    <p:sldId id="430" r:id="rId21"/>
    <p:sldId id="431" r:id="rId22"/>
    <p:sldId id="476" r:id="rId23"/>
    <p:sldId id="519" r:id="rId24"/>
    <p:sldId id="520" r:id="rId25"/>
    <p:sldId id="48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479" r:id="rId42"/>
    <p:sldId id="521" r:id="rId43"/>
    <p:sldId id="522" r:id="rId44"/>
    <p:sldId id="536" r:id="rId45"/>
    <p:sldId id="530" r:id="rId46"/>
    <p:sldId id="532" r:id="rId47"/>
    <p:sldId id="533" r:id="rId48"/>
    <p:sldId id="544" r:id="rId49"/>
    <p:sldId id="543" r:id="rId50"/>
    <p:sldId id="534" r:id="rId51"/>
    <p:sldId id="524" r:id="rId52"/>
    <p:sldId id="542" r:id="rId53"/>
    <p:sldId id="526" r:id="rId54"/>
    <p:sldId id="473" r:id="rId55"/>
    <p:sldId id="546" r:id="rId56"/>
    <p:sldId id="433" r:id="rId57"/>
    <p:sldId id="541" r:id="rId58"/>
    <p:sldId id="469" r:id="rId59"/>
    <p:sldId id="470" r:id="rId6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янин С.А." initials="С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00"/>
    <a:srgbClr val="FF0000"/>
    <a:srgbClr val="FF00FF"/>
    <a:srgbClr val="FF66CC"/>
    <a:srgbClr val="FF6600"/>
    <a:srgbClr val="908CDE"/>
    <a:srgbClr val="EEE800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0" autoAdjust="0"/>
    <p:restoredTop sz="96433" autoAdjust="0"/>
  </p:normalViewPr>
  <p:slideViewPr>
    <p:cSldViewPr>
      <p:cViewPr varScale="1">
        <p:scale>
          <a:sx n="117" d="100"/>
          <a:sy n="117" d="100"/>
        </p:scale>
        <p:origin x="-54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28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package" Target="../embeddings/Microsoft_Excel_Worksheet6.xlsx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691768254705727E-4"/>
          <c:y val="7.5624485202703096E-2"/>
          <c:w val="0.99180467017074769"/>
          <c:h val="0.869746284804333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invertIfNegative val="0"/>
          <c:dPt>
            <c:idx val="0"/>
            <c:invertIfNegative val="0"/>
            <c:bubble3D val="0"/>
            <c:explosion val="18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C-41E3-A607-9883D1068C76}"/>
              </c:ext>
            </c:extLst>
          </c:dPt>
          <c:dPt>
            <c:idx val="1"/>
            <c:invertIfNegative val="0"/>
            <c:bubble3D val="0"/>
            <c:explosion val="18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C-41E3-A607-9883D1068C76}"/>
              </c:ext>
            </c:extLst>
          </c:dPt>
          <c:dPt>
            <c:idx val="2"/>
            <c:invertIfNegative val="0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C-41E3-A607-9883D1068C76}"/>
              </c:ext>
            </c:extLst>
          </c:dPt>
          <c:dLbls>
            <c:dLbl>
              <c:idx val="2"/>
              <c:layout>
                <c:manualLayout>
                  <c:x val="1.233254383088663E-2"/>
                  <c:y val="-1.6381702538101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C-41E3-A607-9883D1068C7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B-4704-B05B-D4C2FD59C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55</c:v>
                </c:pt>
                <c:pt idx="1">
                  <c:v>34</c:v>
                </c:pt>
                <c:pt idx="2">
                  <c:v>11.038966743507698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0C-41E3-A607-9883D106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419456"/>
        <c:axId val="113289472"/>
      </c:barChart>
      <c:valAx>
        <c:axId val="113289472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62419456"/>
        <c:crosses val="autoZero"/>
        <c:crossBetween val="between"/>
      </c:valAx>
      <c:catAx>
        <c:axId val="62419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28947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060664620987E-2"/>
          <c:y val="0.17229785896785071"/>
          <c:w val="0.93366508703786366"/>
          <c:h val="0.66071314379997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2-4DBF-B28E-51D2FEFF26A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2-4DBF-B28E-51D2FEFF26A5}"/>
              </c:ext>
            </c:extLst>
          </c:dPt>
          <c:dLbls>
            <c:dLbl>
              <c:idx val="0"/>
              <c:layout>
                <c:manualLayout>
                  <c:x val="-6.3899394589959487E-3"/>
                  <c:y val="-4.688112285288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A2-4DBF-B28E-51D2FEFF26A5}"/>
                </c:ext>
              </c:extLst>
            </c:dLbl>
            <c:dLbl>
              <c:idx val="1"/>
              <c:layout>
                <c:manualLayout>
                  <c:x val="9.9831674887277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A2-4DBF-B28E-51D2FEFF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267078.59999999998</c:v>
                </c:pt>
                <c:pt idx="1">
                  <c:v>452666.5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A2-4DBF-B28E-51D2FEFF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16424448"/>
        <c:axId val="215698816"/>
      </c:barChart>
      <c:catAx>
        <c:axId val="21642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5698816"/>
        <c:crosses val="autoZero"/>
        <c:auto val="1"/>
        <c:lblAlgn val="ctr"/>
        <c:lblOffset val="100"/>
        <c:noMultiLvlLbl val="0"/>
      </c:catAx>
      <c:valAx>
        <c:axId val="21569881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21642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64912280701754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344</a:t>
                    </a:r>
                    <a:r>
                      <a:rPr lang="en-US" sz="2000" baseline="0" dirty="0"/>
                      <a:t> 939,3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03-4EF5-BC40-0B2E95B6878A}"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343157.4</c:v>
                </c:pt>
                <c:pt idx="1">
                  <c:v>361860.9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03-4EF5-BC40-0B2E95B6878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6504443788094406E-2"/>
                  <c:y val="0.1213464535502026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3 716,8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03-4EF5-BC40-0B2E95B6878A}"/>
                </c:ext>
              </c:extLst>
            </c:dLbl>
            <c:dLbl>
              <c:idx val="1"/>
              <c:layout>
                <c:manualLayout>
                  <c:x val="-1.1876392879198776E-2"/>
                  <c:y val="0.1122577128945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3-4EF5-BC40-0B2E95B6878A}"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3-4EF5-BC40-0B2E95B6878A}"/>
                </c:ext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3-4EF5-BC40-0B2E95B6878A}"/>
                </c:ext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3965.3</c:v>
                </c:pt>
                <c:pt idx="1">
                  <c:v>4664.1000000000004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03-4EF5-BC40-0B2E95B6878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6.7135099213274985E-2"/>
                  <c:y val="-0.20825123900104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3-4EF5-BC40-0B2E95B6878A}"/>
                </c:ext>
              </c:extLst>
            </c:dLbl>
            <c:dLbl>
              <c:idx val="1"/>
              <c:layout>
                <c:manualLayout>
                  <c:x val="4.166658032877469E-2"/>
                  <c:y val="-0.1424521207045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3-4EF5-BC40-0B2E95B6878A}"/>
                </c:ext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3-4EF5-BC40-0B2E95B6878A}"/>
                </c:ext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Лист1!$B$4:$C$4</c:f>
              <c:numCache>
                <c:formatCode>#\ ##0.0</c:formatCode>
                <c:ptCount val="2"/>
                <c:pt idx="0">
                  <c:v>25005.4</c:v>
                </c:pt>
                <c:pt idx="1">
                  <c:v>16302.5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03-4EF5-BC40-0B2E95B6878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3857922364967539E-3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158 676,5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03-4EF5-BC40-0B2E95B6878A}"/>
                </c:ext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03-4EF5-BC40-0B2E95B6878A}"/>
                </c:ext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03-4EF5-BC40-0B2E95B6878A}"/>
                </c:ext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Лист1!$B$5:$C$5</c:f>
              <c:numCache>
                <c:formatCode>#\ ##0.0</c:formatCode>
                <c:ptCount val="2"/>
                <c:pt idx="0">
                  <c:v>152228.6</c:v>
                </c:pt>
                <c:pt idx="1">
                  <c:v>158712.5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903-4EF5-BC40-0B2E95B68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777216"/>
        <c:axId val="186135040"/>
        <c:axId val="0"/>
      </c:bar3DChart>
      <c:catAx>
        <c:axId val="2167772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6135040"/>
        <c:crosses val="autoZero"/>
        <c:auto val="1"/>
        <c:lblAlgn val="ctr"/>
        <c:lblOffset val="100"/>
        <c:noMultiLvlLbl val="0"/>
      </c:catAx>
      <c:valAx>
        <c:axId val="186135040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216777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08244502322582"/>
          <c:y val="0.32951705626502525"/>
          <c:w val="0.15591755497677415"/>
          <c:h val="0.48956605337445963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4216870279157"/>
          <c:y val="3.8828223967252778E-3"/>
          <c:w val="0.87745934608088816"/>
          <c:h val="0.903627575136003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7"/>
          <c:dPt>
            <c:idx val="0"/>
            <c:bubble3D val="0"/>
            <c:explosion val="3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D-4330-9482-6ED75BFA924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D-4330-9482-6ED75BFA9243}"/>
              </c:ext>
            </c:extLst>
          </c:dPt>
          <c:dPt>
            <c:idx val="2"/>
            <c:bubble3D val="0"/>
            <c:explosion val="62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D-4330-9482-6ED75BFA9243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D-4330-9482-6ED75BFA9243}"/>
              </c:ext>
            </c:extLst>
          </c:dPt>
          <c:dPt>
            <c:idx val="4"/>
            <c:bubble3D val="0"/>
            <c:explosion val="13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5D-4330-9482-6ED75BFA9243}"/>
              </c:ext>
            </c:extLst>
          </c:dPt>
          <c:dLbls>
            <c:dLbl>
              <c:idx val="1"/>
              <c:layout>
                <c:manualLayout>
                  <c:x val="1.3881430869821049E-2"/>
                  <c:y val="-9.46101846071524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5D-4330-9482-6ED75BFA9243}"/>
                </c:ext>
              </c:extLst>
            </c:dLbl>
            <c:dLbl>
              <c:idx val="2"/>
              <c:layout>
                <c:manualLayout>
                  <c:x val="-1.3112054764834086E-2"/>
                  <c:y val="4.23765272451618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5D-4330-9482-6ED75BFA9243}"/>
                </c:ext>
              </c:extLst>
            </c:dLbl>
            <c:dLbl>
              <c:idx val="3"/>
              <c:layout>
                <c:manualLayout>
                  <c:x val="-2.8995063648620662E-2"/>
                  <c:y val="0.1030851095454680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5D-4330-9482-6ED75BFA924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D-4330-9482-6ED75BFA92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 по подакцизным товарам (продукции), производимым на территории Российской Федерации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1842068.9</c:v>
                </c:pt>
                <c:pt idx="1">
                  <c:v>31225.8</c:v>
                </c:pt>
                <c:pt idx="2">
                  <c:v>15326.6</c:v>
                </c:pt>
                <c:pt idx="3">
                  <c:v>1168.3</c:v>
                </c:pt>
                <c:pt idx="4">
                  <c:v>200.4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5D-4330-9482-6ED75BFA9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5.4434966759523288E-3"/>
          <c:y val="6.5884479324593473E-2"/>
          <c:w val="0.57942670293149867"/>
          <c:h val="0.70390891524718335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lang="ru-RU" sz="1600" b="1" i="0" u="none" strike="noStrike" kern="1200">
          <a:solidFill>
            <a:srgbClr val="002060"/>
          </a:solidFill>
          <a:effectLst/>
          <a:latin typeface="Times New Roman" panose="02020603050405020304" pitchFamily="18" charset="0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2099026034144"/>
          <c:y val="5.1054268823931881E-2"/>
          <c:w val="0.6211045994889457"/>
          <c:h val="0.89789146235213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908CD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C-4EED-B3DB-964A946C8AB4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C-4EED-B3DB-964A946C8AB4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AC-4EED-B3DB-964A946C8AB4}"/>
              </c:ext>
            </c:extLst>
          </c:dPt>
          <c:dPt>
            <c:idx val="3"/>
            <c:bubble3D val="0"/>
            <c:spPr>
              <a:solidFill>
                <a:srgbClr val="EEE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AC-4EED-B3DB-964A946C8AB4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AC-4EED-B3DB-964A946C8AB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56,1%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AC-4EED-B3DB-964A946C8A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AC-4EED-B3DB-964A946C8AB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25,1%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1AC-4EED-B3DB-964A946C8AB4}"/>
                </c:ext>
              </c:extLst>
            </c:dLbl>
            <c:dLbl>
              <c:idx val="3"/>
              <c:layout>
                <c:manualLayout>
                  <c:x val="5.1949493682706009E-2"/>
                  <c:y val="-8.73364765026108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AC-4EED-B3DB-964A946C8A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346468.3</c:v>
                </c:pt>
                <c:pt idx="1">
                  <c:v>81152.7</c:v>
                </c:pt>
                <c:pt idx="2">
                  <c:v>154579.70000000001</c:v>
                </c:pt>
                <c:pt idx="3">
                  <c:v>9286.2000000000007</c:v>
                </c:pt>
                <c:pt idx="4">
                  <c:v>26338.2</c:v>
                </c:pt>
                <c:pt idx="5">
                  <c:v>-849.4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AC-4EED-B3DB-964A946C8A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0.56100000000000005</c:v>
                </c:pt>
                <c:pt idx="1">
                  <c:v>0.13100000000000001</c:v>
                </c:pt>
                <c:pt idx="2">
                  <c:v>0.25054422726859427</c:v>
                </c:pt>
                <c:pt idx="3">
                  <c:v>1.5051160037583333E-2</c:v>
                </c:pt>
                <c:pt idx="4">
                  <c:v>4.2689201535814146E-2</c:v>
                </c:pt>
                <c:pt idx="5">
                  <c:v>-1.3767154849048354E-3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1AC-4EED-B3DB-964A946C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07349081364831E-2"/>
          <c:y val="2.5780121653149649E-2"/>
          <c:w val="0.33638005738825955"/>
          <c:h val="0.94817068936784799"/>
        </c:manualLayout>
      </c:layout>
      <c:overlay val="0"/>
      <c:txPr>
        <a:bodyPr/>
        <a:lstStyle/>
        <a:p>
          <a:pPr>
            <a:defRPr sz="12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5056463260355"/>
          <c:y val="2.2115781769697331E-2"/>
          <c:w val="0.85217077134798669"/>
          <c:h val="0.88514211886304872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12"/>
          <c:dPt>
            <c:idx val="0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84-48A5-B82D-BA226583E3C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84-48A5-B82D-BA226583E3CC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84-48A5-B82D-BA226583E3C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84-48A5-B82D-BA226583E3CC}"/>
              </c:ext>
            </c:extLst>
          </c:dPt>
          <c:dPt>
            <c:idx val="4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84-48A5-B82D-BA226583E3C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84-48A5-B82D-BA226583E3C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84-48A5-B82D-BA226583E3C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84-48A5-B82D-BA226583E3CC}"/>
                </c:ext>
              </c:extLst>
            </c:dLbl>
            <c:dLbl>
              <c:idx val="2"/>
              <c:layout>
                <c:manualLayout>
                  <c:x val="4.2832024040339603E-2"/>
                  <c:y val="4.9594749313410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84-48A5-B82D-BA226583E3C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84-48A5-B82D-BA226583E3C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84-48A5-B82D-BA226583E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Прочие безвозмездные поступления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144190.79999999999</c:v>
                </c:pt>
                <c:pt idx="1">
                  <c:v>719853.2</c:v>
                </c:pt>
                <c:pt idx="2">
                  <c:v>1884177.9</c:v>
                </c:pt>
                <c:pt idx="3">
                  <c:v>107121.1</c:v>
                </c:pt>
                <c:pt idx="4">
                  <c:v>255540.5</c:v>
                </c:pt>
                <c:pt idx="5">
                  <c:v>-16266.3</c:v>
                </c:pt>
                <c:pt idx="6">
                  <c:v>-12511.7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784-48A5-B82D-BA226583E3C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Прочие безвозмездные поступления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4.6783213618093213E-2</c:v>
                </c:pt>
                <c:pt idx="1">
                  <c:v>0.23355890964796627</c:v>
                </c:pt>
                <c:pt idx="2">
                  <c:v>0.61132816511310206</c:v>
                </c:pt>
                <c:pt idx="3">
                  <c:v>3.4755818708996175E-2</c:v>
                </c:pt>
                <c:pt idx="4">
                  <c:v>8.291101651127776E-2</c:v>
                </c:pt>
                <c:pt idx="5">
                  <c:v>-5.2776584059176426E-3</c:v>
                </c:pt>
                <c:pt idx="6">
                  <c:v>-4.0594651935178727E-3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784-48A5-B82D-BA226583E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"/>
          <c:w val="0.42165995892929459"/>
          <c:h val="0.84905272425562128"/>
        </c:manualLayout>
      </c:layout>
      <c:overlay val="0"/>
      <c:txPr>
        <a:bodyPr/>
        <a:lstStyle/>
        <a:p>
          <a:pPr>
            <a:defRPr sz="12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10478817856406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-1.1788756519343087E-2"/>
                  <c:y val="-7.9557687492350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5 176 052,3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44895581402637"/>
                      <c:h val="8.07711275204951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D30-41EC-B00B-D7EC338C7774}"/>
                </c:ext>
              </c:extLst>
            </c:dLbl>
            <c:dLbl>
              <c:idx val="1"/>
              <c:layout>
                <c:manualLayout>
                  <c:x val="-2.9522271741886229E-2"/>
                  <c:y val="-2.7300787067563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4 501 836,0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Лист1!$C$15:$C$16</c:f>
              <c:numCache>
                <c:formatCode>#\ ##0.0</c:formatCode>
                <c:ptCount val="2"/>
                <c:pt idx="0">
                  <c:v>5176052.3</c:v>
                </c:pt>
                <c:pt idx="1">
                  <c:v>4501835.99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0-41EC-B00B-D7EC338C7774}"/>
            </c:ext>
          </c:extLst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08CDE"/>
            </a:solidFill>
          </c:spPr>
          <c:invertIfNegative val="0"/>
          <c:dLbls>
            <c:dLbl>
              <c:idx val="0"/>
              <c:layout>
                <c:manualLayout>
                  <c:x val="-1.2500001367016785E-2"/>
                  <c:y val="-5.740740740740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5 341 900,9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30-41EC-B00B-D7EC338C7774}"/>
                </c:ext>
              </c:extLst>
            </c:dLbl>
            <c:dLbl>
              <c:idx val="1"/>
              <c:layout>
                <c:manualLayout>
                  <c:x val="-6.4614437427180458E-3"/>
                  <c:y val="-3.14418917503946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4 803 396,5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Лист1!$D$15:$D$16</c:f>
              <c:numCache>
                <c:formatCode>#\ ##0.0</c:formatCode>
                <c:ptCount val="2"/>
                <c:pt idx="0">
                  <c:v>5341900.9000000004</c:v>
                </c:pt>
                <c:pt idx="1">
                  <c:v>4803396.5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30-41EC-B00B-D7EC338C7774}"/>
            </c:ext>
          </c:extLst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3.7500004101050331E-2"/>
                  <c:y val="-4.444459025955089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5 963 093,1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30-41EC-B00B-D7EC338C7774}"/>
                </c:ext>
              </c:extLst>
            </c:dLbl>
            <c:dLbl>
              <c:idx val="1"/>
              <c:layout>
                <c:manualLayout>
                  <c:x val="5.4166672590406154E-2"/>
                  <c:y val="-4.62962962962963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5 256 969,1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Лист1!$E$15:$E$16</c:f>
              <c:numCache>
                <c:formatCode>#\ ##0.0</c:formatCode>
                <c:ptCount val="2"/>
                <c:pt idx="0">
                  <c:v>5963093.0999999996</c:v>
                </c:pt>
                <c:pt idx="1">
                  <c:v>5256969.0999999996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0-41EC-B00B-D7EC338C7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440768"/>
        <c:axId val="74533696"/>
        <c:axId val="0"/>
      </c:bar3DChart>
      <c:catAx>
        <c:axId val="7344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4533696"/>
        <c:crosses val="autoZero"/>
        <c:auto val="1"/>
        <c:lblAlgn val="ctr"/>
        <c:lblOffset val="100"/>
        <c:noMultiLvlLbl val="0"/>
      </c:catAx>
      <c:valAx>
        <c:axId val="7453369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7344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342"/>
          <c:w val="0.16255010526575939"/>
          <c:h val="0.23660017497812777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597820700960968"/>
          <c:y val="3.9675656953149001E-2"/>
          <c:w val="0.6540217929903902"/>
          <c:h val="0.95350858003224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6E-4592-9732-60F6B5A57C5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6E-4592-9732-60F6B5A57C58}"/>
              </c:ext>
            </c:extLst>
          </c:dPt>
          <c:dPt>
            <c:idx val="2"/>
            <c:bubble3D val="0"/>
            <c:explosion val="33"/>
            <c:spPr>
              <a:solidFill>
                <a:srgbClr val="00FF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6E-4592-9732-60F6B5A57C58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6E-4592-9732-60F6B5A57C58}"/>
              </c:ext>
            </c:extLst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6E-4592-9732-60F6B5A57C58}"/>
              </c:ext>
            </c:extLst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6E-4592-9732-60F6B5A57C58}"/>
              </c:ext>
            </c:extLst>
          </c:dPt>
          <c:dPt>
            <c:idx val="6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6E-4592-9732-60F6B5A57C58}"/>
              </c:ext>
            </c:extLst>
          </c:dPt>
          <c:dPt>
            <c:idx val="7"/>
            <c:bubble3D val="0"/>
            <c:explosion val="3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6E-4592-9732-60F6B5A57C58}"/>
              </c:ext>
            </c:extLst>
          </c:dPt>
          <c:dPt>
            <c:idx val="8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6E-4592-9732-60F6B5A57C58}"/>
              </c:ext>
            </c:extLst>
          </c:dPt>
          <c:dPt>
            <c:idx val="9"/>
            <c:bubble3D val="0"/>
            <c:explosion val="38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6E-4592-9732-60F6B5A57C58}"/>
              </c:ext>
            </c:extLst>
          </c:dPt>
          <c:dLbls>
            <c:dLbl>
              <c:idx val="0"/>
              <c:layout>
                <c:manualLayout>
                  <c:x val="1.1883989559296761E-2"/>
                  <c:y val="-2.963347209787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E-4592-9732-60F6B5A57C58}"/>
                </c:ext>
              </c:extLst>
            </c:dLbl>
            <c:dLbl>
              <c:idx val="1"/>
              <c:layout>
                <c:manualLayout>
                  <c:x val="3.5476102275299281E-3"/>
                  <c:y val="-9.722775900716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6E-4592-9732-60F6B5A57C58}"/>
                </c:ext>
              </c:extLst>
            </c:dLbl>
            <c:dLbl>
              <c:idx val="2"/>
              <c:layout>
                <c:manualLayout>
                  <c:x val="2.2858611126475598E-2"/>
                  <c:y val="1.965925354699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6E-4592-9732-60F6B5A57C58}"/>
                </c:ext>
              </c:extLst>
            </c:dLbl>
            <c:dLbl>
              <c:idx val="3"/>
              <c:layout>
                <c:manualLayout>
                  <c:x val="9.448777412549755E-3"/>
                  <c:y val="3.14448721383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6E-4592-9732-60F6B5A57C58}"/>
                </c:ext>
              </c:extLst>
            </c:dLbl>
            <c:dLbl>
              <c:idx val="6"/>
              <c:layout>
                <c:manualLayout>
                  <c:x val="-1.7477903449262911E-2"/>
                  <c:y val="2.09641739153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6E-4592-9732-60F6B5A57C58}"/>
                </c:ext>
              </c:extLst>
            </c:dLbl>
            <c:dLbl>
              <c:idx val="7"/>
              <c:layout>
                <c:manualLayout>
                  <c:x val="-1.9858213765243056E-2"/>
                  <c:y val="-8.247499580024722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6E-4592-9732-60F6B5A57C58}"/>
                </c:ext>
              </c:extLst>
            </c:dLbl>
            <c:dLbl>
              <c:idx val="8"/>
              <c:layout>
                <c:manualLayout>
                  <c:x val="1.3145541716938557E-2"/>
                  <c:y val="-2.8493285410184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3080445707669819E-2"/>
                      <c:h val="5.56754017345605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DB6E-4592-9732-60F6B5A57C58}"/>
                </c:ext>
              </c:extLst>
            </c:dLbl>
            <c:dLbl>
              <c:idx val="9"/>
              <c:layout>
                <c:manualLayout>
                  <c:x val="-2.3048100404862021E-2"/>
                  <c:y val="1.2985158511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6E-4592-9732-60F6B5A57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8.3938051260296689</c:v>
                </c:pt>
                <c:pt idx="1">
                  <c:v>1.6423952095623171</c:v>
                </c:pt>
                <c:pt idx="2">
                  <c:v>8.9036841071952839</c:v>
                </c:pt>
                <c:pt idx="3">
                  <c:v>23.038035623630186</c:v>
                </c:pt>
                <c:pt idx="4">
                  <c:v>43.678695015668652</c:v>
                </c:pt>
                <c:pt idx="5">
                  <c:v>3.1291216050302944</c:v>
                </c:pt>
                <c:pt idx="6">
                  <c:v>1.2991728270836804</c:v>
                </c:pt>
                <c:pt idx="7">
                  <c:v>2.2273006927824457</c:v>
                </c:pt>
                <c:pt idx="8">
                  <c:v>0.53881287474383011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B6E-4592-9732-60F6B5A57C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9"/>
                <c:pt idx="0">
                  <c:v>416553.6</c:v>
                </c:pt>
                <c:pt idx="1">
                  <c:v>84260.800000000003</c:v>
                </c:pt>
                <c:pt idx="2">
                  <c:v>482415.2</c:v>
                </c:pt>
                <c:pt idx="3">
                  <c:v>1195999.2</c:v>
                </c:pt>
                <c:pt idx="4">
                  <c:v>2207395.1</c:v>
                </c:pt>
                <c:pt idx="5">
                  <c:v>332876.90000000002</c:v>
                </c:pt>
                <c:pt idx="6">
                  <c:v>29300.2</c:v>
                </c:pt>
                <c:pt idx="7">
                  <c:v>98853.8</c:v>
                </c:pt>
                <c:pt idx="8" formatCode="#\ ##0.00;[Red]\-#\ ##0.00;0.00">
                  <c:v>47174.399999999994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A669-40BE-861B-3C3C3F75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600" kern="500" spc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500" spc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52808126061825211"/>
          <c:h val="0.98445695576308512"/>
        </c:manualLayout>
      </c:layout>
      <c:overlay val="0"/>
      <c:txPr>
        <a:bodyPr/>
        <a:lstStyle/>
        <a:p>
          <a:pPr>
            <a:defRPr sz="1600" kern="5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7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4860571047659E-2"/>
          <c:y val="1.4697441025071289E-2"/>
          <c:w val="0.8322591681732332"/>
          <c:h val="0.9806718583779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A4-427D-913D-D9B59199D62B}"/>
              </c:ext>
            </c:extLst>
          </c:dPt>
          <c:dLbls>
            <c:dLbl>
              <c:idx val="0"/>
              <c:layout>
                <c:manualLayout>
                  <c:x val="7.1001071565524973E-2"/>
                  <c:y val="-0.2370130170721771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/>
                      <a:t>5 161 254,4</a:t>
                    </a:r>
                    <a:r>
                      <a:rPr lang="en-US" b="1" baseline="0" dirty="0"/>
                      <a:t>
98,2% 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A4-427D-913D-D9B59199D62B}"/>
                </c:ext>
              </c:extLst>
            </c:dLbl>
            <c:dLbl>
              <c:idx val="1"/>
              <c:layout>
                <c:manualLayout>
                  <c:x val="1.5160949858617859E-2"/>
                  <c:y val="-1.03485800960387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95 714,7
1,8%       </a:t>
                    </a:r>
                    <a:endParaRPr lang="en-US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A4-427D-913D-D9B59199D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4631147.3749000002</c:v>
                </c:pt>
                <c:pt idx="1">
                  <c:v>172249.12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A4-427D-913D-D9B59199D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9033999877206629"/>
          <c:w val="0.88349905566048215"/>
          <c:h val="0.2096600012279337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33436352189825E-2"/>
          <c:y val="0"/>
          <c:w val="0.8322591681732332"/>
          <c:h val="0.9806718583779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5564304461936"/>
          <c:y val="0.11067366317638352"/>
          <c:w val="0.53116568241469841"/>
          <c:h val="0.80663456057906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902C-42F0-871C-50885E32EF6A}"/>
              </c:ext>
            </c:extLst>
          </c:dPt>
          <c:dLbls>
            <c:dLbl>
              <c:idx val="0"/>
              <c:layout>
                <c:manualLayout>
                  <c:x val="-0.22216123401030249"/>
                  <c:y val="-6.34661394212012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C-42F0-871C-50885E32EF6A}"/>
                </c:ext>
              </c:extLst>
            </c:dLbl>
            <c:dLbl>
              <c:idx val="1"/>
              <c:layout>
                <c:manualLayout>
                  <c:x val="0.18124443818673613"/>
                  <c:y val="-0.1693975217223926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C-42F0-871C-50885E32EF6A}"/>
                </c:ext>
              </c:extLst>
            </c:dLbl>
            <c:dLbl>
              <c:idx val="2"/>
              <c:layout>
                <c:manualLayout>
                  <c:x val="-5.6840551181102364E-3"/>
                  <c:y val="1.08538239659023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C-42F0-871C-50885E32EF6A}"/>
                </c:ext>
              </c:extLst>
            </c:dLbl>
            <c:dLbl>
              <c:idx val="3"/>
              <c:layout>
                <c:manualLayout>
                  <c:x val="-6.0651793525808983E-4"/>
                  <c:y val="-4.27249120121808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C-42F0-871C-50885E32EF6A}"/>
                </c:ext>
              </c:extLst>
            </c:dLbl>
            <c:dLbl>
              <c:idx val="4"/>
              <c:layout>
                <c:manualLayout>
                  <c:x val="6.239610673665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C-42F0-871C-50885E32E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_(* #,##0.00_);_(* \(#,##0.00\);_(* "-"??_);_(@_)</c:formatCode>
                <c:ptCount val="5"/>
                <c:pt idx="0">
                  <c:v>2601174.5</c:v>
                </c:pt>
                <c:pt idx="1">
                  <c:v>1248784.7</c:v>
                </c:pt>
                <c:pt idx="2">
                  <c:v>214472.2</c:v>
                </c:pt>
                <c:pt idx="3">
                  <c:v>409496.7</c:v>
                </c:pt>
                <c:pt idx="4">
                  <c:v>687326.3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2C-42F0-871C-50885E32E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35892388451461"/>
          <c:y val="6.9131582977266792E-2"/>
          <c:w val="0.2773944663167105"/>
          <c:h val="0.9306763391476861"/>
        </c:manualLayout>
      </c:layout>
      <c:overlay val="0"/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C1860-C6D9-4DDF-A83A-3578616ED5DC}" type="doc">
      <dgm:prSet loTypeId="urn:microsoft.com/office/officeart/2008/layout/AlternatingPictureBlocks" loCatId="list" qsTypeId="urn:microsoft.com/office/officeart/2005/8/quickstyle/3d1" qsCatId="3D" csTypeId="urn:microsoft.com/office/officeart/2005/8/colors/colorful5" csCatId="colorful" phldr="1"/>
      <dgm:spPr/>
    </dgm:pt>
    <dgm:pt modelId="{072F9A9E-5454-47ED-B10B-B95563552F8D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МТБ для занятия физической культурой и спортом МКОУ ХМР СОШ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с.Селиярово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24 800 рублей</a:t>
          </a:r>
        </a:p>
      </dgm:t>
    </dgm:pt>
    <dgm:pt modelId="{FF26A437-26C4-4AB3-86AE-49AF39B56A22}" type="parTrans" cxnId="{075621EF-E3A6-4704-9BB6-27069FA41C7D}">
      <dgm:prSet/>
      <dgm:spPr/>
      <dgm:t>
        <a:bodyPr/>
        <a:lstStyle/>
        <a:p>
          <a:endParaRPr lang="ru-RU"/>
        </a:p>
      </dgm:t>
    </dgm:pt>
    <dgm:pt modelId="{67A59793-201D-4184-87C0-9AAD78F271BD}" type="sibTrans" cxnId="{075621EF-E3A6-4704-9BB6-27069FA41C7D}">
      <dgm:prSet/>
      <dgm:spPr/>
      <dgm:t>
        <a:bodyPr/>
        <a:lstStyle/>
        <a:p>
          <a:endParaRPr lang="ru-RU"/>
        </a:p>
      </dgm:t>
    </dgm:pt>
    <dgm:pt modelId="{915E6952-8497-469F-A9D5-FFBE4675E935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спортивного зала МКОУ ХМР «СОШ им. </a:t>
          </a:r>
          <a:r>
            <a:rPr lang="ru-RU" sz="16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В.Г.Подпругина</a:t>
          </a:r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с. Троица» 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1 380 000 рублей</a:t>
          </a:r>
        </a:p>
      </dgm:t>
    </dgm:pt>
    <dgm:pt modelId="{96C9E2B4-FF3F-41D2-95F7-F95240F68973}" type="parTrans" cxnId="{A79B6CDA-BCB6-4F2E-BCE3-4004A3EAF585}">
      <dgm:prSet/>
      <dgm:spPr/>
      <dgm:t>
        <a:bodyPr/>
        <a:lstStyle/>
        <a:p>
          <a:endParaRPr lang="ru-RU"/>
        </a:p>
      </dgm:t>
    </dgm:pt>
    <dgm:pt modelId="{041F12E5-B40A-43CD-A695-1D7CE8D2B29E}" type="sibTrans" cxnId="{A79B6CDA-BCB6-4F2E-BCE3-4004A3EAF585}">
      <dgm:prSet/>
      <dgm:spPr/>
      <dgm:t>
        <a:bodyPr/>
        <a:lstStyle/>
        <a:p>
          <a:endParaRPr lang="ru-RU"/>
        </a:p>
      </dgm:t>
    </dgm:pt>
    <dgm:pt modelId="{EF96AE05-868A-4046-A43A-5E3997CDE8C1}" type="pres">
      <dgm:prSet presAssocID="{F0FC1860-C6D9-4DDF-A83A-3578616ED5DC}" presName="linearFlow" presStyleCnt="0">
        <dgm:presLayoutVars>
          <dgm:dir/>
          <dgm:resizeHandles val="exact"/>
        </dgm:presLayoutVars>
      </dgm:prSet>
      <dgm:spPr/>
    </dgm:pt>
    <dgm:pt modelId="{666C927E-8B9B-4836-BDC1-B6D8F8A284AB}" type="pres">
      <dgm:prSet presAssocID="{072F9A9E-5454-47ED-B10B-B95563552F8D}" presName="comp" presStyleCnt="0"/>
      <dgm:spPr/>
    </dgm:pt>
    <dgm:pt modelId="{ED2621DC-12BB-4758-9558-B343B928F023}" type="pres">
      <dgm:prSet presAssocID="{072F9A9E-5454-47ED-B10B-B95563552F8D}" presName="rect2" presStyleLbl="node1" presStyleIdx="0" presStyleCnt="2" custScaleX="96582" custScaleY="112779" custLinFactNeighborX="2747" custLinFactNeighborY="-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B8D32-CE74-40B1-AB43-058D4EA46AE2}" type="pres">
      <dgm:prSet presAssocID="{072F9A9E-5454-47ED-B10B-B95563552F8D}" presName="rect1" presStyleLbl="lnNode1" presStyleIdx="0" presStyleCnt="2" custScaleX="138437" custScaleY="111845" custLinFactNeighborX="-3215" custLinFactNeighborY="-13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FF476B-18CA-4EFD-8C44-2728A84C4EAD}" type="pres">
      <dgm:prSet presAssocID="{67A59793-201D-4184-87C0-9AAD78F271BD}" presName="sibTrans" presStyleCnt="0"/>
      <dgm:spPr/>
    </dgm:pt>
    <dgm:pt modelId="{6300EE2C-65A6-4006-8095-1C26166DABD2}" type="pres">
      <dgm:prSet presAssocID="{915E6952-8497-469F-A9D5-FFBE4675E935}" presName="comp" presStyleCnt="0"/>
      <dgm:spPr/>
    </dgm:pt>
    <dgm:pt modelId="{1A4E0650-ABEB-4F56-98D6-532F612E34DF}" type="pres">
      <dgm:prSet presAssocID="{915E6952-8497-469F-A9D5-FFBE4675E935}" presName="rect2" presStyleLbl="node1" presStyleIdx="1" presStyleCnt="2" custScaleX="94172" custScaleY="111407" custLinFactNeighborX="-9381" custLinFactNeighborY="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97FEA-7294-485F-A103-C71C04EF255B}" type="pres">
      <dgm:prSet presAssocID="{915E6952-8497-469F-A9D5-FFBE4675E935}" presName="rect1" presStyleLbl="lnNode1" presStyleIdx="1" presStyleCnt="2" custScaleX="155224" custScaleY="112343" custLinFactNeighborX="2483" custLinFactNeighborY="220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75621EF-E3A6-4704-9BB6-27069FA41C7D}" srcId="{F0FC1860-C6D9-4DDF-A83A-3578616ED5DC}" destId="{072F9A9E-5454-47ED-B10B-B95563552F8D}" srcOrd="0" destOrd="0" parTransId="{FF26A437-26C4-4AB3-86AE-49AF39B56A22}" sibTransId="{67A59793-201D-4184-87C0-9AAD78F271BD}"/>
    <dgm:cxn modelId="{ECDDA71E-33DB-4D12-BD88-391B9A041392}" type="presOf" srcId="{F0FC1860-C6D9-4DDF-A83A-3578616ED5DC}" destId="{EF96AE05-868A-4046-A43A-5E3997CDE8C1}" srcOrd="0" destOrd="0" presId="urn:microsoft.com/office/officeart/2008/layout/AlternatingPictureBlocks"/>
    <dgm:cxn modelId="{A79B6CDA-BCB6-4F2E-BCE3-4004A3EAF585}" srcId="{F0FC1860-C6D9-4DDF-A83A-3578616ED5DC}" destId="{915E6952-8497-469F-A9D5-FFBE4675E935}" srcOrd="1" destOrd="0" parTransId="{96C9E2B4-FF3F-41D2-95F7-F95240F68973}" sibTransId="{041F12E5-B40A-43CD-A695-1D7CE8D2B29E}"/>
    <dgm:cxn modelId="{4B60B40B-2582-4F15-9F8E-132CFFAC3A13}" type="presOf" srcId="{915E6952-8497-469F-A9D5-FFBE4675E935}" destId="{1A4E0650-ABEB-4F56-98D6-532F612E34DF}" srcOrd="0" destOrd="0" presId="urn:microsoft.com/office/officeart/2008/layout/AlternatingPictureBlocks"/>
    <dgm:cxn modelId="{BFD7DAD6-4B4A-4D10-90D1-3A8A12000A49}" type="presOf" srcId="{072F9A9E-5454-47ED-B10B-B95563552F8D}" destId="{ED2621DC-12BB-4758-9558-B343B928F023}" srcOrd="0" destOrd="0" presId="urn:microsoft.com/office/officeart/2008/layout/AlternatingPictureBlocks"/>
    <dgm:cxn modelId="{E954B5E6-D5E4-4D97-9E25-4752596D545F}" type="presParOf" srcId="{EF96AE05-868A-4046-A43A-5E3997CDE8C1}" destId="{666C927E-8B9B-4836-BDC1-B6D8F8A284AB}" srcOrd="0" destOrd="0" presId="urn:microsoft.com/office/officeart/2008/layout/AlternatingPictureBlocks"/>
    <dgm:cxn modelId="{422F4F60-208B-486A-8B4C-0BF7F1F6D9CF}" type="presParOf" srcId="{666C927E-8B9B-4836-BDC1-B6D8F8A284AB}" destId="{ED2621DC-12BB-4758-9558-B343B928F023}" srcOrd="0" destOrd="0" presId="urn:microsoft.com/office/officeart/2008/layout/AlternatingPictureBlocks"/>
    <dgm:cxn modelId="{67393812-AE53-4A1C-8E71-9AC1003237C9}" type="presParOf" srcId="{666C927E-8B9B-4836-BDC1-B6D8F8A284AB}" destId="{D80B8D32-CE74-40B1-AB43-058D4EA46AE2}" srcOrd="1" destOrd="0" presId="urn:microsoft.com/office/officeart/2008/layout/AlternatingPictureBlocks"/>
    <dgm:cxn modelId="{C0AA0684-56B9-4BF0-8BC7-9784D2D7A9BF}" type="presParOf" srcId="{EF96AE05-868A-4046-A43A-5E3997CDE8C1}" destId="{09FF476B-18CA-4EFD-8C44-2728A84C4EAD}" srcOrd="1" destOrd="0" presId="urn:microsoft.com/office/officeart/2008/layout/AlternatingPictureBlocks"/>
    <dgm:cxn modelId="{F12B998B-6CA3-40F0-A6F5-80701DF85AED}" type="presParOf" srcId="{EF96AE05-868A-4046-A43A-5E3997CDE8C1}" destId="{6300EE2C-65A6-4006-8095-1C26166DABD2}" srcOrd="2" destOrd="0" presId="urn:microsoft.com/office/officeart/2008/layout/AlternatingPictureBlocks"/>
    <dgm:cxn modelId="{EACCF44B-E083-44E5-80D4-A0430D945937}" type="presParOf" srcId="{6300EE2C-65A6-4006-8095-1C26166DABD2}" destId="{1A4E0650-ABEB-4F56-98D6-532F612E34DF}" srcOrd="0" destOrd="0" presId="urn:microsoft.com/office/officeart/2008/layout/AlternatingPictureBlocks"/>
    <dgm:cxn modelId="{DCE0D664-C42C-405E-A181-C7496FF5FF2E}" type="presParOf" srcId="{6300EE2C-65A6-4006-8095-1C26166DABD2}" destId="{B3597FEA-7294-485F-A103-C71C04EF255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2E451-0647-414E-B8F6-B54C92F8C199}" type="doc">
      <dgm:prSet loTypeId="urn:microsoft.com/office/officeart/2008/layout/AlternatingPictureBlocks" loCatId="list" qsTypeId="urn:microsoft.com/office/officeart/2005/8/quickstyle/3d1" qsCatId="3D" csTypeId="urn:microsoft.com/office/officeart/2005/8/colors/colorful1" csCatId="colorful" phldr="1"/>
      <dgm:spPr/>
    </dgm:pt>
    <dgm:pt modelId="{39219AF5-5462-45FD-86F7-A21FCD62FAE2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</a:r>
        </a:p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596 438,94 рублей</a:t>
          </a:r>
        </a:p>
      </dgm:t>
    </dgm:pt>
    <dgm:pt modelId="{532876EC-7D95-4DCF-A33A-629C150A7358}" type="parTrans" cxnId="{4B14F3C2-5ED2-48B4-ACB7-7093082EE98A}">
      <dgm:prSet/>
      <dgm:spPr/>
      <dgm:t>
        <a:bodyPr/>
        <a:lstStyle/>
        <a:p>
          <a:endParaRPr lang="ru-RU"/>
        </a:p>
      </dgm:t>
    </dgm:pt>
    <dgm:pt modelId="{3797BD38-12C2-40BC-8890-B3A5DD13E02A}" type="sibTrans" cxnId="{4B14F3C2-5ED2-48B4-ACB7-7093082EE98A}">
      <dgm:prSet/>
      <dgm:spPr/>
      <dgm:t>
        <a:bodyPr/>
        <a:lstStyle/>
        <a:p>
          <a:endParaRPr lang="ru-RU"/>
        </a:p>
      </dgm:t>
    </dgm:pt>
    <dgm:pt modelId="{F828C954-4421-4CF7-ACCA-6606B7797371}" type="pres">
      <dgm:prSet presAssocID="{D102E451-0647-414E-B8F6-B54C92F8C199}" presName="linearFlow" presStyleCnt="0">
        <dgm:presLayoutVars>
          <dgm:dir/>
          <dgm:resizeHandles val="exact"/>
        </dgm:presLayoutVars>
      </dgm:prSet>
      <dgm:spPr/>
    </dgm:pt>
    <dgm:pt modelId="{981D19BC-7433-4CED-A087-2D3C4B8DC3BC}" type="pres">
      <dgm:prSet presAssocID="{39219AF5-5462-45FD-86F7-A21FCD62FAE2}" presName="comp" presStyleCnt="0"/>
      <dgm:spPr/>
    </dgm:pt>
    <dgm:pt modelId="{F447F160-7464-4042-8DDC-3B2B370C8ECF}" type="pres">
      <dgm:prSet presAssocID="{39219AF5-5462-45FD-86F7-A21FCD62FAE2}" presName="rect2" presStyleLbl="node1" presStyleIdx="0" presStyleCnt="1" custScaleX="62724" custScaleY="142931" custLinFactNeighborX="-971" custLinFactNeighborY="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E1980-D44A-4BC4-A854-9F1342508907}" type="pres">
      <dgm:prSet presAssocID="{39219AF5-5462-45FD-86F7-A21FCD62FAE2}" presName="rect1" presStyleLbl="lnNode1" presStyleIdx="0" presStyleCnt="1" custScaleX="199497" custScaleY="142993" custLinFactNeighborX="-4795" custLinFactNeighborY="9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B14F3C2-5ED2-48B4-ACB7-7093082EE98A}" srcId="{D102E451-0647-414E-B8F6-B54C92F8C199}" destId="{39219AF5-5462-45FD-86F7-A21FCD62FAE2}" srcOrd="0" destOrd="0" parTransId="{532876EC-7D95-4DCF-A33A-629C150A7358}" sibTransId="{3797BD38-12C2-40BC-8890-B3A5DD13E02A}"/>
    <dgm:cxn modelId="{8A409D62-600B-4192-A66F-389709C24A08}" type="presOf" srcId="{D102E451-0647-414E-B8F6-B54C92F8C199}" destId="{F828C954-4421-4CF7-ACCA-6606B7797371}" srcOrd="0" destOrd="0" presId="urn:microsoft.com/office/officeart/2008/layout/AlternatingPictureBlocks"/>
    <dgm:cxn modelId="{8819C1CB-F3B7-4676-BE7A-651C6AD8223F}" type="presOf" srcId="{39219AF5-5462-45FD-86F7-A21FCD62FAE2}" destId="{F447F160-7464-4042-8DDC-3B2B370C8ECF}" srcOrd="0" destOrd="0" presId="urn:microsoft.com/office/officeart/2008/layout/AlternatingPictureBlocks"/>
    <dgm:cxn modelId="{1540ACB0-859A-4137-88FC-3E0B86D2470C}" type="presParOf" srcId="{F828C954-4421-4CF7-ACCA-6606B7797371}" destId="{981D19BC-7433-4CED-A087-2D3C4B8DC3BC}" srcOrd="0" destOrd="0" presId="urn:microsoft.com/office/officeart/2008/layout/AlternatingPictureBlocks"/>
    <dgm:cxn modelId="{B1915D96-CD45-4AF0-AD0F-FA98212C6E5E}" type="presParOf" srcId="{981D19BC-7433-4CED-A087-2D3C4B8DC3BC}" destId="{F447F160-7464-4042-8DDC-3B2B370C8ECF}" srcOrd="0" destOrd="0" presId="urn:microsoft.com/office/officeart/2008/layout/AlternatingPictureBlocks"/>
    <dgm:cxn modelId="{8B41ED52-4FCB-4FF2-9C19-878F019E36A4}" type="presParOf" srcId="{981D19BC-7433-4CED-A087-2D3C4B8DC3BC}" destId="{81FE1980-D44A-4BC4-A854-9F134250890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инициативных проектов на сумму 7 054,0 тыс. рублей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>
        <a:effectLst/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игрового комплекса в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п.Красноленинский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2 049,7 тыс. рублей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обелиска участникам Великой отечественной войны в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п.Красноленинский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687,1  тыс. рублей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озера и скейт-парка в п. Луговской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1 909 ,9 тыс. рублей</a:t>
          </a: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игрового комплекса 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п.Урманный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933,8 тыс. рублей</a:t>
          </a: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EBA18A79-F4AC-4B50-95D9-D6D4F79FDFA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детской площадки по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ул.Киевской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11А в п.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Горноправдинск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933,6 тыс. рублей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E500029B-1286-4B68-B8F4-D930C1240D4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памятника воинам –участникам Великой Отечественной войны, расположенного в </a:t>
          </a:r>
          <a:r>
            <a:rPr lang="ru-RU" sz="16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с.Зенково</a:t>
          </a:r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СП Шапша</a:t>
          </a:r>
        </a:p>
        <a:p>
          <a:r>
            <a: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539,9 тыс. рублей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189256" custScaleY="101329" custLinFactNeighborX="-5677" custLinFactNeighborY="-2033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6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6" custScaleX="222306" custScaleY="73458" custRadScaleRad="195685" custRadScaleInc="35367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1" presStyleCnt="6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1" presStyleCnt="6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1" presStyleCnt="6" custScaleX="164313" custScaleY="65493" custRadScaleRad="168216" custRadScaleInc="9876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2" presStyleCnt="6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2" presStyleCnt="6" custScaleX="202973" custScaleY="59279" custRadScaleRad="177348" custRadScaleInc="3303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3" presStyleCnt="6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3" presStyleCnt="6" custScaleX="200934" custScaleY="80226" custRadScaleRad="185661" custRadScaleInc="24991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4" presStyleCnt="6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4" presStyleCnt="6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4" presStyleCnt="6" custScaleX="171634" custScaleY="64339" custRadScaleRad="174080" custRadScaleInc="-56154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5" presStyleCnt="6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5" presStyleCnt="6" custScaleX="197386" custScaleY="84823" custRadScaleRad="184324" custRadScaleInc="-6824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038AE4BC-D2E1-459D-986D-606E75B7EE0E}" srcId="{D2AE82BE-3D45-4079-9697-056D183553F3}" destId="{33008C9E-E9A8-4E23-A3E4-C38B215BF66D}" srcOrd="2" destOrd="0" parTransId="{0451C82E-F34F-4EF9-BA89-FE740D596544}" sibTransId="{C0F577DF-0585-441D-9D98-F6A1856D8298}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5" destOrd="0" parTransId="{D49281E9-488E-4028-B5CC-3F7B3696129B}" sibTransId="{710A1FED-F552-4488-99A9-C0C394D2FE19}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4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06AC142A-D40B-4CE7-9220-3992A1063920}" srcId="{D2AE82BE-3D45-4079-9697-056D183553F3}" destId="{EBA18A79-F4AC-4B50-95D9-D6D4F79FDFA2}" srcOrd="1" destOrd="0" parTransId="{C02282B6-2E64-4BD4-BEA3-F5B898D808F1}" sibTransId="{AFF48259-300B-4B22-910D-6DD2A9745559}"/>
    <dgm:cxn modelId="{D0225128-1F51-4077-8A0E-F3D9E52D82C8}" srcId="{D2AE82BE-3D45-4079-9697-056D183553F3}" destId="{F4AAB339-FBE8-422C-8B86-EB5CC97A566D}" srcOrd="3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0DB9C696-9302-489F-97A7-15634A07A9D6}" type="presParOf" srcId="{27524EC6-69C2-47A0-BDD5-2CB7A78DAC57}" destId="{B78DDE54-E65E-47AF-8D90-EFBB8CFCD985}" srcOrd="3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4" destOrd="0" presId="urn:microsoft.com/office/officeart/2005/8/layout/radial1"/>
    <dgm:cxn modelId="{3EF26A63-A0B4-4A41-B1FA-4D3724C5C8E7}" type="presParOf" srcId="{27524EC6-69C2-47A0-BDD5-2CB7A78DAC57}" destId="{897B0F11-E422-4B07-9B3B-E626B021BD64}" srcOrd="5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6" destOrd="0" presId="urn:microsoft.com/office/officeart/2005/8/layout/radial1"/>
    <dgm:cxn modelId="{660ECC99-679E-4DEA-99D5-03BF380D0D70}" type="presParOf" srcId="{27524EC6-69C2-47A0-BDD5-2CB7A78DAC57}" destId="{DBD48722-5C7D-4903-8A8B-70BC60B4C164}" srcOrd="7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8" destOrd="0" presId="urn:microsoft.com/office/officeart/2005/8/layout/radial1"/>
    <dgm:cxn modelId="{79E3F719-F718-4C2C-88D2-AA9ED4E74940}" type="presParOf" srcId="{27524EC6-69C2-47A0-BDD5-2CB7A78DAC57}" destId="{AEA4324C-2108-4AE2-AF3C-BC077AAEEDA3}" srcOrd="9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0" destOrd="0" presId="urn:microsoft.com/office/officeart/2005/8/layout/radial1"/>
    <dgm:cxn modelId="{9150609E-AEAA-4B56-9F8C-5FFF82A4BA0F}" type="presParOf" srcId="{27524EC6-69C2-47A0-BDD5-2CB7A78DAC57}" destId="{84AF9215-E65E-4445-B439-8EC50A572482}" srcOrd="11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2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Грант за достижение наилучших значений показателей качества организации и осуществления бюджетного процесса в сельских поселениях 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1 000,0 тыс. рублей</a:t>
          </a: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324799" custScaleY="54903" custLinFactNeighborX="2247" custLinFactNeighborY="-49867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699F2820-1143-4864-A765-D44AA6F98D79}" type="presParOf" srcId="{27524EC6-69C2-47A0-BDD5-2CB7A78DAC57}" destId="{E627E493-B81D-4C38-97F0-196EAAFE4D89}" srcOrd="0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0.72414</cdr:x>
      <cdr:y>0.17565</cdr:y>
    </cdr:from>
    <cdr:to>
      <cdr:x>1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19131" y="556521"/>
          <a:ext cx="2635832" cy="876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 уровню 2022 года на 19,2 %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0.51544</cdr:x>
      <cdr:y>0.19517</cdr:y>
    </cdr:from>
    <cdr:to>
      <cdr:x>0.64655</cdr:x>
      <cdr:y>0.40476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9286" y="720080"/>
          <a:ext cx="1246208" cy="77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0.30172</cdr:x>
      <cdr:y>0.40476</cdr:y>
    </cdr:from>
    <cdr:to>
      <cdr:x>0.5535</cdr:x>
      <cdr:y>0.61552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1224136"/>
          <a:ext cx="2103100" cy="6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0.75603</cdr:x>
      <cdr:y>0.12663</cdr:y>
    </cdr:from>
    <cdr:to>
      <cdr:x>1</cdr:x>
      <cdr:y>0.39471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19314" y="532467"/>
          <a:ext cx="2845982" cy="1127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уровню 2022 года на 18,3%</a:t>
          </a:r>
        </a:p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0.37069</cdr:x>
      <cdr:y>0.23031</cdr:y>
    </cdr:from>
    <cdr:to>
      <cdr:x>0.69835</cdr:x>
      <cdr:y>0.35396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32048"/>
          <a:ext cx="2736921" cy="23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0.36004</cdr:x>
      <cdr:y>0.43182</cdr:y>
    </cdr:from>
    <cdr:to>
      <cdr:x>0.61182</cdr:x>
      <cdr:y>0.64258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60" y="1368152"/>
          <a:ext cx="2266020" cy="66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0.82716</cdr:x>
      <cdr:y>0.40063</cdr:y>
    </cdr:from>
    <cdr:to>
      <cdr:x>0.99383</cdr:x>
      <cdr:y>0.67463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:a16="http://schemas.microsoft.com/office/drawing/2014/main" xmlns="" id="{9FDA69BB-FEB7-435D-8D6D-9907F88C6B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649072" y="1684595"/>
          <a:ext cx="1944255" cy="115213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0.13158</cdr:y>
    </cdr:from>
    <cdr:to>
      <cdr:x>1</cdr:x>
      <cdr:y>0.31579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36296" y="360043"/>
          <a:ext cx="1907704" cy="504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к уровню 2022 года на 34,8 %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0.13045</cdr:y>
    </cdr:from>
    <cdr:to>
      <cdr:x>0.98223</cdr:x>
      <cdr:y>0.30491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432048"/>
          <a:ext cx="1857587" cy="57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0.82258</cdr:x>
      <cdr:y>0.06522</cdr:y>
    </cdr:from>
    <cdr:to>
      <cdr:x>1</cdr:x>
      <cdr:y>0.32612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81013" y="216010"/>
          <a:ext cx="1980227" cy="864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</a:t>
          </a:r>
          <a:r>
            <a:rPr lang="ru-RU" sz="1400" b="1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уровню 2022 </a:t>
          </a:r>
          <a:r>
            <a: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года на 17,1%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0.16281</cdr:y>
    </cdr:from>
    <cdr:to>
      <cdr:x>0.73089</cdr:x>
      <cdr:y>0.28646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504056"/>
          <a:ext cx="2925674" cy="382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0.32759</cdr:x>
      <cdr:y>0.38385</cdr:y>
    </cdr:from>
    <cdr:to>
      <cdr:x>0.57937</cdr:x>
      <cdr:y>0.59461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720080"/>
          <a:ext cx="2103155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0.20698</cdr:x>
      <cdr:y>0.33151</cdr:y>
    </cdr:from>
    <cdr:to>
      <cdr:x>0.36448</cdr:x>
      <cdr:y>0.38401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63932">
          <a:off x="1892603" y="2273469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0.21256</cdr:x>
      <cdr:y>0.31019</cdr:y>
    </cdr:from>
    <cdr:to>
      <cdr:x>0.29678</cdr:x>
      <cdr:y>0.36269</cdr:y>
    </cdr:to>
    <cdr:sp macro="" textlink="">
      <cdr:nvSpPr>
        <cdr:cNvPr id="3" name="TextBox 1"/>
        <cdr:cNvSpPr txBox="1"/>
      </cdr:nvSpPr>
      <cdr:spPr>
        <a:xfrm xmlns:a="http://schemas.openxmlformats.org/drawingml/2006/main" rot="19619700">
          <a:off x="1943612" y="2127298"/>
          <a:ext cx="770162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+11,6%</a:t>
          </a:r>
        </a:p>
      </cdr:txBody>
    </cdr:sp>
  </cdr:relSizeAnchor>
  <cdr:relSizeAnchor xmlns:cdr="http://schemas.openxmlformats.org/drawingml/2006/chartDrawing">
    <cdr:from>
      <cdr:x>0.22433</cdr:x>
      <cdr:y>0.37742</cdr:y>
    </cdr:from>
    <cdr:to>
      <cdr:x>0.35714</cdr:x>
      <cdr:y>0.42992</cdr:y>
    </cdr:to>
    <cdr:sp macro="" textlink="">
      <cdr:nvSpPr>
        <cdr:cNvPr id="4" name="TextBox 1"/>
        <cdr:cNvSpPr txBox="1"/>
      </cdr:nvSpPr>
      <cdr:spPr>
        <a:xfrm xmlns:a="http://schemas.openxmlformats.org/drawingml/2006/main" rot="19610213">
          <a:off x="2051260" y="2588357"/>
          <a:ext cx="1214453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+621 192,2</a:t>
          </a:r>
        </a:p>
      </cdr:txBody>
    </cdr:sp>
  </cdr:relSizeAnchor>
  <cdr:relSizeAnchor xmlns:cdr="http://schemas.openxmlformats.org/drawingml/2006/chartDrawing">
    <cdr:from>
      <cdr:x>0.49631</cdr:x>
      <cdr:y>0.59855</cdr:y>
    </cdr:from>
    <cdr:to>
      <cdr:x>0.57865</cdr:x>
      <cdr:y>0.65104</cdr:y>
    </cdr:to>
    <cdr:sp macro="" textlink="">
      <cdr:nvSpPr>
        <cdr:cNvPr id="6" name="TextBox 1"/>
        <cdr:cNvSpPr txBox="1"/>
      </cdr:nvSpPr>
      <cdr:spPr>
        <a:xfrm xmlns:a="http://schemas.openxmlformats.org/drawingml/2006/main" rot="19685377">
          <a:off x="4538237" y="4104849"/>
          <a:ext cx="752917" cy="359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+6,7%</a:t>
          </a:r>
        </a:p>
      </cdr:txBody>
    </cdr:sp>
  </cdr:relSizeAnchor>
  <cdr:relSizeAnchor xmlns:cdr="http://schemas.openxmlformats.org/drawingml/2006/chartDrawing">
    <cdr:from>
      <cdr:x>0.51878</cdr:x>
      <cdr:y>0.71882</cdr:y>
    </cdr:from>
    <cdr:to>
      <cdr:x>0.634</cdr:x>
      <cdr:y>0.77188</cdr:y>
    </cdr:to>
    <cdr:sp macro="" textlink="">
      <cdr:nvSpPr>
        <cdr:cNvPr id="7" name="TextBox 1"/>
        <cdr:cNvSpPr txBox="1"/>
      </cdr:nvSpPr>
      <cdr:spPr>
        <a:xfrm xmlns:a="http://schemas.openxmlformats.org/drawingml/2006/main" rot="19813444">
          <a:off x="4743712" y="4929651"/>
          <a:ext cx="1053574" cy="3639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+301 560,5</a:t>
          </a:r>
        </a:p>
      </cdr:txBody>
    </cdr:sp>
  </cdr:relSizeAnchor>
  <cdr:relSizeAnchor xmlns:cdr="http://schemas.openxmlformats.org/drawingml/2006/chartDrawing">
    <cdr:from>
      <cdr:x>0.13621</cdr:x>
      <cdr:y>0.63568</cdr:y>
    </cdr:from>
    <cdr:to>
      <cdr:x>0.2937</cdr:x>
      <cdr:y>0.68818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245532" y="4359468"/>
          <a:ext cx="1440088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0.42099</cdr:y>
    </cdr:from>
    <cdr:to>
      <cdr:x>0.75971</cdr:x>
      <cdr:y>0.47349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87143"/>
          <a:ext cx="1440180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0.1325</cdr:x>
      <cdr:y>0.61636</cdr:y>
    </cdr:from>
    <cdr:to>
      <cdr:x>0.23604</cdr:x>
      <cdr:y>0.66886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211585" y="4226993"/>
          <a:ext cx="94677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+ 3,2%</a:t>
          </a:r>
        </a:p>
      </cdr:txBody>
    </cdr:sp>
  </cdr:relSizeAnchor>
  <cdr:relSizeAnchor xmlns:cdr="http://schemas.openxmlformats.org/drawingml/2006/chartDrawing">
    <cdr:from>
      <cdr:x>0.59782</cdr:x>
      <cdr:y>0.39218</cdr:y>
    </cdr:from>
    <cdr:to>
      <cdr:x>0.69845</cdr:x>
      <cdr:y>0.44468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6442" y="2689555"/>
          <a:ext cx="92016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+9,4%</a:t>
          </a:r>
        </a:p>
      </cdr:txBody>
    </cdr:sp>
  </cdr:relSizeAnchor>
  <cdr:relSizeAnchor xmlns:cdr="http://schemas.openxmlformats.org/drawingml/2006/chartDrawing">
    <cdr:from>
      <cdr:x>0.13743</cdr:x>
      <cdr:y>0.69269</cdr:y>
    </cdr:from>
    <cdr:to>
      <cdr:x>0.27595</cdr:x>
      <cdr:y>0.74519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256616" y="4750485"/>
          <a:ext cx="1266627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+165 848,6</a:t>
          </a:r>
        </a:p>
      </cdr:txBody>
    </cdr:sp>
  </cdr:relSizeAnchor>
  <cdr:relSizeAnchor xmlns:cdr="http://schemas.openxmlformats.org/drawingml/2006/chartDrawing">
    <cdr:from>
      <cdr:x>0.60347</cdr:x>
      <cdr:y>0.47721</cdr:y>
    </cdr:from>
    <cdr:to>
      <cdr:x>0.73728</cdr:x>
      <cdr:y>0.52971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18126" y="3272725"/>
          <a:ext cx="1223559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+453 572,6</a:t>
          </a:r>
        </a:p>
      </cdr:txBody>
    </cdr:sp>
  </cdr:relSizeAnchor>
  <cdr:relSizeAnchor xmlns:cdr="http://schemas.openxmlformats.org/drawingml/2006/chartDrawing">
    <cdr:from>
      <cdr:x>0.49196</cdr:x>
      <cdr:y>0.65199</cdr:y>
    </cdr:from>
    <cdr:to>
      <cdr:x>0.64946</cdr:x>
      <cdr:y>0.70449</cdr:y>
    </cdr:to>
    <cdr:sp macro="" textlink="">
      <cdr:nvSpPr>
        <cdr:cNvPr id="14" name="Стрелка вправо 13"/>
        <cdr:cNvSpPr/>
      </cdr:nvSpPr>
      <cdr:spPr>
        <a:xfrm xmlns:a="http://schemas.openxmlformats.org/drawingml/2006/main" rot="19887127">
          <a:off x="4498470" y="4471318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0.17949</cdr:x>
      <cdr:y>0.03876</cdr:y>
    </cdr:from>
    <cdr:to>
      <cdr:x>0.9121</cdr:x>
      <cdr:y>0.09238</cdr:y>
    </cdr:to>
    <cdr:sp macro="" textlink="">
      <cdr:nvSpPr>
        <cdr:cNvPr id="1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16224" y="260226"/>
          <a:ext cx="8229590" cy="3600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63500"/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Динамика расходов бюджета Ханты-Мансийского района</a:t>
          </a:r>
        </a:p>
      </cdr:txBody>
    </cdr:sp>
  </cdr:relSizeAnchor>
  <cdr:relSizeAnchor xmlns:cdr="http://schemas.openxmlformats.org/drawingml/2006/chartDrawing">
    <cdr:from>
      <cdr:x>0.8141</cdr:x>
      <cdr:y>0.16746</cdr:y>
    </cdr:from>
    <cdr:to>
      <cdr:x>0.95513</cdr:x>
      <cdr:y>0.23181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5016" y="1124322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0.53463</cdr:x>
      <cdr:y>0.02402</cdr:y>
    </cdr:from>
    <cdr:to>
      <cdr:x>0.97385</cdr:x>
      <cdr:y>0.25617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733356" y="97388"/>
          <a:ext cx="2245543" cy="941142"/>
        </a:xfrm>
        <a:prstGeom xmlns:a="http://schemas.openxmlformats.org/drawingml/2006/main" prst="triangle">
          <a:avLst>
            <a:gd name="adj" fmla="val 49205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908CDE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0.12596</cdr:x>
      <cdr:y>0.53486</cdr:y>
    </cdr:from>
    <cdr:to>
      <cdr:x>0.75226</cdr:x>
      <cdr:y>0.61397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999207" y="-334109"/>
          <a:ext cx="468000" cy="7464093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0.42692</cdr:x>
      <cdr:y>0.02435</cdr:y>
    </cdr:from>
    <cdr:to>
      <cdr:x>0.62571</cdr:x>
      <cdr:y>0.10127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87888" y="144041"/>
          <a:ext cx="2369174" cy="455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541 540,0 тыс. руб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0.39546</cdr:x>
      <cdr:y>0.47436</cdr:y>
    </cdr:from>
    <cdr:to>
      <cdr:x>0.62756</cdr:x>
      <cdr:y>0.52564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12944" y="2806052"/>
          <a:ext cx="2766112" cy="303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522 871,6 тыс. руб.</a:t>
          </a: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0.5844</cdr:x>
      <cdr:y>0.575</cdr:y>
    </cdr:from>
    <cdr:to>
      <cdr:x>0.67144</cdr:x>
      <cdr:y>0.62628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322956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0.15208</cdr:x>
      <cdr:y>0.10956</cdr:y>
    </cdr:from>
    <cdr:to>
      <cdr:x>0.84382</cdr:x>
      <cdr:y>0.1765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5736444" y="-3275904"/>
          <a:ext cx="396000" cy="82440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0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0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401" tIns="45700" rIns="91401" bIns="4570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28587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28587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8368-C561-4832-85AA-8D526A38A3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0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010">
                <a:defRPr/>
              </a:pPr>
              <a:t>36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10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46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5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0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010">
                <a:defRPr/>
              </a:pPr>
              <a:t>47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7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0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010">
                <a:defRPr/>
              </a:pPr>
              <a:t>17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10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914010">
                <a:defRPr/>
              </a:pPr>
              <a:t>18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CC856B02-473F-4A4E-867A-040B2E2C3D1A}"/>
              </a:ext>
            </a:extLst>
          </p:cNvPr>
          <p:cNvSpPr txBox="1">
            <a:spLocks/>
          </p:cNvSpPr>
          <p:nvPr userDrawn="1"/>
        </p:nvSpPr>
        <p:spPr>
          <a:xfrm>
            <a:off x="11635873" y="6553938"/>
            <a:ext cx="58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b="1" kern="1200">
                <a:solidFill>
                  <a:srgbClr val="002060"/>
                </a:solidFill>
                <a:latin typeface="Akrobat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75CB4-1A70-4011-82FB-1F9D1DBC82BE}" type="slidenum">
              <a:rPr lang="ru-RU" sz="13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85600" y="6633410"/>
            <a:ext cx="0" cy="21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7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9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1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7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0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0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7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17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3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8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8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98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6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0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7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2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7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7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5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1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7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4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5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7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3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12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1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5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5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56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3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54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9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7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5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5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2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40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duma@hmrn.ru" TargetMode="Externa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1627" y="2132857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2023 год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80179" y="260649"/>
            <a:ext cx="2619375" cy="17430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Ханты-Мансийского района </a:t>
            </a:r>
            <a:r>
              <a:rPr lang="ru-RU" sz="20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2023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90037"/>
              </p:ext>
            </p:extLst>
          </p:nvPr>
        </p:nvGraphicFramePr>
        <p:xfrm>
          <a:off x="2" y="3429000"/>
          <a:ext cx="12191998" cy="350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1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6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0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налоговых доходов бюджета Ханты-Мансийского района за 2023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97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Удельный вес 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составе 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1 819 127,1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1 889 990,0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3,9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1 768 670,0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1 842 068,9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4,1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97,5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32 506,6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31 225,8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75,5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1,6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16 622,4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15 326,6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2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117,6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200,4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105,8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18534742"/>
              </p:ext>
            </p:extLst>
          </p:nvPr>
        </p:nvGraphicFramePr>
        <p:xfrm>
          <a:off x="119336" y="260649"/>
          <a:ext cx="116652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50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63542"/>
            <a:ext cx="12097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(налоговые доходы) бюджета Ханты-Мансийского района за 2023 год.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480992"/>
              </p:ext>
            </p:extLst>
          </p:nvPr>
        </p:nvGraphicFramePr>
        <p:xfrm>
          <a:off x="263350" y="515382"/>
          <a:ext cx="11521281" cy="6088347"/>
        </p:xfrm>
        <a:graphic>
          <a:graphicData uri="http://schemas.openxmlformats.org/drawingml/2006/table">
            <a:tbl>
              <a:tblPr/>
              <a:tblGrid>
                <a:gridCol w="1779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2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5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045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27838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79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план,</a:t>
                      </a:r>
                      <a:r>
                        <a:rPr lang="ru-RU" sz="8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</a:t>
                      </a:r>
                      <a:endParaRPr lang="ru-RU" sz="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2696" marR="2696" marT="2696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1.Налоговые  поступления, в том числе: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1 324 295,3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1 819 127,1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1 889 990,0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1 267 302,8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1 768 670,0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1 842 068,9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по налогу объясняется формированием первоначальных плановых назначений на 2023 год  с тенденцией на снижение поступлений в условиях сложной и непереданной геополитической ситуацией в 2022 году, ростом налоговой базы по ряду крупнейших нефтегазодобывающих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нефтесервисных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предприятий, осуществляющих деятельность на территории района, ростом фонда заработной платы работников организаций бюджетной сферы в 2022-2023 годах, так же увеличению поступлений способствовала постановка на налоговый учет новых организаций, осуществлявших деятельность на территории района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по налогу объясняется  ростом налоговой базы по ряду крупнейших нефтегазодобывающих 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нефтесервисных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предприятий, осуществляющих деятельность на территории района, ростом фонда заработной платы работников организаций бюджетной сферы в 2022-2023 годах, так же увеличению поступлений способствовала постановка на налоговый учет новых организаций, осуществлявших деятельность на территории района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УФК по ХМАО - Югре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потребительской активности организаций, осуществляющих деятельность на территории района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за счет уплаты налоговой задолженности за 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в связи с возвратом 28.12.2023 уплаченного аванса крупнейшим плательщиком транспортного налога с организаций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8 786,2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9 555,7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налог, взимаемый в связи с применением упрощенной системы налогообложения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37 703,1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1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задолжености за предидушие периоды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задолженности за предыдущие периоды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возвратом платежей в декабре 2023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7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поступлением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госпошлины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декабре 2023</a:t>
                      </a:r>
                    </a:p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6" marR="2696" marT="269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5"/>
            <a:ext cx="9144000" cy="504055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 бюджета Ханты-Мансийского района в 2023 г.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38618"/>
              </p:ext>
            </p:extLst>
          </p:nvPr>
        </p:nvGraphicFramePr>
        <p:xfrm>
          <a:off x="191343" y="3429001"/>
          <a:ext cx="11809313" cy="331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9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неналоговых доходов бюджета Ханты-Мансийского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2023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неналоговых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616 225,2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616 975,6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использования муниципального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345 021,9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346 468,3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82 043,6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81 152,7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154 543,7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154 579,7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продажи материальных и нематериальных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9 200,3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9 286,2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платных услуг и компенсации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25 238,9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26 338,2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-849,5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св.400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34269629"/>
              </p:ext>
            </p:extLst>
          </p:nvPr>
        </p:nvGraphicFramePr>
        <p:xfrm>
          <a:off x="119336" y="548680"/>
          <a:ext cx="11737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2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94" y="63541"/>
            <a:ext cx="12072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(неналоговые доходы) бюджета Ханты-Мансийского района,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141869"/>
              </p:ext>
            </p:extLst>
          </p:nvPr>
        </p:nvGraphicFramePr>
        <p:xfrm>
          <a:off x="335360" y="908720"/>
          <a:ext cx="11017224" cy="5437167"/>
        </p:xfrm>
        <a:graphic>
          <a:graphicData uri="http://schemas.openxmlformats.org/drawingml/2006/table">
            <a:tbl>
              <a:tblPr/>
              <a:tblGrid>
                <a:gridCol w="170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6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0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3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73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8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8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 тыс.,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 Неналоговые доходы в </a:t>
                      </a:r>
                      <a:r>
                        <a:rPr lang="ru-RU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.: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406 884,7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616 225,2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616 975,6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310 113,6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345 021,9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346 468,3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68 382,6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82 043,6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81 152,7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Положительная динамика связана с поступлением в большем объеме доходов от платы за выбросы загрязняющих веществ, образующихся при сжигании на факельных установках и (или) рассеивании попутного нефтяного газа. Первоначальные плановые назначения по данным главного администратора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8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12 872,2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25 238,9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26 338,2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 счет поступления доходов от компенсации затрат  (возврат субсидии МП ЖЭК-3 на выполнение работ по устройству полиэтиленового водопровода с водозаборными колонками, возмещение средств Фонда социального страхования)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8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1 297,0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9 286,2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от реализации имущества и земельных участков имеют не системный характер заявительный характер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31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штрафов, санкций и возмещения ущерба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14 219,3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154 543,7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154 579,7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в связи с вынесением в 2022 году судами решения об отказе в удовлетворении исковых требований, в связи с преждевременностью  их предъявления (Постановление Правительства Российской Федерации от 10.03.2022 № 336 "Об особенностях организации и осуществления государственного контроля (надзора), муниципального контроля")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00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3404" marR="3404" marT="3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-849,5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 счет  реализации инициативных проектов в соответствии со статьей 26.1.Федерального закона от 06.10.2003 N 131-ФЗ "Об общих принципах организации местного самоуправления в Российской Федерации" данные поступления  имеют заявительный характер  - при формировании первоначального решения о бюджете отсутствовали соглашения об инициативных проектах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Уменьшение за счет невыясненных платежей в связи с неверным оформлением плательщиком платежного документа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08504" cy="548680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Ханты-Мансийского района в 2023 г.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/>
              <a:t> 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7225923"/>
              </p:ext>
            </p:extLst>
          </p:nvPr>
        </p:nvGraphicFramePr>
        <p:xfrm>
          <a:off x="767408" y="404664"/>
          <a:ext cx="11161240" cy="3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23216"/>
              </p:ext>
            </p:extLst>
          </p:nvPr>
        </p:nvGraphicFramePr>
        <p:xfrm>
          <a:off x="119336" y="3184912"/>
          <a:ext cx="12072664" cy="340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5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95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безвозмездных поступлений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Ханты-Мансийского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2023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436"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безвозмездных</a:t>
                      </a: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поступлений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БЕЗВОЗМЕЗДНЫХ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3 184 458,7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3 082 105,5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144 190,8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144 190,8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816 250,7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719 853,2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1 888 314,1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1 884 177,9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108 940,6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107 121,1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8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 от негосударственных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255 540,5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255 540,5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8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-16 266,3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-16 266,3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-0,5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-12</a:t>
                      </a:r>
                      <a:r>
                        <a:rPr lang="ru-RU" sz="1200" b="1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511,7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-12 511,7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1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-243408"/>
            <a:ext cx="1214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2023 год (безвозмездные поступления)</a:t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42066"/>
              </p:ext>
            </p:extLst>
          </p:nvPr>
        </p:nvGraphicFramePr>
        <p:xfrm>
          <a:off x="47328" y="357760"/>
          <a:ext cx="12025335" cy="6383606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9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49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5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0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11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1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5606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7073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89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Первоначально утвержденный план на 2022 год 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план, тыс. руб.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исполнение, тыс. руб.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первоначального плана, % 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от уточненного плана, %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3. 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000 2 02 00 000 00 0000 000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2 472 216,6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2 957 696,2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2 855 343,0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2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000 2 02 10 000 00 0000 150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95 234,2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144 190,8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144 190,8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 поступлений дотаций из бюджета автономного округа ( + 48 956,6 тыс. рублей) в объёмах, предусмотренных Законом Ханты-Мансийского автономного округа - Югры от 24.11.2022 № 132-оз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"О бюджете Ханты-Мансийского автономного округа - Югры на 2023 год и на плановый период 2024 и 2025 годов"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 учетом изменений к нему и с учетом доведенных уведомлений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671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000 2 02 20 000 00 0000 150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455 401,0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816 250,7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719 853,2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 поступлений субсидии  (+360 849,7 тыс. рублей) из бюджета автономного округа в объёмах, предусмотренных Законом Ханты-Мансийского автономного округа - Югры от 24.11.2022 № 132-оз  "О бюджете Ханты-Мансийского автономного округа - Югры на 2023 год и на плановый период 2024 и 2025 годов« с учетом изменений к нему и с учетом доведенных уведомлений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Не исполнение по субсидии на строительство объектов, предназначенных для размещения муниципальных учреждений культуры (42,5% к уточненному плату на год) в связи с необходимостью внесения изменений в проектно-сметную документацию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000 2 02 30 000 00 0000 150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1 867 790,6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1 888 314,1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1 884 177,9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0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000 2 02 40 000 00 0000 150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53 790,8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108 940,6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107 121,1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Поступления из бюджета автономного округа в объёмах, предусмотренных  Законом Ханты-Мансийского автономного округа - Югры от 24.11.2022 № 132-оз</a:t>
                      </a:r>
                      <a:b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"О бюджете Ханты-Мансийского автономного округа - Югры на 2023 год и на плановый период 2024 и 2025 годов" с учетом изменений к нему и с учетом доведенных уведомлений; из бюджетов поселений на осуществление части полномочий по решению вопросов местного значения в соответствии с заключёнными соглашениями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0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 БЕЗВОЗМЕЗДНЫЕ ПОСТУПЛЕНИЯ ОТ НЕГОСУДАРСТВЕННЫХ ОРГАНИЗАЦИЙ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000 2 04 00 000 00 0000 000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255 540,5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255 540,5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 БЕЗВОЗМЕЗДНЫЕ ПОСТУПЛЕНИЯ ОТ НЕГОСУДАРСТВЕННЫХ ОРГАНИЗАЦИЙ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000 2 07 00 000 00 0000 000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-16 266,3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-16 266,3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ООО «РН-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Юганскнефтегаз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» по договорам пожертвования  неиспользованных средств (экономии по итогам заключения контрактов)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5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6. 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000 2 19 00 000 00 0000 000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-12 511,7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-12 511,7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1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БЕЗВОЗМЕЗДНЫХ ПОСТУПЛЕНИЙ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2 472 216,6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3 184 458,7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3 082 105,5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8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149538"/>
              </p:ext>
            </p:extLst>
          </p:nvPr>
        </p:nvGraphicFramePr>
        <p:xfrm>
          <a:off x="335360" y="422"/>
          <a:ext cx="11233248" cy="67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4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799517"/>
              </p:ext>
            </p:extLst>
          </p:nvPr>
        </p:nvGraphicFramePr>
        <p:xfrm>
          <a:off x="24351" y="476672"/>
          <a:ext cx="12144672" cy="606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3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1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7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план, (</a:t>
                      </a:r>
                      <a:r>
                        <a:rPr lang="ru-RU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Исполнено,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477 122,2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416 553,6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4 162,4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4 162,4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88 308,0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84 260,8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598 127,6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482 415,2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1 410 088,0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1 195 999,2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102 475,3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24 769,2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2 257 231,1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2 207 395,1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510 648,9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332 876,9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1 680,6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1 680,6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35 692,7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29 300,2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98 853,8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98 853,8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16 517,7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16 517,7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95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362 139,9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362 139,9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5 963 093,1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5 256 969,1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695400" y="-70816"/>
            <a:ext cx="105156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Исполнение расходов по разделам классификации расходов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38632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3239"/>
              </p:ext>
            </p:extLst>
          </p:nvPr>
        </p:nvGraphicFramePr>
        <p:xfrm>
          <a:off x="6614" y="476672"/>
          <a:ext cx="12185386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839416" y="-243407"/>
            <a:ext cx="10515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исполнения расходов по разделам классификации расходов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2023 году, %</a:t>
            </a:r>
          </a:p>
        </p:txBody>
      </p:sp>
    </p:spTree>
    <p:extLst>
      <p:ext uri="{BB962C8B-B14F-4D97-AF65-F5344CB8AC3E}">
        <p14:creationId xmlns:p14="http://schemas.microsoft.com/office/powerpoint/2010/main" val="197975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10081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расходов на реализацию муниципальных программ за 2023 год,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тыс. рублей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45977"/>
              </p:ext>
            </p:extLst>
          </p:nvPr>
        </p:nvGraphicFramePr>
        <p:xfrm>
          <a:off x="0" y="833810"/>
          <a:ext cx="5375920" cy="590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58534"/>
              </p:ext>
            </p:extLst>
          </p:nvPr>
        </p:nvGraphicFramePr>
        <p:xfrm>
          <a:off x="5231904" y="1340768"/>
          <a:ext cx="60486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9196889"/>
              </p:ext>
            </p:extLst>
          </p:nvPr>
        </p:nvGraphicFramePr>
        <p:xfrm>
          <a:off x="4799856" y="764704"/>
          <a:ext cx="727280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302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0"/>
            <a:ext cx="897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 об отчете об исполнении бюджета Ханты-Мансийского района за 2023 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270528"/>
            <a:ext cx="4921407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2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Статья 28 Федерального закона от 06.10.2003 N 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1268761"/>
            <a:ext cx="4896544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Статьи 12, 42 Устава Ханты-Мансийского района принятого решением Думы Ханты-Мансийского района от 25.05.2005 № 372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091" y="4293096"/>
            <a:ext cx="10513168" cy="1728192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Думы Ханты-Мансийского района от 16.02.2024 № 427 «Об утверждении Порядка организации и проведения публичных слушаний на территории </a:t>
            </a:r>
          </a:p>
          <a:p>
            <a:pPr algn="ctr">
              <a:defRPr/>
            </a:pPr>
            <a:r>
              <a:rPr lang="ru-RU" sz="20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83618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5480" y="-40669"/>
            <a:ext cx="9865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реализуемых в отчетном финансовом году муниципальных программах и достигнутых показателях в разрезе муниципальных программ в увязке с объемами бюджетных расходов, направленных на их достижение, тыс. руб.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5C3B66F2-9035-B248-0E7C-2EAB8C31C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20905"/>
              </p:ext>
            </p:extLst>
          </p:nvPr>
        </p:nvGraphicFramePr>
        <p:xfrm>
          <a:off x="0" y="908720"/>
          <a:ext cx="12192000" cy="5999233"/>
        </p:xfrm>
        <a:graphic>
          <a:graphicData uri="http://schemas.openxmlformats.org/drawingml/2006/table">
            <a:tbl>
              <a:tblPr/>
              <a:tblGrid>
                <a:gridCol w="263352">
                  <a:extLst>
                    <a:ext uri="{9D8B030D-6E8A-4147-A177-3AD203B41FA5}">
                      <a16:colId xmlns:a16="http://schemas.microsoft.com/office/drawing/2014/main" xmlns="" val="487338804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xmlns="" val="20915878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3180634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3316401633"/>
                    </a:ext>
                  </a:extLst>
                </a:gridCol>
                <a:gridCol w="1199456">
                  <a:extLst>
                    <a:ext uri="{9D8B030D-6E8A-4147-A177-3AD203B41FA5}">
                      <a16:colId xmlns:a16="http://schemas.microsoft.com/office/drawing/2014/main" xmlns="" val="2600680480"/>
                    </a:ext>
                  </a:extLst>
                </a:gridCol>
              </a:tblGrid>
              <a:tr h="1095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программы/целевых показателей результатов реализации муниципальных программ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%, исполнения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1360087"/>
                  </a:ext>
                </a:extLst>
              </a:tr>
              <a:tr h="2043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942" marR="6942" marT="6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942" marR="6942" marT="6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</a:t>
                      </a: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867 279,7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5 161 254,4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88,0</a:t>
                      </a:r>
                    </a:p>
                  </a:txBody>
                  <a:tcPr marL="6942" marR="6942" marT="6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5721635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«Создание условий для ответственного управления муниципальными финансами, повышения устойчивости местных бюджетов Ханты-Мансийского района»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424 817,4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409 496,7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276260"/>
                  </a:ext>
                </a:extLst>
              </a:tr>
              <a:tr h="551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481644"/>
                  </a:ext>
                </a:extLst>
              </a:tr>
              <a:tr h="369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расходов на формирование резервного фонда администрации района в общем объеме расходов бюджета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effectLst/>
                          <a:latin typeface="Calibri"/>
                        </a:rPr>
                        <a:t>≤</a:t>
                      </a:r>
                      <a:r>
                        <a:rPr lang="ru-RU" sz="1300" b="0" i="0" u="none" strike="noStrike">
                          <a:effectLst/>
                          <a:latin typeface="Times New Roman"/>
                        </a:rPr>
                        <a:t>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165372"/>
                  </a:ext>
                </a:extLst>
              </a:tr>
              <a:tr h="914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Отклонение фактического объема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 за отчетный год к первоначально утвержденному плану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не менее 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5284560"/>
                  </a:ext>
                </a:extLst>
              </a:tr>
              <a:tr h="389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752943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Достижение доли числа главных распорядителей бюджетных средств Ханты-Мансийского района, улучивших суммарную оценку качества финансового менеджмента, в общем числе главных распорядителей бюджетных средств района,%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948617"/>
                  </a:ext>
                </a:extLst>
              </a:tr>
              <a:tr h="551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соглашений,%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285809"/>
                  </a:ext>
                </a:extLst>
              </a:tr>
              <a:tr h="3697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1.7.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Средняя итоговая оценка качества организации и осуществления бюджетного процесса в сельских поселениях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≥59,3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7908586"/>
                  </a:ext>
                </a:extLst>
              </a:tr>
              <a:tr h="401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Среднее итоговое значение показателей эффективности развития сельских поселений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≥28,2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1080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9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00793"/>
              </p:ext>
            </p:extLst>
          </p:nvPr>
        </p:nvGraphicFramePr>
        <p:xfrm>
          <a:off x="-1" y="44624"/>
          <a:ext cx="12192000" cy="6417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0397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муниципального управления Ханты-Мансийского района"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384 314,1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369 915,1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5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0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«Формирование и развитие муниципального имущества Ханты-Мансийского района»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65 716,5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51 056,7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8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61,8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54,5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Исполнение плана по поступлению неналоговых доходов в бюджет района,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</a:t>
                      </a:r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изготовленных технических паспортов, технических планов и актов обследования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нежилого фонда,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Линейные объекты,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31,8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9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объектов оценки,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40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89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02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снесенных объектов,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отремонтированных объектов,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21514"/>
              </p:ext>
            </p:extLst>
          </p:nvPr>
        </p:nvGraphicFramePr>
        <p:xfrm>
          <a:off x="0" y="116631"/>
          <a:ext cx="12192000" cy="6394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99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85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3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6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9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«Улучшение жилищных условий жителей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472 140,3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452 666,5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семей, улучшивших жилищные условия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Общая площадь жилых помещений, приходящихся в среднем на 1 жителя, кв.м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населения, получившего жилые помещения и улучшившего жилищные условия в отчетном году,</a:t>
                      </a:r>
                      <a:br>
                        <a:rPr lang="ru-RU" sz="12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общей численности населения, состоящего на учете в качестве нуждающегося в жилых помещениях,%</a:t>
                      </a:r>
                      <a:br>
                        <a:rPr lang="ru-RU" sz="1200" b="0" i="0" u="none" strike="noStrike" dirty="0">
                          <a:effectLst/>
                          <a:latin typeface="Times New Roman"/>
                        </a:rPr>
                      </a:b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32920"/>
              </p:ext>
            </p:extLst>
          </p:nvPr>
        </p:nvGraphicFramePr>
        <p:xfrm>
          <a:off x="47327" y="116636"/>
          <a:ext cx="12097345" cy="6684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00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6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4961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малого и среднего предпринимательства на территории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9 549,8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МСП – получателей финансовой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новых рабочих мест, созданных субъектами МСП-получателями финансовой поддержки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субъектов малого и среднего предпринимательства, включая индивидуальных предпринимателей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вновь зарегистрированных субъектов МСП, включая индивидуальных предпринимателей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организованных и проведенных в муниципальном образовании мероприятий, направленных на популяризацию предпринимательтства и создание положительного мненияо предпринимательской деятельности, вовлечение молодежи в предпринимательскую деятельность, выставочно-ярморочных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участников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малого и среднего предпринимательства и самозанятых граждан, получивших имущественную поддержку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субъектов МСП, самозанятых граждан, получивших информационно-консультационную поддержку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занятых в сфере МСП, включая индивидуальных предпринимателей и самозанятых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823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54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86260"/>
              </p:ext>
            </p:extLst>
          </p:nvPr>
        </p:nvGraphicFramePr>
        <p:xfrm>
          <a:off x="1" y="188641"/>
          <a:ext cx="12191999" cy="6793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2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33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2383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Муниципальная программа "Содействие занятости населения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60 113,7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56 825,9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56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 агропромышленного комплекса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142 080,6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139 380,5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Объем  продукции сельского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2 239,9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2 321,0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3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овощей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3 268,0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скота и птицы на убой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0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6 280,0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6 324,0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Производство пищевой рыбной продукции собственного производства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Объем заготовки дикоросов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животных без владельцев, прошедших отлов, транспортировку, регистрацию, учет, содержание, лечение (вакцинацию),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организованных и проведенных мероприятий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30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14020"/>
              </p:ext>
            </p:extLst>
          </p:nvPr>
        </p:nvGraphicFramePr>
        <p:xfrm>
          <a:off x="-1" y="404664"/>
          <a:ext cx="12144674" cy="6525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6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01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«Устойчивое развитие коренных малочисленных народов Севера на территории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8 757,3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8 716,0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граждан из числа коренных малочисленных народов Севера, получивших знания по фольклору, ремеслам, традиционным промыслам и навыкам, языкам коренных малочисленных народов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организованных мероприятий (выставок, конференций, совещаний, форумов), направленных на продвижение туристского потенциала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8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вновь зарегистрированных самозанятых, субъектов малого предпринимательства, НКО из числа граждан, относящихся к коренным малочисленным народам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2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4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семей, осуществляющих традиционную хозяйственную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точек коллективного доступа к сети Интернет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 из числа коренных малочисленных народов Севера,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 Севера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45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63026"/>
              </p:ext>
            </p:extLst>
          </p:nvPr>
        </p:nvGraphicFramePr>
        <p:xfrm>
          <a:off x="16215" y="1"/>
          <a:ext cx="12191998" cy="6845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7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16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0727"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образования в Ханты-Мансийском районе»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2 206 751,2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2 156 492,1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71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5 до 18 лет, охваченных дополнительным образованием,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900" b="0" i="0" u="none" strike="noStrike" dirty="0" err="1">
                          <a:effectLst/>
                          <a:latin typeface="Times New Roman"/>
                        </a:rPr>
                        <a:t>Кванториум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», «IT-куб», в%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2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10.13.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54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10.14.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Доступность дошкольного образования для детей в возрасте от 1,5 до 3 лет,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2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10.15.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педагогических работников общеобразовательных организаций, получивших вознаграждение за классное руководство, в общей численности педагогических работников такой категории,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27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10.16.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10.17.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– в лагерях труда и отдыха с дневным пребыванием детей,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10.19.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82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1,312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2,04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4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Создание условий для развития системы межпоколенческого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10.22.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88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71728"/>
              </p:ext>
            </p:extLst>
          </p:nvPr>
        </p:nvGraphicFramePr>
        <p:xfrm>
          <a:off x="1" y="116633"/>
          <a:ext cx="12192001" cy="5762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2215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«Безопасность жизнедеятельности в Ханты-Мансийском районе»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80 467,7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76 420,7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Обеспеченность вещевым имуществом и продовольственным резервом,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влияния вод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и ликвидации чрезвычайных ситуаций, обеспечения пожарной безопасности и безопасности людей   на водных объектах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Развитие цифрового общества Ханты-Мансийского района»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4 570,0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рабочих мест, обеспеченных программным продуктом для участия в электронном документообороте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7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&gt;70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&gt;60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5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72299"/>
              </p:ext>
            </p:extLst>
          </p:nvPr>
        </p:nvGraphicFramePr>
        <p:xfrm>
          <a:off x="0" y="188640"/>
          <a:ext cx="12144672" cy="4385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50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4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Численность участников мероприятий, направленных на этнокультурное развитие народов России, проживающих в Ханты-Мансийском районе, тыс. чел.</a:t>
                      </a:r>
                      <a:br>
                        <a:rPr lang="ru-RU" sz="1200" b="0" i="0" u="none" strike="noStrike" dirty="0">
                          <a:effectLst/>
                          <a:latin typeface="Times New Roman"/>
                        </a:rPr>
                      </a:b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2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тыс. 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районе,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в Ханты-Мансийском районе, обеспечению социальной и культурной адаптации мигрантов и профилактике экстремизма,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62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68268"/>
              </p:ext>
            </p:extLst>
          </p:nvPr>
        </p:nvGraphicFramePr>
        <p:xfrm>
          <a:off x="1" y="116630"/>
          <a:ext cx="12191999" cy="6119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80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56186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«Профилактика правонарушений в сфере обеспечения общественной безопасности в Ханты-Мансийском районе годы»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6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Уровень преступности  (число зарегистрированных преступлений на 100 тыс. населения)</a:t>
                      </a:r>
                      <a:br>
                        <a:rPr lang="ru-RU" sz="1000" b="0" i="0" u="none" strike="noStrike">
                          <a:effectLst/>
                          <a:latin typeface="Times New Roman"/>
                        </a:rPr>
                      </a:b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Общая распространенность наркомании (на 100 тыс. человек населения)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4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Вовлеченность населения в незаконный оборот наркотиков (на 100 тыс. человек)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5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Криминогенность наркомании (на 100 тыс. 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случаев отравления наркотиками (на 100 тыс. 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Количество случаев отравления наркотиками среди несовершеннолетних (на 100 тыс. несовершеннолетних)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91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Количество смертей в результате потребления наркотиков (на 100 тыс.человек)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3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14.11.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Ханты-Мансийском районе</a:t>
                      </a:r>
                      <a:br>
                        <a:rPr lang="ru-RU" sz="1000" b="0" i="0" u="none" strike="noStrike" dirty="0">
                          <a:effectLst/>
                          <a:latin typeface="Times New Roman"/>
                        </a:rPr>
                      </a:b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47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населенных пунктов Ханты-Мансийского района"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80 269,3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объектов благоустройства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Не менее 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Количество общественных территорий, подлежащих благоустройству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A32CFD1-160C-4E08-BB34-1F1F1B7C2713}"/>
              </a:ext>
            </a:extLst>
          </p:cNvPr>
          <p:cNvSpPr/>
          <p:nvPr/>
        </p:nvSpPr>
        <p:spPr>
          <a:xfrm>
            <a:off x="803322" y="12999"/>
            <a:ext cx="7446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развития </a:t>
            </a:r>
            <a:r>
              <a:rPr lang="ru-RU" sz="2000" b="1" dirty="0">
                <a:ln w="0"/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экономики</a:t>
            </a:r>
            <a:r>
              <a:rPr lang="ru-RU" sz="2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65012" y="6660797"/>
            <a:ext cx="3945336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Group 615"/>
          <p:cNvGraphicFramePr>
            <a:graphicFrameLocks/>
          </p:cNvGraphicFramePr>
          <p:nvPr/>
        </p:nvGraphicFramePr>
        <p:xfrm>
          <a:off x="484416" y="735568"/>
          <a:ext cx="11125336" cy="56011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61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56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66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98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6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1" i="0" baseline="0" dirty="0">
                        <a:solidFill>
                          <a:schemeClr val="tx1"/>
                        </a:solidFill>
                        <a:latin typeface="Akroba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1" i="0" baseline="0" dirty="0">
                        <a:solidFill>
                          <a:schemeClr val="tx1"/>
                        </a:solidFill>
                        <a:latin typeface="Akroba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kroba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в 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Akrobat"/>
                          <a:ea typeface="Times New Roman"/>
                          <a:cs typeface="Arial" panose="020B0604020202020204" pitchFamily="34" charset="0"/>
                        </a:rPr>
                        <a:t>к 2022 году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Объем отгруженных товаров собственного производства, выполненных работ и услуг собственными силами, млн. рублей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485 980,7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412 201,9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626 289,8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709 737,9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803 581,5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Инвестиции в основной капитал, млрд рублей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125,7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154,8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163,5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259,8*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112,1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Ввод в действие жилых домов, тыс. кв. метров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15,6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126,3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Объем продукции сельского хозяйства, млн рублей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1 990,0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2 010,8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2 030,1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2 150,0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мяса, тыс. тонн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1,04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1,045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1,050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1,020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1,070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104,9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молока, тыс. тонн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6,28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101,3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малых и средних субъектов предпринимательства, 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млн. рублей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2010,0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2 015,0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2 025,0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2 060,0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2 261,0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109,8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малых и средних предприятий, единиц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6242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Численность занятых в сфере малого и среднего предпринимательства (за исключением занятых в нефтегазовой отрасли),</a:t>
                      </a:r>
                      <a:r>
                        <a:rPr lang="ru-RU" sz="1200" b="1" kern="1200" baseline="0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 человек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1 140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1 135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1 248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1 855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1 860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85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Численность официально зарегистрированных безработных граждан, человек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113,3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зарегистрированной безработицы, %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2,38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108,7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22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вновь созданных рабочих мест, единиц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kroba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Akrobat"/>
                        </a:rPr>
                        <a:t>505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Akrobat"/>
                        </a:rPr>
                        <a:t>541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Akrobat"/>
                        </a:rPr>
                        <a:t>587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Akrobat"/>
                        </a:rPr>
                        <a:t>595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latin typeface="Akrobat"/>
                        </a:rPr>
                        <a:t>639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krobat"/>
                        </a:rPr>
                        <a:t>107,4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4906" y="544224"/>
            <a:ext cx="3223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1884" y="6644255"/>
            <a:ext cx="3959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Akrobat"/>
              </a:rPr>
              <a:t>* Оценка администрации Ханты-Мансийского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6" y="60954"/>
            <a:ext cx="360000" cy="36000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287582" y="435674"/>
            <a:ext cx="11754859" cy="306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4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0657"/>
              </p:ext>
            </p:extLst>
          </p:nvPr>
        </p:nvGraphicFramePr>
        <p:xfrm>
          <a:off x="33618" y="-5"/>
          <a:ext cx="12158382" cy="681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507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модернизация жилищно-коммунального комплекса и повышение энергетической эффективности в Ханты-Мансийском районе»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900 698,6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726 916,1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 Ханты-Мансийского района, обеспеченного качественной питьевой водой из систем централизованного водоснабжения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аварийно-техническим запасом жилищно-коммунального хозяйства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предоставленных банных услуг, помывки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10 058,00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расходов на коммунальные услуги в совокупном доходе семьи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&lt; 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специализированной техники для улучшения качества жилищно-коммунальных услуг населению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"Подготовка перспективных территорий для развития жилищного строительства Ханты-Мансийского района"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Объем жилищного строительства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Доля границ территориальных зон и границ населенных пунктов, поставленных на кадастровый учет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289947"/>
              </p:ext>
            </p:extLst>
          </p:nvPr>
        </p:nvGraphicFramePr>
        <p:xfrm>
          <a:off x="47329" y="-2"/>
          <a:ext cx="12025334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04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8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9128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«Комплексное развитие транспортной системы на территории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270 153,1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135 258,2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сети автомобильных дорог общего пользования местного значения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воздушного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водного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9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рейсов автомобильного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автомобильных дорог, содержащихся за счет средств бюджета Ханты-Мансийского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дорожно-транспортных происшествий с участием несовершеннолетних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3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экологической безопасности Ханты-Мансийского»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102 475,3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3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очищенной прибрежной полосы водных объектов, 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1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населения, вовлеченного в мероприятия по очистке берегов водных объектов, тыс.чел.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2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утилизированных (размещенных) твердых коммунальных отходов в общем объеме твердых коммунальных отходов,%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проектов нормативов выбросов загрязняющих веществ в окружающую среду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42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27504"/>
              </p:ext>
            </p:extLst>
          </p:nvPr>
        </p:nvGraphicFramePr>
        <p:xfrm>
          <a:off x="0" y="44623"/>
          <a:ext cx="12191999" cy="491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0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8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4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7494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«Культура Ханты-Мансийского района»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491 276,8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313 496,8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Число посещений культурных мероприятий (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тыс.ед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Число обращений к цифровым ресурсам культуры, процент к базовому значению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негосударственных, в том числе некоммерческих организаций, предоставляющих услуги в сфере культуры, в общем числе организаций, предоставляющих услуги в сфере культуры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культуры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66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01984"/>
              </p:ext>
            </p:extLst>
          </p:nvPr>
        </p:nvGraphicFramePr>
        <p:xfrm>
          <a:off x="0" y="116626"/>
          <a:ext cx="12192000" cy="5417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4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74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66691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спорта и туризма на территории Ханты-Мансийского района»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131 185,6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131 185,6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граждан, систематически занимающихся физической культурой и спортом,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 спортсменов, имеющих спортивные разряды,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 учащиеся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4759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50112"/>
              </p:ext>
            </p:extLst>
          </p:nvPr>
        </p:nvGraphicFramePr>
        <p:xfrm>
          <a:off x="-2875" y="130884"/>
          <a:ext cx="12147548" cy="58571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0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0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4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гражданского общества Ханты-Мансийского района»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20 462,8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рамках программы,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Годовой объем тиража информационных полос газеты «Наш район» в рамках утвержденного муниципального задания, полос формата А2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1 031 139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1 031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/>
                        </a:rPr>
                        <a:t> 139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опрошенных), в 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инвалидов, принимавших участие в спортивных, культурных мероприятиях, человек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81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9616" y="60353"/>
            <a:ext cx="921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Средства, направленные на государственную поддержку </a:t>
            </a:r>
          </a:p>
          <a:p>
            <a:pPr algn="ctr"/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семьи и детей Ханты-Мансийского района в 2023 году</a:t>
            </a:r>
          </a:p>
        </p:txBody>
      </p:sp>
      <p:pic>
        <p:nvPicPr>
          <p:cNvPr id="3" name="Picture 2" descr="C:\Users\gorbaneva_vn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-42499"/>
            <a:ext cx="2376264" cy="209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orbaneva_v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5" y="1816825"/>
            <a:ext cx="2431169" cy="151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baneva_vn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1" y="3259997"/>
            <a:ext cx="2384775" cy="1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baneva_vn\Desktop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860934"/>
            <a:ext cx="2129949" cy="16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7688" y="1261244"/>
            <a:ext cx="79208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2 982 793,5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5760" y="2088093"/>
            <a:ext cx="26642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8480" y="3475939"/>
            <a:ext cx="2166884" cy="1569660"/>
          </a:xfrm>
          <a:prstGeom prst="rect">
            <a:avLst/>
          </a:prstGeom>
          <a:solidFill>
            <a:srgbClr val="EEE800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       образования, культуры и 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83098" y="5215149"/>
            <a:ext cx="2268252" cy="1200329"/>
          </a:xfrm>
          <a:prstGeom prst="rect">
            <a:avLst/>
          </a:prstGeom>
          <a:solidFill>
            <a:srgbClr val="FF66CC">
              <a:alpha val="9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48128" y="2272758"/>
            <a:ext cx="2736304" cy="830997"/>
          </a:xfrm>
          <a:prstGeom prst="rect">
            <a:avLst/>
          </a:prstGeom>
          <a:gradFill>
            <a:gsLst>
              <a:gs pos="5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452 641,7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6859" y="4021311"/>
            <a:ext cx="3384376" cy="830997"/>
          </a:xfrm>
          <a:prstGeom prst="rect">
            <a:avLst/>
          </a:prstGeom>
          <a:gradFill>
            <a:gsLst>
              <a:gs pos="500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2 461 833,5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58381" y="5399814"/>
            <a:ext cx="3288670" cy="830997"/>
          </a:xfrm>
          <a:prstGeom prst="rect">
            <a:avLst/>
          </a:prstGeom>
          <a:gradFill>
            <a:gsLst>
              <a:gs pos="5000">
                <a:srgbClr val="FF00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68 318,3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2834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340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 о 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достижении целевого показателя среднемесячной заработной платы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отдельных категорий работников в 2023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72120"/>
              </p:ext>
            </p:extLst>
          </p:nvPr>
        </p:nvGraphicFramePr>
        <p:xfrm>
          <a:off x="-1" y="836712"/>
          <a:ext cx="12192001" cy="60212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83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 в соответствии с указами Президента РФ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(факт,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b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исполнения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17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83 358,00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85 625,0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85 625,0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69 865,97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85 269,40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35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68 157,17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73 973,20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73 973,12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C22EE-DB9F-30D8-091F-6D8C65BEE4B4}"/>
              </a:ext>
            </a:extLst>
          </p:cNvPr>
          <p:cNvSpPr txBox="1"/>
          <p:nvPr/>
        </p:nvSpPr>
        <p:spPr>
          <a:xfrm>
            <a:off x="11064552" y="5721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61390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4685" y="3026961"/>
            <a:ext cx="3199538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Региональный проект «Патриотическое воспитание граждан Российской Федерации»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862" y="2041775"/>
            <a:ext cx="3199539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«Формирование комфортной городской среды»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850" y="4725144"/>
            <a:ext cx="3199539" cy="9181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«Создание условий для легкого старта и комфортного ведения бизнеса»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34" y="5805264"/>
            <a:ext cx="3199539" cy="8423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3503712" y="997915"/>
            <a:ext cx="1584176" cy="882657"/>
          </a:xfrm>
          <a:prstGeom prst="snip2Diag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всего, в том числе:</a:t>
            </a: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231904" y="990714"/>
            <a:ext cx="1872208" cy="897058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7248128" y="973372"/>
            <a:ext cx="1584176" cy="914400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8976320" y="971445"/>
            <a:ext cx="2664296" cy="888894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58698" y="2041774"/>
            <a:ext cx="1440160" cy="683209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3 402,9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31904" y="2041774"/>
            <a:ext cx="1872207" cy="66460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1 061,7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7157" y="2059874"/>
            <a:ext cx="1584176" cy="6384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1 660,6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91593" y="2139240"/>
            <a:ext cx="2664296" cy="641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680,6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75613" y="3026961"/>
            <a:ext cx="1440160" cy="69153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596,4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24287" y="2998411"/>
            <a:ext cx="1872208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230,3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49445" y="2962131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360,2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86571" y="2962131"/>
            <a:ext cx="266429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5,9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665010" y="4725144"/>
            <a:ext cx="1440159" cy="918152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883,7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214478" y="4725144"/>
            <a:ext cx="1872208" cy="91815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37157" y="4697640"/>
            <a:ext cx="1584176" cy="918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795,3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62483" y="4697639"/>
            <a:ext cx="2664296" cy="91815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88,4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75613" y="5782695"/>
            <a:ext cx="1440159" cy="84239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6 874,2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234951" y="5776603"/>
            <a:ext cx="1872207" cy="84239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48128" y="5776603"/>
            <a:ext cx="1584176" cy="8423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6 186,8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12324" y="5772566"/>
            <a:ext cx="2664296" cy="8423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687,4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6182" y="997914"/>
            <a:ext cx="3055521" cy="7280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Наименование федерального, регионального проекта</a:t>
            </a:r>
          </a:p>
        </p:txBody>
      </p:sp>
      <p:sp>
        <p:nvSpPr>
          <p:cNvPr id="59" name="Заголовок 58"/>
          <p:cNvSpPr>
            <a:spLocks noGrp="1"/>
          </p:cNvSpPr>
          <p:nvPr>
            <p:ph type="title"/>
          </p:nvPr>
        </p:nvSpPr>
        <p:spPr>
          <a:xfrm>
            <a:off x="3431702" y="365125"/>
            <a:ext cx="8208913" cy="47158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региональных проектов в Ханты-Мансийском районе</a:t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2023 году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" y="193034"/>
            <a:ext cx="2534972" cy="77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FD446A-719A-CF68-D94E-2377A44DB098}"/>
              </a:ext>
            </a:extLst>
          </p:cNvPr>
          <p:cNvSpPr txBox="1"/>
          <p:nvPr/>
        </p:nvSpPr>
        <p:spPr>
          <a:xfrm>
            <a:off x="10344472" y="7647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6182" y="3874417"/>
            <a:ext cx="3199538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Региональный проект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«Успех каждого ребенка»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683765" y="3882863"/>
            <a:ext cx="1440160" cy="69153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1 404,8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31904" y="3861777"/>
            <a:ext cx="1872208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520,4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212091" y="3854313"/>
            <a:ext cx="15841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814,1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944290" y="3854313"/>
            <a:ext cx="2664296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70,3</a:t>
            </a:r>
          </a:p>
        </p:txBody>
      </p:sp>
    </p:spTree>
    <p:extLst>
      <p:ext uri="{BB962C8B-B14F-4D97-AF65-F5344CB8AC3E}">
        <p14:creationId xmlns:p14="http://schemas.microsoft.com/office/powerpoint/2010/main" val="371461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1" y="7937"/>
            <a:ext cx="10370046" cy="705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«Формирование комфортной городской среды» в рамках национального проекта «Жилье и городская среда»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в 2023 году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9756" y="1051785"/>
            <a:ext cx="4176464" cy="8574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</a:p>
        </p:txBody>
      </p:sp>
      <p:pic>
        <p:nvPicPr>
          <p:cNvPr id="1026" name="Picture 2" descr="Официальный сайт полномочного представителя Президента России в Уральском  федеральном окру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" y="476672"/>
            <a:ext cx="2532950" cy="151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96000" y="2247188"/>
            <a:ext cx="5473056" cy="283222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лыжероллерной трассы «Спорт – это здоровье» (беседки, зрительская трибуна, пейнтбольная площадка, площадка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Workout,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фотозона) в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3 402,9 тыс. руб.</a:t>
            </a: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575" y="5707685"/>
          <a:ext cx="11989993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06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Количество общественных территорий, подлежащих благоустройству,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B3DEC833-1136-A969-7FAC-05ABB3F5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2334416"/>
            <a:ext cx="4824537" cy="30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0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404665"/>
            <a:ext cx="8856984" cy="88806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Bold" panose="020B0502040204020203" pitchFamily="34" charset="0"/>
              </a:rPr>
              <a:t>Реализация региональных проектов в рамках национального проекта «Образование» в 2023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996134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УСПЕХ 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КАЖДОГО</a:t>
            </a:r>
            <a:r>
              <a:rPr lang="ru-RU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Condense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РЕБЕНКА</a:t>
            </a:r>
            <a:r>
              <a:rPr lang="ru-RU" sz="2800" dirty="0">
                <a:solidFill>
                  <a:srgbClr val="99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>
                <a:solidFill>
                  <a:srgbClr val="99FF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solidFill>
                <a:srgbClr val="99FFCC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2035336"/>
              </p:ext>
            </p:extLst>
          </p:nvPr>
        </p:nvGraphicFramePr>
        <p:xfrm>
          <a:off x="119336" y="2677297"/>
          <a:ext cx="5878239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2024" y="1441012"/>
            <a:ext cx="5690546" cy="1285712"/>
          </a:xfrm>
        </p:spPr>
        <p:txBody>
          <a:bodyPr>
            <a:noAutofit/>
          </a:bodyPr>
          <a:lstStyle/>
          <a:p>
            <a:pPr lvl="0" algn="ctr"/>
            <a:r>
              <a:rPr lang="ru-RU" sz="29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ПАТРИОТИЧЕСКОЕ ВОСПИТАНИЕ ГРАЖДАН РОССИЙСКОЙ ФЕДЕРАЦИИ</a:t>
            </a:r>
            <a:endParaRPr lang="ru-RU" sz="29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0929713"/>
              </p:ext>
            </p:extLst>
          </p:nvPr>
        </p:nvGraphicFramePr>
        <p:xfrm>
          <a:off x="5997575" y="2776151"/>
          <a:ext cx="6194425" cy="36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9" y="675995"/>
            <a:ext cx="1710048" cy="14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1"/>
            <a:ext cx="8973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Ханты-Мансийского района                 по видам бюджетов и основным параметрам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2022 - 2023 годы</a:t>
            </a:r>
          </a:p>
        </p:txBody>
      </p:sp>
      <p:graphicFrame>
        <p:nvGraphicFramePr>
          <p:cNvPr id="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47402"/>
              </p:ext>
            </p:extLst>
          </p:nvPr>
        </p:nvGraphicFramePr>
        <p:xfrm>
          <a:off x="0" y="1015665"/>
          <a:ext cx="12192000" cy="5842335"/>
        </p:xfrm>
        <a:graphic>
          <a:graphicData uri="http://schemas.openxmlformats.org/drawingml/2006/table">
            <a:tbl>
              <a:tblPr/>
              <a:tblGrid>
                <a:gridCol w="1711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271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35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Ханты-Мансийского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района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муниципальных образований Ханты-Мансийского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9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</a:t>
                      </a:r>
                      <a:r>
                        <a:rPr lang="ru-RU" sz="14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1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4 827 103,4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5 728 246,8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4 687 873,7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5 589 071,1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682 506,1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700 964,7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4 943 600,0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5 389 919,6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4 803 396,5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5 256 969,1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683 480,0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694 739,4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77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- 116 496,6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338 327,3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-115 522,8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332 102,0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- 973,9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6 225,3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9043E1-A126-591E-884C-9EF5F704308A}"/>
              </a:ext>
            </a:extLst>
          </p:cNvPr>
          <p:cNvSpPr txBox="1"/>
          <p:nvPr/>
        </p:nvSpPr>
        <p:spPr>
          <a:xfrm>
            <a:off x="11064552" y="738665"/>
            <a:ext cx="101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59204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9561" y="24859"/>
            <a:ext cx="10384293" cy="12608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«Акселерация субъектов малого предпринимательства» в рамках национального  проекта «Малое и среднее предпринимательство и поддержка индивидуальной предпринимательской инициативы» </a:t>
            </a:r>
            <a:r>
              <a:rPr lang="ru-RU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2023 году</a:t>
            </a:r>
            <a:r>
              <a:rPr lang="ru-RU" sz="20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" y="178869"/>
            <a:ext cx="2318780" cy="17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633" y="5552997"/>
          <a:ext cx="12105073" cy="127005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7992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3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5710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578089" y="1372581"/>
            <a:ext cx="7972856" cy="14401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Предоставлена финансовая поддержка 33 субъектам малого и среднего предпринимательства на возмещение части затрат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02754" y="3064946"/>
            <a:ext cx="1842956" cy="238391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приобретению и доставке муки для производства хлеба и хлебобулочных изделий 7 субъектам на общую сумму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2 019,1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71285" y="3137028"/>
            <a:ext cx="1669874" cy="23960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обязательной сертификации произведенной продукции 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субъекту на сумму 22,5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3328" y="3040590"/>
            <a:ext cx="1990000" cy="23923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оплате коммунальных услуг нежилых помещений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субъектам на сумму 1 124,1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9576" y="3156948"/>
            <a:ext cx="1943057" cy="238205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приобретению оборудования (основных средств) и лицензионных программных продуктов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субъектам на общую сумму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1 092,7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10275" y="2818955"/>
            <a:ext cx="720000" cy="3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42314" y="2791722"/>
            <a:ext cx="0" cy="3652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90347" y="2776240"/>
            <a:ext cx="1" cy="3508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416480" y="2832662"/>
            <a:ext cx="244791" cy="1899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421168" y="3023873"/>
            <a:ext cx="1634511" cy="237440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приобретению и  доставке кормов для сельскохозяйственных животных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субъектам на сумму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2 293,8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238423" y="2812741"/>
            <a:ext cx="0" cy="209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120336" y="2791722"/>
            <a:ext cx="0" cy="1826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8339694" y="2977695"/>
            <a:ext cx="1651179" cy="241034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аренде (субаренде) нежилых помещений </a:t>
            </a:r>
          </a:p>
          <a:p>
            <a:pPr algn="ctr"/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субъектам на сумму 322,0 тыс. руб.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48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9561" y="24859"/>
            <a:ext cx="10384293" cy="12608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«Создание условий для легкого старта и комфортного ведения бизнеса» в рамках национального  проекта «Малое и среднее предпринимательство и поддержка индивидуальной предпринимательской инициативы» </a:t>
            </a:r>
            <a:r>
              <a:rPr lang="ru-RU" sz="2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2023 году</a:t>
            </a:r>
            <a:r>
              <a:rPr lang="ru-RU" sz="20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" y="178869"/>
            <a:ext cx="2318780" cy="17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578089" y="1372581"/>
            <a:ext cx="7972856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Предоставлена финансовая поддержка 5 субъектам малого и среднего предпринимательства на возмещение части затрат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88088" y="3167000"/>
            <a:ext cx="3662857" cy="2638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аренде нежилых помещений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субъектам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сумму 670,7 тыс. руб.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8472264" y="2824922"/>
            <a:ext cx="1" cy="3508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2578088" y="3167000"/>
            <a:ext cx="4165983" cy="2638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строительные материалы при проведение ремонтных работ в нежилых помещениях, выполняемые при подготовке помещений к эксплуатации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субъекту на сумму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213,0 тыс. руб.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583832" y="2812741"/>
            <a:ext cx="0" cy="3542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4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38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896526"/>
          <a:ext cx="12192000" cy="596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5250" y="188640"/>
            <a:ext cx="5544616" cy="707886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в Ханты-Мансийском районе в 2023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951B77-F84A-7724-CF3A-EAD0D3DC90E0}"/>
              </a:ext>
            </a:extLst>
          </p:cNvPr>
          <p:cNvSpPr txBox="1"/>
          <p:nvPr/>
        </p:nvSpPr>
        <p:spPr>
          <a:xfrm rot="5400000">
            <a:off x="1694220" y="266546"/>
            <a:ext cx="738664" cy="3456384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регионального конкурса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0D374C-C3F0-7B90-7764-9AA7BAB7D9F5}"/>
              </a:ext>
            </a:extLst>
          </p:cNvPr>
          <p:cNvSpPr txBox="1"/>
          <p:nvPr/>
        </p:nvSpPr>
        <p:spPr>
          <a:xfrm rot="5400000">
            <a:off x="8967028" y="-924543"/>
            <a:ext cx="738664" cy="504056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Инициативные проекты по благоустройству сельских поселений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20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5910571" y="2311275"/>
            <a:ext cx="0" cy="59672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9264352" y="2204864"/>
            <a:ext cx="840671" cy="643671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1394226" y="1772816"/>
            <a:ext cx="2592078" cy="1123130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215680" y="295262"/>
            <a:ext cx="8722644" cy="61833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" y="295263"/>
            <a:ext cx="3321850" cy="201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19336" y="2954854"/>
            <a:ext cx="2520280" cy="13234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3 948,8 тыс.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218" y="2954854"/>
            <a:ext cx="2293952" cy="1323439"/>
          </a:xfrm>
          <a:prstGeom prst="rect">
            <a:avLst/>
          </a:prstGeom>
          <a:solidFill>
            <a:srgbClr val="908CD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32 891,7 тыс.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4103" y="2947768"/>
            <a:ext cx="2024713" cy="1354217"/>
          </a:xfrm>
          <a:prstGeom prst="rect">
            <a:avLst/>
          </a:prstGeom>
          <a:solidFill>
            <a:srgbClr val="99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210 713,9 тыс.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883731" y="1041323"/>
            <a:ext cx="6552728" cy="14438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расходы на строительство                                264 465,2 тыс.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B6BD2E-6C37-EE40-9EE2-F6F51C6F22AF}"/>
              </a:ext>
            </a:extLst>
          </p:cNvPr>
          <p:cNvSpPr txBox="1"/>
          <p:nvPr/>
        </p:nvSpPr>
        <p:spPr>
          <a:xfrm>
            <a:off x="2844925" y="2954854"/>
            <a:ext cx="1720532" cy="1354217"/>
          </a:xfrm>
          <a:prstGeom prst="rect">
            <a:avLst/>
          </a:prstGeom>
          <a:solidFill>
            <a:srgbClr val="EEE8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16 682,8 тыс.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3BE3EB9-DF7D-C8EB-5D27-2224079FE70F}"/>
              </a:ext>
            </a:extLst>
          </p:cNvPr>
          <p:cNvCxnSpPr>
            <a:cxnSpLocks/>
          </p:cNvCxnSpPr>
          <p:nvPr/>
        </p:nvCxnSpPr>
        <p:spPr>
          <a:xfrm flipH="1">
            <a:off x="3645494" y="2176408"/>
            <a:ext cx="919963" cy="60218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19EFE40-F761-1315-FAC8-FCB15A2D5C31}"/>
              </a:ext>
            </a:extLst>
          </p:cNvPr>
          <p:cNvCxnSpPr>
            <a:cxnSpLocks/>
          </p:cNvCxnSpPr>
          <p:nvPr/>
        </p:nvCxnSpPr>
        <p:spPr>
          <a:xfrm>
            <a:off x="8112224" y="2334381"/>
            <a:ext cx="0" cy="561565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190D72-C02D-9F05-3993-00ED24950BD6}"/>
              </a:ext>
            </a:extLst>
          </p:cNvPr>
          <p:cNvSpPr txBox="1"/>
          <p:nvPr/>
        </p:nvSpPr>
        <p:spPr>
          <a:xfrm>
            <a:off x="7360067" y="2947768"/>
            <a:ext cx="1760365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228,0 тыс.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7A33CEA-3384-DADD-8C62-3CBC21CE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16" y="4862393"/>
            <a:ext cx="3183468" cy="18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801B722-0178-3EF7-FF30-46ABFD87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4862393"/>
            <a:ext cx="3600399" cy="18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CBB615-F31F-0826-DF74-EC4EC34B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68" y="4862393"/>
            <a:ext cx="3318915" cy="18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53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03456" y="42740"/>
            <a:ext cx="9482354" cy="721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Расходы и результаты реализации муниципальной программы «Улучшение жилищных условий жителей Ханты-Мансийского района»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42" y="294374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21732" y="2943742"/>
          <a:ext cx="5112568" cy="40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7888" y="1461472"/>
            <a:ext cx="6984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Целевые показатели, достигнутые в  2023году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07975" y="3861048"/>
            <a:ext cx="2520280" cy="1008112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AutoShape 2" descr="О приеме заявлений на получение социальной выплаты на улучшение жилищных усло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 descr="Z:\УПРАВЛЕНИЕ ПО БЮДЖЕТУ\7 Мусиенко Н.А\montazhnaya-oblast-1-100-65-1024x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88" r="11372" b="4255"/>
          <a:stretch/>
        </p:blipFill>
        <p:spPr bwMode="auto">
          <a:xfrm>
            <a:off x="92479" y="779424"/>
            <a:ext cx="3555249" cy="204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51885" y="2156976"/>
          <a:ext cx="6984777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8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556">
                <a:tc>
                  <a:txBody>
                    <a:bodyPr/>
                    <a:lstStyle/>
                    <a:p>
                      <a:pPr algn="ctr" fontAlgn="t"/>
                      <a:endParaRPr lang="ru-RU" sz="1400" b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граждан, переселенных из д. Долгое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Плесо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1,372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условия, семей в год    </a:t>
                      </a: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996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99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1440" y="-58366"/>
            <a:ext cx="90730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 и направления расходования дорожного фонда Ханты-Мансийского района в 2023 году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4961" y="2116589"/>
            <a:ext cx="1787103" cy="43021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 Ханты-Мансийского района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9 476,2 тыс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7934" y="1203517"/>
            <a:ext cx="46805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</a:p>
          <a:p>
            <a:pPr algn="ctr"/>
            <a:r>
              <a:rPr lang="ru-RU" b="1" dirty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дорожного фонда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360" y="2400566"/>
            <a:ext cx="37444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Источники формирования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дорожного фонда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0839"/>
              </p:ext>
            </p:extLst>
          </p:nvPr>
        </p:nvGraphicFramePr>
        <p:xfrm>
          <a:off x="0" y="3166508"/>
          <a:ext cx="4727848" cy="32521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9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4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6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2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на 01.01.2023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2 885,8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2 885,8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Транспортный 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10 906,1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9 476,2</a:t>
                      </a: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" name="Пятиугольник 58"/>
          <p:cNvSpPr/>
          <p:nvPr/>
        </p:nvSpPr>
        <p:spPr>
          <a:xfrm rot="10800000">
            <a:off x="6880927" y="2165195"/>
            <a:ext cx="5170414" cy="1231428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339245" y="2206246"/>
            <a:ext cx="4732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Строительство автомобильной дороги до д. Белогорье -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с.Троица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автомобильной дороги регионального значения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г.Ханты-Мансийск-пгт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Талинка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(71-100 ОП РЗ 71-100К-04) с подъездами 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д.Белогорье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п.Луговской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– 1 220,4 тыс. рублей</a:t>
            </a: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6938808" y="3574932"/>
            <a:ext cx="5089253" cy="492450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220870" y="3543761"/>
            <a:ext cx="465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        д. Ярки» – 2 745,9 тыс. рублей</a:t>
            </a: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895492" y="4168209"/>
            <a:ext cx="5125431" cy="434343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245390" y="4100991"/>
            <a:ext cx="462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п.Выкатной» – 2 830,6 тыс. рублей</a:t>
            </a:r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6880927" y="4667163"/>
            <a:ext cx="5154562" cy="45261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251219" y="4607833"/>
            <a:ext cx="462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с.Реполово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– 494,6 тыс. рублей</a:t>
            </a:r>
          </a:p>
        </p:txBody>
      </p:sp>
      <p:sp>
        <p:nvSpPr>
          <p:cNvPr id="26" name="Пятиугольник 25"/>
          <p:cNvSpPr/>
          <p:nvPr/>
        </p:nvSpPr>
        <p:spPr>
          <a:xfrm rot="10800000">
            <a:off x="6709599" y="5949280"/>
            <a:ext cx="5349824" cy="360040"/>
          </a:xfrm>
          <a:prstGeom prst="homePlate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123393" y="5960023"/>
            <a:ext cx="458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Итого расходов – 9 476,2 тыс. рублей</a:t>
            </a:r>
          </a:p>
        </p:txBody>
      </p:sp>
      <p:pic>
        <p:nvPicPr>
          <p:cNvPr id="3074" name="Picture 2" descr="Z:\УПРАВЛЕНИЕ ПО БЮДЖЕТУ\7 Мусиенко Н.А\6e43128629f60c55b8806d8798805f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" y="182100"/>
            <a:ext cx="3216787" cy="213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ятиугольник 23"/>
          <p:cNvSpPr/>
          <p:nvPr/>
        </p:nvSpPr>
        <p:spPr>
          <a:xfrm rot="10800000">
            <a:off x="6905734" y="5184391"/>
            <a:ext cx="5140032" cy="573275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220870" y="5153790"/>
            <a:ext cx="465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Капитальный ремонт дорог п.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Батово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сельского поселения Сибирский" – 2 184,7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84665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54995"/>
              </p:ext>
            </p:extLst>
          </p:nvPr>
        </p:nvGraphicFramePr>
        <p:xfrm>
          <a:off x="1002534" y="764704"/>
          <a:ext cx="10854106" cy="5441828"/>
        </p:xfrm>
        <a:graphic>
          <a:graphicData uri="http://schemas.openxmlformats.org/drawingml/2006/table">
            <a:tbl>
              <a:tblPr/>
              <a:tblGrid>
                <a:gridCol w="8784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до с. </a:t>
                      </a:r>
                      <a:r>
                        <a:rPr lang="ru-RU" sz="1300" b="1" dirty="0" err="1"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 (ПИР, СМР)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23 307,0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4 452,0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объездной дороги в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Горноправдинск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(ПИР, СМР)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41 029,3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дороги к новому кладбищу в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Горноправдинск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(ПИР, СМР)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12 232,5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lang="ru-RU" sz="1300" b="1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230,8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5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до д. Белогорье -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с.Троица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автомобильной дороги регионального значения "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г.Ханты-Мансийск-пгт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Талинка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(71-100 ОП РЗ 71-100К-04) с подъездами к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д.Белогорье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п.Луговской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47 236,1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21 589,3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07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автомобильной дороги в с. Елизарово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5 208,6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внутрипоселковых дорог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5 051,7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5 051,7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1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Шапша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0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дорог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Батово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Сибирский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23 100,0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22 684,3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0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организации дорожного движения (ПОДД) Подъезд к д. Ярки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общепоселковых дорог в районе новой застройки СП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300" b="1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024,6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1 024,6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96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автодорог в микрорайоне новой застройки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30 719,2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20 719,2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ремонта автодороги в микрорайоне новой застройки с.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1 632,5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1 632,5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Выкатной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38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п. Сибирский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4 985,1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дороги по ул. Гагарина от здания № 8 до жилого дома № 26 в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3 608,4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3 608,4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населенных пунктах: п. Кирпичный, с. Троица, д.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Ягурьях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п.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lang="ru-RU" sz="13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1 391,5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599,8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5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НА ПОДДЕРЖКУ ДОРОЖНОГО ХОЗЯЙСТВА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205 569,8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103 600,7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7448" y="0"/>
            <a:ext cx="1036915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Объём расходов за счет средств бюджета Ханты-Мансийского района на поддержку дорожного хозяйства в 2023 году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28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472" y="48979"/>
            <a:ext cx="914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Резервный фонд администрации Ханты-Мансийского района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368" y="623873"/>
            <a:ext cx="2558813" cy="1478196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резервного фонда в 2023 году составил                    15 000,0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63038" y="745287"/>
            <a:ext cx="3456384" cy="1356782"/>
          </a:xfrm>
          <a:prstGeom prst="horizontalScroll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Осуществлены расходы за счёт средств резервного фонда в сумме 1 037,7 тыс. рублей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616280" y="652194"/>
            <a:ext cx="3168352" cy="1448092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использованный остаток средств резервного фонда составил                   13 962,3 тыс. рублей.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190434" y="1150707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815962" y="1137438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76481CD-63F4-6939-F66F-FF48E0C1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07312"/>
              </p:ext>
            </p:extLst>
          </p:nvPr>
        </p:nvGraphicFramePr>
        <p:xfrm>
          <a:off x="0" y="2100286"/>
          <a:ext cx="12192000" cy="4757714"/>
        </p:xfrm>
        <a:graphic>
          <a:graphicData uri="http://schemas.openxmlformats.org/drawingml/2006/table">
            <a:tbl>
              <a:tblPr/>
              <a:tblGrid>
                <a:gridCol w="10200456">
                  <a:extLst>
                    <a:ext uri="{9D8B030D-6E8A-4147-A177-3AD203B41FA5}">
                      <a16:colId xmlns:a16="http://schemas.microsoft.com/office/drawing/2014/main" xmlns="" val="613871913"/>
                    </a:ext>
                  </a:extLst>
                </a:gridCol>
                <a:gridCol w="1991544">
                  <a:extLst>
                    <a:ext uri="{9D8B030D-6E8A-4147-A177-3AD203B41FA5}">
                      <a16:colId xmlns:a16="http://schemas.microsoft.com/office/drawing/2014/main" xmlns="" val="213802526"/>
                    </a:ext>
                  </a:extLst>
                </a:gridCol>
              </a:tblGrid>
              <a:tr h="231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Направление расходов резервного фонда</a:t>
                      </a:r>
                    </a:p>
                  </a:txBody>
                  <a:tcPr marL="8731" marR="8731" marT="8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 (тыс. руб.)</a:t>
                      </a:r>
                    </a:p>
                  </a:txBody>
                  <a:tcPr marL="8731" marR="8731" marT="8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5189661"/>
                  </a:ext>
                </a:extLst>
              </a:tr>
              <a:tr h="9529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дополнительной экспертизы качества выполненных работ по строительству многоквартирного дома № 14 по улице Ягодной в деревне Ярки, в рамках рассмотрения Арбитражным судом ХМАО-Югры гражданского дела № А75-6507/2022 (Департамент имущественных и земельных отношений АХМР)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343752"/>
                  </a:ext>
                </a:extLst>
              </a:tr>
              <a:tr h="714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транспортировку тела погибшего в ходе специальной военной операции добровольца Салтанова Евгения Владимировича (Администрация Ханты-Мансийского района (МКУ "УТО"))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7621241"/>
                  </a:ext>
                </a:extLst>
              </a:tr>
              <a:tr h="714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оплату транспортных расходов, связанных с организаций районной ярмарки на территории сельского поселения Согом (Администрация Ханты-Мансийского района)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292,9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54656"/>
                  </a:ext>
                </a:extLst>
              </a:tr>
              <a:tr h="714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технологическое присоединение ко вновь создаваемым объектам электросетевого хозяйства (Департамент имущественных и земельных отношений АХМР)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748,5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1939312"/>
                  </a:ext>
                </a:extLst>
              </a:tr>
              <a:tr h="476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неиспользованных средств решение Думы ХМР от 24.11.2023 № 351 (резервный фонд)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1218263"/>
                  </a:ext>
                </a:extLst>
              </a:tr>
              <a:tr h="476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неиспользованных средств решение Думы ХМР от 26.12.2023 № 406 (резервный фонд)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-149,7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8621060"/>
                  </a:ext>
                </a:extLst>
              </a:tr>
              <a:tr h="476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1 037,7</a:t>
                      </a:r>
                    </a:p>
                  </a:txBody>
                  <a:tcPr marL="8731" marR="8731" marT="8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1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78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5322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Объем межбюджетных трансфертов, предоставленный бюджетам сельских поселений 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Ханты-Мансийского района в 2022 – 2023 годах, в разрезе видов межбюджетных трансфертов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xmlns="" id="{570075FB-D1E5-E523-F086-C809C0F15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18598"/>
              </p:ext>
            </p:extLst>
          </p:nvPr>
        </p:nvGraphicFramePr>
        <p:xfrm>
          <a:off x="0" y="908720"/>
          <a:ext cx="11917760" cy="59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12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66645" y="1142984"/>
          <a:ext cx="5857917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66976" y="0"/>
            <a:ext cx="9525024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Гранты  сельским поселениям за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достижение наилучших показателей по итогам 2022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461AF7-109A-53E1-4F1E-8CD3AF368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2666976" cy="100010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80960" y="2643182"/>
            <a:ext cx="55007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Горноправдинск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289,2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960" y="3500438"/>
            <a:ext cx="55007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Шапша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264,6 тыс. рубл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0960" y="4286256"/>
            <a:ext cx="550072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 СП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Цингалы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192,3 тыс. рублей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0960" y="5000636"/>
            <a:ext cx="55007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место: СП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Нялинское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0960" y="5786454"/>
            <a:ext cx="55007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место: СП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Красноленинский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73,9 тыс. рублей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167438" y="1142985"/>
            <a:ext cx="6024562" cy="1000132"/>
            <a:chOff x="5052" y="0"/>
            <a:chExt cx="5852864" cy="1228417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5052" y="0"/>
              <a:ext cx="5852864" cy="1228417"/>
            </a:xfrm>
            <a:prstGeom prst="flowChartAlternate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Блок-схема: альтернативный процесс 4"/>
            <p:cNvSpPr/>
            <p:nvPr/>
          </p:nvSpPr>
          <p:spPr>
            <a:xfrm>
              <a:off x="68349" y="63297"/>
              <a:ext cx="5726270" cy="96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Грант за достижение наиболее высоких показателей эффективности развития сельских поселений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800" b="0" kern="12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2 500,0 тыс. рублей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6596066" y="250030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Горноправдинск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957,5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96066" y="321468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место: СП Шапша 383,0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6066" y="392906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Нялинское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175,5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96066" y="464344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Селиярово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574,5 тыс. рублей</a:t>
            </a:r>
            <a:endParaRPr lang="ru-RU" sz="20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96066" y="535782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Цингалы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117,0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96066" y="6072206"/>
            <a:ext cx="542928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место: СП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Красноленинский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292,5 тыс. 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2"/>
            <a:ext cx="897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Параметры бюджета Ханты-Мансийского района на 2023 год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33190"/>
              </p:ext>
            </p:extLst>
          </p:nvPr>
        </p:nvGraphicFramePr>
        <p:xfrm>
          <a:off x="119335" y="980729"/>
          <a:ext cx="11881320" cy="5570535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42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8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7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Первоначальный план, 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Уточненный план,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Исполнение на 31.12.2023,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Исполнение от уточненного плана, %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4 203 396,6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5 619 811,0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5 589 071,1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4 352 835,8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5 963 093,1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5 256 969,1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2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Дефицит (профицит)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- 149 439,2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-343 261,2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332 102,0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36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Объем долга муниципального образования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01.01.2023, тыс. руб.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 31.12.2023, тыс. руб.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7029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138 431,2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43 186,6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43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3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Ханты-Мансийского района за 2022-2023 г.,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9467"/>
              </p:ext>
            </p:extLst>
          </p:nvPr>
        </p:nvGraphicFramePr>
        <p:xfrm>
          <a:off x="119336" y="980727"/>
          <a:ext cx="11953327" cy="541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4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5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241  484,2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69 098,6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103 053,0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64 343,2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бюджетных кредитов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-241 484,2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-69 098,6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бюджетных кредитов, предоставленных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218 575,8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-167 758,8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96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Источники финансирования дефицитов бюджетов - всего</a:t>
                      </a:r>
                    </a:p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115 522,8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332 102,0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881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"/>
            <a:r>
              <a:rPr lang="ru-RU" sz="2700" dirty="0"/>
              <a:t>Сведения об объеме муниципального внутреннего долга и его соответствии первоначально утвержденным (установленным) решением  о бюджете Ханты-Мансийского района предельным значениям за 2023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36928"/>
              </p:ext>
            </p:extLst>
          </p:nvPr>
        </p:nvGraphicFramePr>
        <p:xfrm>
          <a:off x="838198" y="1710536"/>
          <a:ext cx="10515603" cy="4914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9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8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86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86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8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47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79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Вид долгового обязательства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Верхний предел муниципального внутреннего</a:t>
                      </a:r>
                      <a:r>
                        <a:rPr lang="ru-RU" sz="1200" u="none" strike="noStrike" baseline="0" dirty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долга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Объем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муниципального внутреннего </a:t>
                      </a:r>
                      <a:r>
                        <a:rPr lang="ru-RU" sz="1200" u="none" strike="noStrike" dirty="0">
                          <a:effectLst/>
                        </a:rPr>
                        <a:t>долга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(фактическое значение)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Утверждено 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 2023 год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(решение Думы от 23.12.2022 № 227)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Утверждено 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 2023 год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(решение Думы от 26.12.2023 № 406)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 01 января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2023 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на 31 декабря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2023 года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Кредиты, полученные муниципальным образованием  Ханты-Мансийский район от кредитных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8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Бюджетные кредиты, полученные в бюджет муниципального образования Ханты-Мансийский район от других бюджетов бюджетной системы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151 674 153,98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43 186 629,72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138 431 213,91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43 186 629,72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Муниципальные гарантии, предоставленные муниципальным образованием Ханты-Мансийский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Муниципальные ценные бумаги муниципального образования Ханты-Мансийский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0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</a:rPr>
                        <a:t>Общая сумма муниципального долга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151 674 153,98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43 186 629,72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138 431 213,91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43 186 629,72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0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 2023 году утвержденные (установленные) решением о бюджете сведения об ограничениях по объему муниципального долга соблюдены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3" marR="6023" marT="602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075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0" y="23292"/>
            <a:ext cx="91450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52596" y="1500175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ул. Гагарина, д. 214, г. Ханты-Мансийск, 628002</a:t>
            </a:r>
          </a:p>
          <a:p>
            <a:r>
              <a:rPr lang="ru-RU" sz="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komitet@hmrn.ru</a:t>
            </a:r>
          </a:p>
          <a:p>
            <a:endParaRPr lang="ru-RU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понедельник — четверг   с 09.00 до 18.15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пятница с 09.00 до 17.00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обед: с 13.00 до 14.00</a:t>
            </a:r>
          </a:p>
          <a:p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Приемная</a:t>
            </a:r>
            <a:endParaRPr lang="ru-RU" sz="5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komitet@hmrn.ru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5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200 факс 35-27-74 тел. 35-27-73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52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3E1DC5-2C64-D9AD-CA44-2A2BD45ED9DA}"/>
              </a:ext>
            </a:extLst>
          </p:cNvPr>
          <p:cNvSpPr txBox="1"/>
          <p:nvPr/>
        </p:nvSpPr>
        <p:spPr>
          <a:xfrm>
            <a:off x="3305262" y="243281"/>
            <a:ext cx="576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E490DC-EB19-16E2-3878-4DB82A008BC4}"/>
              </a:ext>
            </a:extLst>
          </p:cNvPr>
          <p:cNvSpPr txBox="1"/>
          <p:nvPr/>
        </p:nvSpPr>
        <p:spPr>
          <a:xfrm>
            <a:off x="2529237" y="1501276"/>
            <a:ext cx="72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Дума Ханты-Мансийского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D9BA10-D8BA-788D-6D6F-F207109E3DFA}"/>
              </a:ext>
            </a:extLst>
          </p:cNvPr>
          <p:cNvSpPr txBox="1"/>
          <p:nvPr/>
        </p:nvSpPr>
        <p:spPr>
          <a:xfrm>
            <a:off x="1317072" y="2030136"/>
            <a:ext cx="90265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Телефон для справок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Направление письменных обращений граждан: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почтовым отправлением: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628002, г. Ханты-Мансийск, ул. Гагарина, дом 214, кабинет № 319,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Дума Ханты-Мансийского района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- электронной почтой:  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duma@hmrn.ru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Информацию справочного характера можно получить по телефону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8(3467) 35-27-72</a:t>
            </a:r>
          </a:p>
        </p:txBody>
      </p:sp>
    </p:spTree>
    <p:extLst>
      <p:ext uri="{BB962C8B-B14F-4D97-AF65-F5344CB8AC3E}">
        <p14:creationId xmlns:p14="http://schemas.microsoft.com/office/powerpoint/2010/main" val="141665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Изменение утвержденных параметров бюджета Ханты-Мансийского района в 2023 году,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84871"/>
              </p:ext>
            </p:extLst>
          </p:nvPr>
        </p:nvGraphicFramePr>
        <p:xfrm>
          <a:off x="191341" y="1052737"/>
          <a:ext cx="11665298" cy="5688633"/>
        </p:xfrm>
        <a:graphic>
          <a:graphicData uri="http://schemas.openxmlformats.org/drawingml/2006/table">
            <a:tbl>
              <a:tblPr/>
              <a:tblGrid>
                <a:gridCol w="2267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0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0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2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0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87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6529">
                  <a:extLst>
                    <a:ext uri="{9D8B030D-6E8A-4147-A177-3AD203B41FA5}">
                      <a16:colId xmlns:a16="http://schemas.microsoft.com/office/drawing/2014/main" xmlns="" val="2585040849"/>
                    </a:ext>
                  </a:extLst>
                </a:gridCol>
                <a:gridCol w="1166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5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Первоначально утвержденный план на 2023 год  решение Думы от 23.12.2022 №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Внесенные изменения в бюджет района в соответствии с решением Думы  от 17.02.2023 № 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Внесенные изменения в бюджет района в соответствии с решением Думы  от 15.06.2023 № 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Внесенные изменения в бюджет района в соответствии с решением Думы  от 22.09.2023 № 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Внесенные изменения в бюджет района в соответствии с решением Думы  от 24.11.2023 №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Внесенные изменения в бюджет района в соответствии с решением Думы  от 26.12.2023 № 406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Изменения внесенные на основании ст. 217, 232 Бюджетного кодекса РФ (+;-)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Утвержденный (уточненный)  бюджет района на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4 203 396,6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13 956,2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511 131,3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331 973,5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586 092,4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-26 739,0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5 619 811,0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1 731 180,0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293 446,7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91 100,6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278 417,9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41 196,4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2 435 352,2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2 472 216,6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13 945,6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217 684,6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240 872,9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307 674,5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-67 935,4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3 184 458,8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ВСЕГО РАСХОДОВ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4 352 835,8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478 122,8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541 010,1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66 966,0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363 913,6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-39 776,1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5 963 093,1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- 149 439,2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-464 166,6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-29 878,9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65 007,6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222 188,8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13 027,1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-343 261,2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0C5E7F-5101-5A33-C545-C0BD5C0032D8}"/>
              </a:ext>
            </a:extLst>
          </p:cNvPr>
          <p:cNvSpPr txBox="1"/>
          <p:nvPr/>
        </p:nvSpPr>
        <p:spPr>
          <a:xfrm>
            <a:off x="10992544" y="74348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34496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1"/>
            <a:ext cx="12097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году на исполнение плана мероприятий по росту доходов 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оптимизации расходов бюджета Ханты-Мансийского района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37349"/>
              </p:ext>
            </p:extLst>
          </p:nvPr>
        </p:nvGraphicFramePr>
        <p:xfrm>
          <a:off x="0" y="764704"/>
          <a:ext cx="12192000" cy="6093295"/>
        </p:xfrm>
        <a:graphic>
          <a:graphicData uri="http://schemas.openxmlformats.org/drawingml/2006/table">
            <a:tbl>
              <a:tblPr firstRow="1" bandRow="1"/>
              <a:tblGrid>
                <a:gridCol w="9108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83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Полученный бюджетный эффект, (тыс. рублей)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3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Меры, направленные в 20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году на исполнение плана мероприятий по росту доходов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255 614,7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8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Управление дебиторской задолженностью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20 295,3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Дополнительное вовлечение муниципального имущества в аренду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24 060,7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Проведение претензионной и исковой работы в отношении исполнителей за неисполнение и (или) ненадлежащее исполнение муниципальных контрактов (соглашений)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42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Дополнительное привлечение доходов за счет инициативных проектов, реализуемых </a:t>
                      </a:r>
                    </a:p>
                    <a:p>
                      <a:pPr algn="just" fontAlgn="t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74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Иные мероприятия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9 380,6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309 597,3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28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2. Мероприятия по оптимизации расходов бюджета муниципального образования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Заключение муниципальными учреждениями </a:t>
                      </a:r>
                      <a:r>
                        <a:rPr lang="ru-RU" sz="1400" b="1" u="none" strike="noStrike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энергосервисных</a:t>
                      </a:r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контрактов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2 362,3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Реорганизация сети образовательных учреждений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1 697,2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1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Увеличение доли конкурентных процедур в общем объеме закупок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57 471,6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666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61 531,1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2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Ханты-Мансийского района в 2023 г.,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7162751"/>
              </p:ext>
            </p:extLst>
          </p:nvPr>
        </p:nvGraphicFramePr>
        <p:xfrm>
          <a:off x="1509588" y="620688"/>
          <a:ext cx="102750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39723"/>
              </p:ext>
            </p:extLst>
          </p:nvPr>
        </p:nvGraphicFramePr>
        <p:xfrm>
          <a:off x="191343" y="3356993"/>
          <a:ext cx="11809312" cy="329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03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доходов бюджета Ханты-Мансийского района за 2023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 </a:t>
                      </a:r>
                    </a:p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Удельный вес в составе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5 619 811,0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5 589 071,1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1 819 127,1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1 889 990,0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1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616 225,2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616 975,6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2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3 184 458,7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3 082 105,5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844824"/>
            <a:ext cx="201622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5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735" y="-387424"/>
            <a:ext cx="12072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>
              <a:ln w="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налоговых и неналоговых доходов бюджета Ханты-Мансийского района за 2020-2023 годы,  тыс. рублей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6371"/>
              </p:ext>
            </p:extLst>
          </p:nvPr>
        </p:nvGraphicFramePr>
        <p:xfrm>
          <a:off x="188610" y="1124744"/>
          <a:ext cx="11881319" cy="524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31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16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0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4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3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372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  <a:endParaRPr lang="en-US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Темп роста 01.01.2024/ 01.01.2023 </a:t>
                      </a:r>
                    </a:p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(в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22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НАЛОГОВЫХ И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1 851 313,9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1 843 848,1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055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</a:t>
                      </a: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2 435 352,3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2 506 965,6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122,0</a:t>
                      </a:r>
                    </a:p>
                    <a:p>
                      <a:pPr marL="0" algn="ctr" defTabSz="914400" rtl="0" eaLnBrk="1" latinLnBrk="0" hangingPunct="1"/>
                      <a:endParaRPr lang="ru-RU" sz="1600" b="1" i="0" u="sng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4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1 334 887,5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1 597 551,9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1 819 127,1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1 889 990,0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0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516 426,4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519 170,5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457 793,4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616 225,2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616 975,6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algn="l" defTabSz="914400" rtl="0" eaLnBrk="1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2 370 098,8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2 446 746,8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2 632 528,4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3 184 458,7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3 082 105,5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sng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784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14852</TotalTime>
  <Words>9572</Words>
  <Application>Microsoft Office PowerPoint</Application>
  <PresentationFormat>Произвольный</PresentationFormat>
  <Paragraphs>2304</Paragraphs>
  <Slides>53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Тема Office</vt:lpstr>
      <vt:lpstr>6_Тема Office</vt:lpstr>
      <vt:lpstr>11_Тема Office</vt:lpstr>
      <vt:lpstr>8_Тема Office</vt:lpstr>
      <vt:lpstr>12_Тема Office</vt:lpstr>
      <vt:lpstr>13_Тема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неналоговых доходов  бюджета Ханты-Мансийского района в 2023 г.  </vt:lpstr>
      <vt:lpstr>Презентация PowerPoint</vt:lpstr>
      <vt:lpstr> Структура безвозмездных поступлений бюджета Ханты-Мансийского района в 2023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региональных проектов в Ханты-Мансийском районе  в 2023 году</vt:lpstr>
      <vt:lpstr>Презентация PowerPoint</vt:lpstr>
      <vt:lpstr>Реализация региональных проектов в рамках национального проекта «Образование» в 2023 году</vt:lpstr>
      <vt:lpstr>Презентация PowerPoint</vt:lpstr>
      <vt:lpstr>Презентация PowerPoint</vt:lpstr>
      <vt:lpstr>Презентация PowerPoint</vt:lpstr>
      <vt:lpstr>Капитальные вложения в объекты муниципальной собственности 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Сведения об объеме муниципального внутреннего долга и его соответствии первоначально утвержденным (установленным) решением  о бюджете Ханты-Мансийского района предельным значениям за 2023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Голубев С.В.</cp:lastModifiedBy>
  <cp:revision>1349</cp:revision>
  <cp:lastPrinted>2024-05-13T11:05:56Z</cp:lastPrinted>
  <dcterms:created xsi:type="dcterms:W3CDTF">2016-04-25T04:47:56Z</dcterms:created>
  <dcterms:modified xsi:type="dcterms:W3CDTF">2024-05-20T04:50:28Z</dcterms:modified>
</cp:coreProperties>
</file>