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drawings/drawing7.xml" ContentType="application/vnd.openxmlformats-officedocument.drawingml.chartshapes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12" r:id="rId2"/>
    <p:sldMasterId id="2147483936" r:id="rId3"/>
    <p:sldMasterId id="2147483948" r:id="rId4"/>
    <p:sldMasterId id="2147483960" r:id="rId5"/>
    <p:sldMasterId id="2147483984" r:id="rId6"/>
    <p:sldMasterId id="2147483996" r:id="rId7"/>
    <p:sldMasterId id="2147484008" r:id="rId8"/>
  </p:sldMasterIdLst>
  <p:notesMasterIdLst>
    <p:notesMasterId r:id="rId60"/>
  </p:notesMasterIdLst>
  <p:sldIdLst>
    <p:sldId id="318" r:id="rId9"/>
    <p:sldId id="464" r:id="rId10"/>
    <p:sldId id="463" r:id="rId11"/>
    <p:sldId id="462" r:id="rId12"/>
    <p:sldId id="461" r:id="rId13"/>
    <p:sldId id="460" r:id="rId14"/>
    <p:sldId id="426" r:id="rId15"/>
    <p:sldId id="456" r:id="rId16"/>
    <p:sldId id="427" r:id="rId17"/>
    <p:sldId id="465" r:id="rId18"/>
    <p:sldId id="428" r:id="rId19"/>
    <p:sldId id="429" r:id="rId20"/>
    <p:sldId id="430" r:id="rId21"/>
    <p:sldId id="431" r:id="rId22"/>
    <p:sldId id="476" r:id="rId23"/>
    <p:sldId id="519" r:id="rId24"/>
    <p:sldId id="520" r:id="rId25"/>
    <p:sldId id="48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479" r:id="rId42"/>
    <p:sldId id="521" r:id="rId43"/>
    <p:sldId id="522" r:id="rId44"/>
    <p:sldId id="516" r:id="rId45"/>
    <p:sldId id="527" r:id="rId46"/>
    <p:sldId id="523" r:id="rId47"/>
    <p:sldId id="477" r:id="rId48"/>
    <p:sldId id="518" r:id="rId49"/>
    <p:sldId id="483" r:id="rId50"/>
    <p:sldId id="524" r:id="rId51"/>
    <p:sldId id="525" r:id="rId52"/>
    <p:sldId id="526" r:id="rId53"/>
    <p:sldId id="473" r:id="rId54"/>
    <p:sldId id="528" r:id="rId55"/>
    <p:sldId id="529" r:id="rId56"/>
    <p:sldId id="433" r:id="rId57"/>
    <p:sldId id="469" r:id="rId58"/>
    <p:sldId id="470" r:id="rId5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бянин С.А." initials="С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CC"/>
    <a:srgbClr val="FF00FF"/>
    <a:srgbClr val="FF66CC"/>
    <a:srgbClr val="FF0000"/>
    <a:srgbClr val="FF6600"/>
    <a:srgbClr val="908CDE"/>
    <a:srgbClr val="EEE800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433" autoAdjust="0"/>
  </p:normalViewPr>
  <p:slideViewPr>
    <p:cSldViewPr>
      <p:cViewPr varScale="1">
        <p:scale>
          <a:sx n="117" d="100"/>
          <a:sy n="117" d="100"/>
        </p:scale>
        <p:origin x="-18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commentAuthors" Target="commentAuthor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0.xlsx"/><Relationship Id="rId1" Type="http://schemas.openxmlformats.org/officeDocument/2006/relationships/image" Target="../media/image24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package" Target="../embeddings/Microsoft_Excel_Worksheet6.xlsx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r">
              <a:defRPr/>
            </a:pPr>
            <a:endParaRPr lang="ru-RU"/>
          </a:p>
        </c:rich>
      </c:tx>
      <c:layout>
        <c:manualLayout>
          <c:xMode val="edge"/>
          <c:yMode val="edge"/>
          <c:x val="5.9871221205305594E-4"/>
          <c:y val="1.675960678892012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691768254705727E-4"/>
          <c:y val="7.5624485202703096E-2"/>
          <c:w val="0.99180467017074769"/>
          <c:h val="0.869746284804333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invertIfNegative val="0"/>
          <c:dPt>
            <c:idx val="0"/>
            <c:invertIfNegative val="0"/>
            <c:bubble3D val="0"/>
            <c:explosion val="18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0C-41E3-A607-9883D1068C76}"/>
              </c:ext>
            </c:extLst>
          </c:dPt>
          <c:dPt>
            <c:idx val="1"/>
            <c:invertIfNegative val="0"/>
            <c:bubble3D val="0"/>
            <c:explosion val="18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0C-41E3-A607-9883D1068C76}"/>
              </c:ext>
            </c:extLst>
          </c:dPt>
          <c:dPt>
            <c:idx val="2"/>
            <c:invertIfNegative val="0"/>
            <c:bubble3D val="0"/>
            <c:explosion val="12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0C-41E3-A607-9883D1068C76}"/>
              </c:ext>
            </c:extLst>
          </c:dPt>
          <c:dLbls>
            <c:dLbl>
              <c:idx val="2"/>
              <c:layout>
                <c:manualLayout>
                  <c:x val="1.233254383088663E-2"/>
                  <c:y val="-1.638170253810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0C-41E3-A607-9883D1068C7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6B-4704-B05B-D4C2FD59CA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56.156128950317061</c:v>
                </c:pt>
                <c:pt idx="1">
                  <c:v>34</c:v>
                </c:pt>
                <c:pt idx="2">
                  <c:v>9.7654806698397181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60C-41E3-A607-9883D1068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006208"/>
        <c:axId val="113018560"/>
      </c:barChart>
      <c:valAx>
        <c:axId val="113018560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55006208"/>
        <c:crosses val="autoZero"/>
        <c:crossBetween val="between"/>
      </c:valAx>
      <c:catAx>
        <c:axId val="55006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0185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61060664620987E-2"/>
          <c:y val="0.17229785896785071"/>
          <c:w val="0.93366508703786366"/>
          <c:h val="0.660713143799973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A2-4DBF-B28E-51D2FEFF26A5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A2-4DBF-B28E-51D2FEFF26A5}"/>
              </c:ext>
            </c:extLst>
          </c:dPt>
          <c:dLbls>
            <c:dLbl>
              <c:idx val="0"/>
              <c:layout>
                <c:manualLayout>
                  <c:x val="-6.3899394589959487E-3"/>
                  <c:y val="-4.6881122852886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A2-4DBF-B28E-51D2FEFF26A5}"/>
                </c:ext>
              </c:extLst>
            </c:dLbl>
            <c:dLbl>
              <c:idx val="1"/>
              <c:layout>
                <c:manualLayout>
                  <c:x val="9.98316748872770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A2-4DBF-B28E-51D2FEFF2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Лист1!$B$2:$C$2</c:f>
              <c:numCache>
                <c:formatCode>#\ ##0.0</c:formatCode>
                <c:ptCount val="2"/>
                <c:pt idx="0">
                  <c:v>73428.3</c:v>
                </c:pt>
                <c:pt idx="1">
                  <c:v>267078.59999999998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A2-4DBF-B28E-51D2FEFF2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209161728"/>
        <c:axId val="208177408"/>
      </c:barChart>
      <c:catAx>
        <c:axId val="20916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177408"/>
        <c:crosses val="autoZero"/>
        <c:auto val="1"/>
        <c:lblAlgn val="ctr"/>
        <c:lblOffset val="100"/>
        <c:noMultiLvlLbl val="0"/>
      </c:catAx>
      <c:valAx>
        <c:axId val="208177408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one"/>
        <c:crossAx val="20916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8.5374015748031495E-2"/>
          <c:y val="2.4872592503966794E-2"/>
          <c:w val="0.86819622876087843"/>
          <c:h val="0.9502548149920664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66CCFF"/>
            </a:solidFill>
            <a:ln w="9525"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0964912280701754E-3"/>
                  <c:y val="-6.7834343192636716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344</a:t>
                    </a:r>
                    <a:r>
                      <a:rPr lang="en-US" sz="2000" baseline="0" dirty="0"/>
                      <a:t> 939,3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03-4EF5-BC40-0B2E95B6878A}"/>
                </c:ext>
              </c:extLst>
            </c:dLbl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Лист1!$B$2:$C$2</c:f>
              <c:numCache>
                <c:formatCode>#\ ##0.0</c:formatCode>
                <c:ptCount val="2"/>
                <c:pt idx="0">
                  <c:v>344939.3</c:v>
                </c:pt>
                <c:pt idx="1">
                  <c:v>343157.4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03-4EF5-BC40-0B2E95B6878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5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6504443788094406E-2"/>
                  <c:y val="0.1213464535502026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3 716,8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03-4EF5-BC40-0B2E95B6878A}"/>
                </c:ext>
              </c:extLst>
            </c:dLbl>
            <c:dLbl>
              <c:idx val="1"/>
              <c:layout>
                <c:manualLayout>
                  <c:x val="-1.1876392879198776E-2"/>
                  <c:y val="0.11225771289458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3-4EF5-BC40-0B2E95B6878A}"/>
                </c:ext>
              </c:extLst>
            </c:dLbl>
            <c:dLbl>
              <c:idx val="2"/>
              <c:layout>
                <c:manualLayout>
                  <c:x val="-2.3391927982686373E-2"/>
                  <c:y val="-9.044579092351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03-4EF5-BC40-0B2E95B6878A}"/>
                </c:ext>
              </c:extLst>
            </c:dLbl>
            <c:dLbl>
              <c:idx val="3"/>
              <c:layout>
                <c:manualLayout>
                  <c:x val="-1.3158009854031458E-2"/>
                  <c:y val="-9.270711373949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03-4EF5-BC40-0B2E95B6878A}"/>
                </c:ext>
              </c:extLst>
            </c:dLbl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Лист1!$B$3:$C$3</c:f>
              <c:numCache>
                <c:formatCode>#\ ##0.0</c:formatCode>
                <c:ptCount val="2"/>
                <c:pt idx="0">
                  <c:v>3716.8</c:v>
                </c:pt>
                <c:pt idx="1">
                  <c:v>3965.3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03-4EF5-BC40-0B2E95B6878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balanced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877218537711777E-2"/>
                  <c:y val="-0.19536971906284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03-4EF5-BC40-0B2E95B6878A}"/>
                </c:ext>
              </c:extLst>
            </c:dLbl>
            <c:dLbl>
              <c:idx val="1"/>
              <c:layout>
                <c:manualLayout>
                  <c:x val="4.166658032877469E-2"/>
                  <c:y val="-0.14245212070453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03-4EF5-BC40-0B2E95B6878A}"/>
                </c:ext>
              </c:extLst>
            </c:dLbl>
            <c:dLbl>
              <c:idx val="2"/>
              <c:layout>
                <c:manualLayout>
                  <c:x val="-2.1929824561403508E-2"/>
                  <c:y val="6.331205364646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03-4EF5-BC40-0B2E95B6878A}"/>
                </c:ext>
              </c:extLst>
            </c:dLbl>
            <c:dLbl>
              <c:idx val="3"/>
              <c:layout>
                <c:manualLayout>
                  <c:x val="2.9239650964682045E-2"/>
                  <c:y val="6.5573198419548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03-4EF5-BC40-0B2E95B68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Лист1!$B$4:$C$4</c:f>
              <c:numCache>
                <c:formatCode>#\ ##0.0</c:formatCode>
                <c:ptCount val="2"/>
                <c:pt idx="0">
                  <c:v>15539</c:v>
                </c:pt>
                <c:pt idx="1">
                  <c:v>25005.4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903-4EF5-BC40-0B2E95B6878A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4.3857922364967539E-3"/>
                  <c:y val="-2.035030295779101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158 676,5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903-4EF5-BC40-0B2E95B6878A}"/>
                </c:ext>
              </c:extLst>
            </c:dLbl>
            <c:dLbl>
              <c:idx val="1"/>
              <c:layout>
                <c:manualLayout>
                  <c:x val="-1.3158009854031405E-2"/>
                  <c:y val="-2.261144773087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03-4EF5-BC40-0B2E95B6878A}"/>
                </c:ext>
              </c:extLst>
            </c:dLbl>
            <c:dLbl>
              <c:idx val="2"/>
              <c:layout>
                <c:manualLayout>
                  <c:x val="5.9941520467836254E-2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03-4EF5-BC40-0B2E95B6878A}"/>
                </c:ext>
              </c:extLst>
            </c:dLbl>
            <c:dLbl>
              <c:idx val="3"/>
              <c:layout>
                <c:manualLayout>
                  <c:x val="5.701754385964912E-2"/>
                  <c:y val="-2.2611447730878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03-4EF5-BC40-0B2E95B68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Лист1!$B$5:$C$5</c:f>
              <c:numCache>
                <c:formatCode>#\ ##0.0</c:formatCode>
                <c:ptCount val="2"/>
                <c:pt idx="0">
                  <c:v>158676.5</c:v>
                </c:pt>
                <c:pt idx="1">
                  <c:v>152228.6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903-4EF5-BC40-0B2E95B68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670144"/>
        <c:axId val="65130432"/>
        <c:axId val="0"/>
      </c:bar3DChart>
      <c:catAx>
        <c:axId val="209670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5130432"/>
        <c:crosses val="autoZero"/>
        <c:auto val="1"/>
        <c:lblAlgn val="ctr"/>
        <c:lblOffset val="100"/>
        <c:noMultiLvlLbl val="0"/>
      </c:catAx>
      <c:valAx>
        <c:axId val="65130432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20967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08244502322582"/>
          <c:y val="0.32951705626502525"/>
          <c:w val="0.15591755497677415"/>
          <c:h val="0.48956605337445963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endParaRPr lang="ru-RU"/>
          </a:p>
        </c:rich>
      </c:tx>
      <c:layout>
        <c:manualLayout>
          <c:xMode val="edge"/>
          <c:yMode val="edge"/>
          <c:x val="5.9871221205305594E-4"/>
          <c:y val="1.675960678892012E-3"/>
        </c:manualLayout>
      </c:layout>
      <c:overlay val="0"/>
    </c:title>
    <c:autoTitleDeleted val="0"/>
    <c:view3D>
      <c:rotX val="40"/>
      <c:rotY val="12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4216870279157"/>
          <c:y val="3.8828223967252778E-3"/>
          <c:w val="0.88834633333333324"/>
          <c:h val="0.9157087934238608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37"/>
          <c:dPt>
            <c:idx val="0"/>
            <c:bubble3D val="0"/>
            <c:explosion val="3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5D-4330-9482-6ED75BFA924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5D-4330-9482-6ED75BFA9243}"/>
              </c:ext>
            </c:extLst>
          </c:dPt>
          <c:dPt>
            <c:idx val="2"/>
            <c:bubble3D val="0"/>
            <c:explosion val="62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5D-4330-9482-6ED75BFA9243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5D-4330-9482-6ED75BFA9243}"/>
              </c:ext>
            </c:extLst>
          </c:dPt>
          <c:dPt>
            <c:idx val="4"/>
            <c:bubble3D val="0"/>
            <c:explosion val="13"/>
            <c:spPr>
              <a:solidFill>
                <a:srgbClr val="FF9966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5D-4330-9482-6ED75BFA9243}"/>
              </c:ext>
            </c:extLst>
          </c:dPt>
          <c:dLbls>
            <c:dLbl>
              <c:idx val="0"/>
              <c:layout>
                <c:manualLayout>
                  <c:x val="0.14690933333333334"/>
                  <c:y val="0.155250808711736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5D-4330-9482-6ED75BFA9243}"/>
                </c:ext>
              </c:extLst>
            </c:dLbl>
            <c:dLbl>
              <c:idx val="1"/>
              <c:layout>
                <c:manualLayout>
                  <c:x val="9.1577777777777786E-3"/>
                  <c:y val="-9.9297476230727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5D-4330-9482-6ED75BFA9243}"/>
                </c:ext>
              </c:extLst>
            </c:dLbl>
            <c:dLbl>
              <c:idx val="2"/>
              <c:layout>
                <c:manualLayout>
                  <c:x val="3.0303333333333332E-3"/>
                  <c:y val="-4.76640946705505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5D-4330-9482-6ED75BFA924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5D-4330-9482-6ED75BFA924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Акцизы по подакцизным товарам (продукции), производимым на территории Российской Федерации</c:v>
                </c:pt>
                <c:pt idx="4">
                  <c:v>Прочие налоги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1534171</c:v>
                </c:pt>
                <c:pt idx="1">
                  <c:v>47410.5</c:v>
                </c:pt>
                <c:pt idx="2">
                  <c:v>14635.2</c:v>
                </c:pt>
                <c:pt idx="3">
                  <c:v>1105</c:v>
                </c:pt>
                <c:pt idx="4">
                  <c:v>230.2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A5D-4330-9482-6ED75BFA9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l"/>
      <c:layout>
        <c:manualLayout>
          <c:xMode val="edge"/>
          <c:yMode val="edge"/>
          <c:x val="0"/>
          <c:y val="5.6823669109281161E-2"/>
          <c:w val="0.57942670293149867"/>
          <c:h val="0.70390891524718335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lang="ru-RU" sz="1600" b="1" i="0" u="none" strike="noStrike" kern="1200">
          <a:solidFill>
            <a:srgbClr val="002060"/>
          </a:solidFill>
          <a:effectLst/>
          <a:latin typeface="Times New Roman" panose="02020603050405020304" pitchFamily="18" charset="0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92099026034144"/>
          <c:y val="5.1054268823931881E-2"/>
          <c:w val="0.6211045994889457"/>
          <c:h val="0.897891462352136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25"/>
          <c:dPt>
            <c:idx val="0"/>
            <c:bubble3D val="0"/>
            <c:spPr>
              <a:solidFill>
                <a:srgbClr val="908CD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AC-4EED-B3DB-964A946C8AB4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AC-4EED-B3DB-964A946C8AB4}"/>
              </c:ext>
            </c:extLst>
          </c:dPt>
          <c:dPt>
            <c:idx val="2"/>
            <c:bubble3D val="0"/>
            <c:spPr>
              <a:solidFill>
                <a:srgbClr val="00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AC-4EED-B3DB-964A946C8AB4}"/>
              </c:ext>
            </c:extLst>
          </c:dPt>
          <c:dPt>
            <c:idx val="3"/>
            <c:bubble3D val="0"/>
            <c:spPr>
              <a:solidFill>
                <a:srgbClr val="EEE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AC-4EED-B3DB-964A946C8AB4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AC-4EED-B3DB-964A946C8AB4}"/>
              </c:ext>
            </c:extLst>
          </c:dPt>
          <c:dLbls>
            <c:dLbl>
              <c:idx val="0"/>
              <c:layout>
                <c:manualLayout>
                  <c:x val="0.10406692913385827"/>
                  <c:y val="0.223069147287728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AC-4EED-B3DB-964A946C8AB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A92A23B-6AAA-4076-B4BE-894F8391B4B0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{4A92A23B-6AAA-4076-B4BE-894F8391B4B0}</c15:txfldGUID>
                      <c15:f>Лист1!$C$4</c15:f>
                      <c15:dlblFieldTableCache>
                        <c:ptCount val="1"/>
                        <c:pt idx="0">
                          <c:v>3,3%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51AC-4EED-B3DB-964A946C8AB4}"/>
                </c:ext>
              </c:extLst>
            </c:dLbl>
            <c:dLbl>
              <c:idx val="3"/>
              <c:layout>
                <c:manualLayout>
                  <c:x val="4.3979308812430715E-2"/>
                  <c:y val="-1.58128263526274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1AC-4EED-B3DB-964A946C8AB4}"/>
                </c:ext>
              </c:extLst>
            </c:dLbl>
            <c:dLbl>
              <c:idx val="4"/>
              <c:layout>
                <c:manualLayout>
                  <c:x val="-8.6052220251389699E-3"/>
                  <c:y val="-1.8905538273525164E-2"/>
                </c:manualLayout>
              </c:layout>
              <c:tx>
                <c:rich>
                  <a:bodyPr/>
                  <a:lstStyle/>
                  <a:p>
                    <a:fld id="{ACE15E37-EA86-46B0-9BB5-37BF7A876242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{ACE15E37-EA86-46B0-9BB5-37BF7A876242}</c15:txfldGUID>
                      <c15:f>Лист1!$C$6</c15:f>
                      <c15:dlblFieldTableCache>
                        <c:ptCount val="1"/>
                        <c:pt idx="0">
                          <c:v>3,7%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51AC-4EED-B3DB-964A946C8AB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3675928-A52C-47D7-994B-EBB8EB14D37C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{D3675928-A52C-47D7-994B-EBB8EB14D37C}</c15:txfldGUID>
                      <c15:f>Лист1!$C$7</c15:f>
                      <c15:dlblFieldTableCache>
                        <c:ptCount val="1"/>
                        <c:pt idx="0">
                          <c:v>0,3%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33F6-4B56-A7D3-FEA02058311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муниципального имущества
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доходы от продажи материальных и нематериальных ресурсов</c:v>
                </c:pt>
                <c:pt idx="4">
                  <c:v>доходы от платных услуг и компенсации затрат</c:v>
                </c:pt>
                <c:pt idx="5">
                  <c:v>прочие неналоговые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322299.2</c:v>
                </c:pt>
                <c:pt idx="1">
                  <c:v>89736.2</c:v>
                </c:pt>
                <c:pt idx="2">
                  <c:v>14928.1</c:v>
                </c:pt>
                <c:pt idx="3">
                  <c:v>12362.6</c:v>
                </c:pt>
                <c:pt idx="4">
                  <c:v>16916.3</c:v>
                </c:pt>
                <c:pt idx="5">
                  <c:v>1552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1AC-4EED-B3DB-964A946C8A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доходы от использования муниципального имущества
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доходы от продажи материальных и нематериальных ресурсов</c:v>
                </c:pt>
                <c:pt idx="4">
                  <c:v>доходы от платных услуг и компенсации затрат</c:v>
                </c:pt>
                <c:pt idx="5">
                  <c:v>прочие неналоговые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0.7040260868197602</c:v>
                </c:pt>
                <c:pt idx="1">
                  <c:v>0.19601856204444615</c:v>
                </c:pt>
                <c:pt idx="2">
                  <c:v>3.2608743138841371E-2</c:v>
                </c:pt>
                <c:pt idx="3">
                  <c:v>2.7004699052675177E-2</c:v>
                </c:pt>
                <c:pt idx="4">
                  <c:v>3.6951740781451241E-2</c:v>
                </c:pt>
                <c:pt idx="5">
                  <c:v>3.3901681628259327E-3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1AC-4EED-B3DB-964A946C8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0207349081364831E-2"/>
          <c:y val="2.5780121653149649E-2"/>
          <c:w val="0.33638005738825955"/>
          <c:h val="0.94817068936784799"/>
        </c:manualLayout>
      </c:layout>
      <c:overlay val="0"/>
      <c:txPr>
        <a:bodyPr/>
        <a:lstStyle/>
        <a:p>
          <a:pPr>
            <a:defRPr sz="12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5.9871221205305594E-4"/>
          <c:y val="1.675960678892012E-3"/>
        </c:manualLayout>
      </c:layout>
      <c:overlay val="0"/>
    </c:title>
    <c:autoTitleDeleted val="0"/>
    <c:view3D>
      <c:rotX val="40"/>
      <c:rotY val="1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45056463260355"/>
          <c:y val="2.2115781769697331E-2"/>
          <c:w val="0.85217077134798669"/>
          <c:h val="0.88514211886304872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12"/>
          <c:dPt>
            <c:idx val="0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84-48A5-B82D-BA226583E3C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84-48A5-B82D-BA226583E3CC}"/>
              </c:ext>
            </c:extLst>
          </c:dPt>
          <c:dPt>
            <c:idx val="2"/>
            <c:bubble3D val="0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84-48A5-B82D-BA226583E3C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84-48A5-B82D-BA226583E3CC}"/>
              </c:ext>
            </c:extLst>
          </c:dPt>
          <c:dPt>
            <c:idx val="4"/>
            <c:bubble3D val="0"/>
            <c:spPr>
              <a:solidFill>
                <a:srgbClr val="908CDE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84-48A5-B82D-BA226583E3CC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784-48A5-B82D-BA226583E3CC}"/>
              </c:ext>
            </c:extLst>
          </c:dPt>
          <c:dLbls>
            <c:dLbl>
              <c:idx val="0"/>
              <c:layout>
                <c:manualLayout>
                  <c:x val="2.6855886980299785E-2"/>
                  <c:y val="-2.0584089970362533E-2"/>
                </c:manualLayout>
              </c:layout>
              <c:tx>
                <c:rich>
                  <a:bodyPr/>
                  <a:lstStyle/>
                  <a:p>
                    <a:fld id="{729EBEA5-2936-4505-91D0-43C790075D6A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{729EBEA5-2936-4505-91D0-43C790075D6A}</c15:txfldGUID>
                      <c15:f>Лист1!$C$2</c15:f>
                      <c15:dlblFieldTableCache>
                        <c:ptCount val="1"/>
                        <c:pt idx="0">
                          <c:v>4,4%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2784-48A5-B82D-BA226583E3CC}"/>
                </c:ext>
              </c:extLst>
            </c:dLbl>
            <c:dLbl>
              <c:idx val="1"/>
              <c:layout>
                <c:manualLayout>
                  <c:x val="-7.2599643123553256E-2"/>
                  <c:y val="-0.32962774424339925"/>
                </c:manualLayout>
              </c:layout>
              <c:tx>
                <c:rich>
                  <a:bodyPr/>
                  <a:lstStyle/>
                  <a:p>
                    <a:fld id="{0D319217-C1CD-4FA6-84DE-D324B55C34C6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{0D319217-C1CD-4FA6-84DE-D324B55C34C6}</c15:txfldGUID>
                      <c15:f>Лист1!$C$3</c15:f>
                      <c15:dlblFieldTableCache>
                        <c:ptCount val="1"/>
                        <c:pt idx="0">
                          <c:v>19,2%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2784-48A5-B82D-BA226583E3CC}"/>
                </c:ext>
              </c:extLst>
            </c:dLbl>
            <c:dLbl>
              <c:idx val="2"/>
              <c:layout>
                <c:manualLayout>
                  <c:x val="6.6917451348943002E-2"/>
                  <c:y val="0.10899407733760381"/>
                </c:manualLayout>
              </c:layout>
              <c:tx>
                <c:rich>
                  <a:bodyPr/>
                  <a:lstStyle/>
                  <a:p>
                    <a:fld id="{1984BC51-B956-45CD-97D2-2637B8008B4D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{1984BC51-B956-45CD-97D2-2637B8008B4D}</c15:txfldGUID>
                      <c15:f>Лист1!$C$4</c15:f>
                      <c15:dlblFieldTableCache>
                        <c:ptCount val="1"/>
                        <c:pt idx="0">
                          <c:v>69,8%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2784-48A5-B82D-BA226583E3CC}"/>
                </c:ext>
              </c:extLst>
            </c:dLbl>
            <c:dLbl>
              <c:idx val="3"/>
              <c:layout>
                <c:manualLayout>
                  <c:x val="8.4849443251825071E-3"/>
                  <c:y val="-4.2868348780081306E-2"/>
                </c:manualLayout>
              </c:layout>
              <c:tx>
                <c:rich>
                  <a:bodyPr/>
                  <a:lstStyle/>
                  <a:p>
                    <a:fld id="{83A318EC-CF7D-4840-9402-0AF4A70F496C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{83A318EC-CF7D-4840-9402-0AF4A70F496C}</c15:txfldGUID>
                      <c15:f>Лист1!$C$5</c15:f>
                      <c15:dlblFieldTableCache>
                        <c:ptCount val="1"/>
                        <c:pt idx="0">
                          <c:v>5,2%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2784-48A5-B82D-BA226583E3CC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84-48A5-B82D-BA226583E3CC}"/>
                </c:ext>
              </c:extLst>
            </c:dLbl>
            <c:dLbl>
              <c:idx val="6"/>
              <c:layout>
                <c:manualLayout>
                  <c:x val="5.0461687052692966E-2"/>
                  <c:y val="-4.7348086849612198E-2"/>
                </c:manualLayout>
              </c:layout>
              <c:tx>
                <c:rich>
                  <a:bodyPr/>
                  <a:lstStyle/>
                  <a:p>
                    <a:fld id="{8A5F117B-ECE1-4BF5-8E84-A845924BCBF1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{8A5F117B-ECE1-4BF5-8E84-A845924BCBF1}</c15:txfldGUID>
                      <c15:f>Лист1!$C$8</c15:f>
                      <c15:dlblFieldTableCache>
                        <c:ptCount val="1"/>
                        <c:pt idx="0">
                          <c:v>-2,6%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2784-48A5-B82D-BA226583E3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Возврат в бюджет района остатков субсидий, субвенций, иных межбюджетных трансфертов</c:v>
                </c:pt>
                <c:pt idx="6">
                  <c:v>Возврат в бюджет автономного округа остатков субсидий, субвенций, иных межбюджетных трансфертов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115596.9</c:v>
                </c:pt>
                <c:pt idx="1">
                  <c:v>504792</c:v>
                </c:pt>
                <c:pt idx="2">
                  <c:v>1838788.1</c:v>
                </c:pt>
                <c:pt idx="3">
                  <c:v>135789.20000000001</c:v>
                </c:pt>
                <c:pt idx="4">
                  <c:v>106000</c:v>
                </c:pt>
                <c:pt idx="5">
                  <c:v>91.4</c:v>
                </c:pt>
                <c:pt idx="6">
                  <c:v>-68529.2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784-48A5-B82D-BA226583E3CC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Возврат в бюджет района остатков субсидий, субвенций, иных межбюджетных трансфертов</c:v>
                </c:pt>
                <c:pt idx="6">
                  <c:v>Возврат в бюджет автономного округа остатков субсидий, субвенций, иных межбюджетных трансфертов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4.3910979269967232E-2</c:v>
                </c:pt>
                <c:pt idx="1">
                  <c:v>0.19175177749269487</c:v>
                </c:pt>
                <c:pt idx="2">
                  <c:v>0.6984874693089731</c:v>
                </c:pt>
                <c:pt idx="3">
                  <c:v>5.1581285884703093E-2</c:v>
                </c:pt>
                <c:pt idx="4">
                  <c:v>4.0265472539631482E-2</c:v>
                </c:pt>
                <c:pt idx="5">
                  <c:v>3.4719473491719978E-5</c:v>
                </c:pt>
                <c:pt idx="6">
                  <c:v>-2.6031703969461448E-2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784-48A5-B82D-BA226583E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"/>
          <c:w val="0.42165995892929459"/>
          <c:h val="0.84905272425562128"/>
        </c:manualLayout>
      </c:layout>
      <c:overlay val="0"/>
      <c:txPr>
        <a:bodyPr/>
        <a:lstStyle/>
        <a:p>
          <a:pPr>
            <a:defRPr sz="1200" b="1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310478817856406E-2"/>
          <c:y val="0.10034164479440071"/>
          <c:w val="0.85141158853270649"/>
          <c:h val="0.81937736949547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Лист1!$C$14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Lbl>
              <c:idx val="0"/>
              <c:layout>
                <c:manualLayout>
                  <c:x val="-1.1788756519343087E-2"/>
                  <c:y val="-7.95576874923500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4 797</a:t>
                    </a:r>
                    <a:r>
                      <a:rPr lang="en-US" baseline="0" dirty="0"/>
                      <a:t> 331,5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44895581402637"/>
                      <c:h val="8.077112752049511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7D30-41EC-B00B-D7EC338C7774}"/>
                </c:ext>
              </c:extLst>
            </c:dLbl>
            <c:dLbl>
              <c:idx val="1"/>
              <c:layout>
                <c:manualLayout>
                  <c:x val="-2.9522271741886229E-2"/>
                  <c:y val="-2.7300787067563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3 948 815,0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D30-41EC-B00B-D7EC338C777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Лист1!$C$15:$C$16</c:f>
              <c:numCache>
                <c:formatCode>#\ ##0.0</c:formatCode>
                <c:ptCount val="2"/>
                <c:pt idx="0">
                  <c:v>4797331.5</c:v>
                </c:pt>
                <c:pt idx="1">
                  <c:v>3948815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30-41EC-B00B-D7EC338C7774}"/>
            </c:ext>
          </c:extLst>
        </c:ser>
        <c:ser>
          <c:idx val="1"/>
          <c:order val="1"/>
          <c:tx>
            <c:strRef>
              <c:f>Лист1!$D$14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908CDE"/>
            </a:solidFill>
          </c:spPr>
          <c:invertIfNegative val="0"/>
          <c:dLbls>
            <c:dLbl>
              <c:idx val="0"/>
              <c:layout>
                <c:manualLayout>
                  <c:x val="-1.2500001367016785E-2"/>
                  <c:y val="-5.740740740740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</a:t>
                    </a:r>
                    <a:r>
                      <a:rPr lang="en-US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176 052,3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D30-41EC-B00B-D7EC338C7774}"/>
                </c:ext>
              </c:extLst>
            </c:dLbl>
            <c:dLbl>
              <c:idx val="1"/>
              <c:layout>
                <c:manualLayout>
                  <c:x val="1.3888890407796421E-2"/>
                  <c:y val="-3.33334791484398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baseline="0" dirty="0"/>
                      <a:t> 501 836,0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D30-41EC-B00B-D7EC338C777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Лист1!$D$15:$D$16</c:f>
              <c:numCache>
                <c:formatCode>#\ ##0.0</c:formatCode>
                <c:ptCount val="2"/>
                <c:pt idx="0">
                  <c:v>5176052.3</c:v>
                </c:pt>
                <c:pt idx="1">
                  <c:v>4501835.99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D30-41EC-B00B-D7EC338C7774}"/>
            </c:ext>
          </c:extLst>
        </c:ser>
        <c:ser>
          <c:idx val="2"/>
          <c:order val="2"/>
          <c:tx>
            <c:strRef>
              <c:f>Лист1!$E$14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3.7500004101050331E-2"/>
                  <c:y val="-4.444459025955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5 341 900,9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D30-41EC-B00B-D7EC338C7774}"/>
                </c:ext>
              </c:extLst>
            </c:dLbl>
            <c:dLbl>
              <c:idx val="1"/>
              <c:layout>
                <c:manualLayout>
                  <c:x val="5.4166672590406154E-2"/>
                  <c:y val="-4.62962962962963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4 803 396,5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D30-41EC-B00B-D7EC338C777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Лист1!$E$15:$E$16</c:f>
              <c:numCache>
                <c:formatCode>#\ ##0.0</c:formatCode>
                <c:ptCount val="2"/>
                <c:pt idx="0">
                  <c:v>5341900.9000000004</c:v>
                </c:pt>
                <c:pt idx="1">
                  <c:v>4803396.5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D30-41EC-B00B-D7EC338C7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339712"/>
        <c:axId val="85300864"/>
        <c:axId val="0"/>
      </c:bar3DChart>
      <c:catAx>
        <c:axId val="6033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5300864"/>
        <c:crosses val="autoZero"/>
        <c:auto val="1"/>
        <c:lblAlgn val="ctr"/>
        <c:lblOffset val="100"/>
        <c:noMultiLvlLbl val="0"/>
      </c:catAx>
      <c:valAx>
        <c:axId val="8530086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60339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4498947342407"/>
          <c:y val="0.76339982502187342"/>
          <c:w val="0.16255010526575939"/>
          <c:h val="0.23660017497812777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118936732902845"/>
          <c:y val="3.9675656953149001E-2"/>
          <c:w val="0.6488106326709715"/>
          <c:h val="0.945547880300881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6E-4592-9732-60F6B5A57C5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6E-4592-9732-60F6B5A57C58}"/>
              </c:ext>
            </c:extLst>
          </c:dPt>
          <c:dPt>
            <c:idx val="2"/>
            <c:bubble3D val="0"/>
            <c:explosion val="33"/>
            <c:spPr>
              <a:solidFill>
                <a:srgbClr val="00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6E-4592-9732-60F6B5A57C58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6E-4592-9732-60F6B5A57C58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6E-4592-9732-60F6B5A57C58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6E-4592-9732-60F6B5A57C58}"/>
              </c:ext>
            </c:extLst>
          </c:dPt>
          <c:dPt>
            <c:idx val="6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B6E-4592-9732-60F6B5A57C58}"/>
              </c:ext>
            </c:extLst>
          </c:dPt>
          <c:dPt>
            <c:idx val="7"/>
            <c:bubble3D val="0"/>
            <c:explosion val="3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B6E-4592-9732-60F6B5A57C58}"/>
              </c:ext>
            </c:extLst>
          </c:dPt>
          <c:dPt>
            <c:idx val="8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B6E-4592-9732-60F6B5A57C58}"/>
              </c:ext>
            </c:extLst>
          </c:dPt>
          <c:dPt>
            <c:idx val="9"/>
            <c:bubble3D val="0"/>
            <c:explosion val="38"/>
            <c:spPr>
              <a:blipFill>
                <a:blip xmlns:r="http://schemas.openxmlformats.org/officeDocument/2006/relationships" r:embed="rId6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B6E-4592-9732-60F6B5A57C58}"/>
              </c:ext>
            </c:extLst>
          </c:dPt>
          <c:dLbls>
            <c:dLbl>
              <c:idx val="0"/>
              <c:layout>
                <c:manualLayout>
                  <c:x val="1.1883989559296761E-2"/>
                  <c:y val="-2.963347209787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6E-4592-9732-60F6B5A57C58}"/>
                </c:ext>
              </c:extLst>
            </c:dLbl>
            <c:dLbl>
              <c:idx val="1"/>
              <c:layout>
                <c:manualLayout>
                  <c:x val="3.5476102275299281E-3"/>
                  <c:y val="-9.7227759007169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6E-4592-9732-60F6B5A57C58}"/>
                </c:ext>
              </c:extLst>
            </c:dLbl>
            <c:dLbl>
              <c:idx val="2"/>
              <c:layout>
                <c:manualLayout>
                  <c:x val="2.2858611126475598E-2"/>
                  <c:y val="1.9659253546991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6E-4592-9732-60F6B5A57C58}"/>
                </c:ext>
              </c:extLst>
            </c:dLbl>
            <c:dLbl>
              <c:idx val="3"/>
              <c:layout>
                <c:manualLayout>
                  <c:x val="9.448777412549755E-3"/>
                  <c:y val="3.144487213838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6E-4592-9732-60F6B5A57C58}"/>
                </c:ext>
              </c:extLst>
            </c:dLbl>
            <c:dLbl>
              <c:idx val="6"/>
              <c:layout>
                <c:manualLayout>
                  <c:x val="-1.7477903449262911E-2"/>
                  <c:y val="2.096417391531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6E-4592-9732-60F6B5A57C58}"/>
                </c:ext>
              </c:extLst>
            </c:dLbl>
            <c:dLbl>
              <c:idx val="7"/>
              <c:layout>
                <c:manualLayout>
                  <c:x val="-4.2787319170685276E-2"/>
                  <c:y val="9.1261101707653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6E-4592-9732-60F6B5A57C58}"/>
                </c:ext>
              </c:extLst>
            </c:dLbl>
            <c:dLbl>
              <c:idx val="8"/>
              <c:layout>
                <c:manualLayout>
                  <c:x val="-3.7402754414181054E-2"/>
                  <c:y val="-2.179921185227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6E-4592-9732-60F6B5A57C58}"/>
                </c:ext>
              </c:extLst>
            </c:dLbl>
            <c:dLbl>
              <c:idx val="9"/>
              <c:layout>
                <c:manualLayout>
                  <c:x val="-2.3048100404862021E-2"/>
                  <c:y val="1.298515851179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6E-4592-9732-60F6B5A57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Национальная оборона, Охрана окружающей среды, Здравоохранение, Средства массовой информации, Обслуживание муниципального долга</c:v>
                </c:pt>
                <c:pt idx="1">
                  <c:v>Общегосударственные вопросы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0.53881287474383011</c:v>
                </c:pt>
                <c:pt idx="1">
                  <c:v>8.3938051260296689</c:v>
                </c:pt>
                <c:pt idx="2">
                  <c:v>1.6423952095623171</c:v>
                </c:pt>
                <c:pt idx="3">
                  <c:v>8.9036841071952839</c:v>
                </c:pt>
                <c:pt idx="4">
                  <c:v>23.038035623630186</c:v>
                </c:pt>
                <c:pt idx="5">
                  <c:v>43.678695015668652</c:v>
                </c:pt>
                <c:pt idx="6">
                  <c:v>3.1291216050302944</c:v>
                </c:pt>
                <c:pt idx="7">
                  <c:v>1.2991728270836804</c:v>
                </c:pt>
                <c:pt idx="8">
                  <c:v>2.2273006927824457</c:v>
                </c:pt>
                <c:pt idx="9">
                  <c:v>7.148976918273636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DB6E-4592-9732-60F6B5A57C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Национальная оборона, Охрана окружающей среды, Здравоохранение, Средства массовой информации, Обслуживание муниципального долга</c:v>
                </c:pt>
                <c:pt idx="1">
                  <c:v>Общегосударственные вопросы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Лист1!$C$2:$C$11</c:f>
              <c:numCache>
                <c:formatCode>#\ ##0.0</c:formatCode>
                <c:ptCount val="10"/>
                <c:pt idx="0" formatCode="#\ ##0.00;[Red]\-#\ ##0.00;0.00">
                  <c:v>25881.318739999999</c:v>
                </c:pt>
                <c:pt idx="1">
                  <c:v>403187.74122000008</c:v>
                </c:pt>
                <c:pt idx="2">
                  <c:v>78890.753930000006</c:v>
                </c:pt>
                <c:pt idx="3">
                  <c:v>427679.25033000001</c:v>
                </c:pt>
                <c:pt idx="4">
                  <c:v>1106608.1956600002</c:v>
                </c:pt>
                <c:pt idx="5">
                  <c:v>2098060.9054399999</c:v>
                </c:pt>
                <c:pt idx="6">
                  <c:v>150304.11749999999</c:v>
                </c:pt>
                <c:pt idx="7">
                  <c:v>62404.422040000012</c:v>
                </c:pt>
                <c:pt idx="8">
                  <c:v>106986.08340999999</c:v>
                </c:pt>
                <c:pt idx="9">
                  <c:v>343393.70672000002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A669-40BE-861B-3C3C3F752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"/>
          <c:y val="0"/>
          <c:w val="0.43428037486871568"/>
          <c:h val="0.98445695576308512"/>
        </c:manualLayout>
      </c:layout>
      <c:overlay val="0"/>
      <c:txPr>
        <a:bodyPr/>
        <a:lstStyle/>
        <a:p>
          <a:pPr>
            <a:defRPr sz="1600" kern="5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7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54860571047659E-2"/>
          <c:y val="1.4697441025071289E-2"/>
          <c:w val="0.8322591681732332"/>
          <c:h val="0.98067185837798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5A4-427D-913D-D9B59199D62B}"/>
              </c:ext>
            </c:extLst>
          </c:dPt>
          <c:dLbls>
            <c:dLbl>
              <c:idx val="0"/>
              <c:layout>
                <c:manualLayout>
                  <c:x val="7.1001071565524973E-2"/>
                  <c:y val="-0.2370130170721771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/>
                      <a:t>4 631 147,4</a:t>
                    </a:r>
                    <a:r>
                      <a:rPr lang="en-US" b="1" baseline="0" dirty="0"/>
                      <a:t>
96,4% 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5A4-427D-913D-D9B59199D62B}"/>
                </c:ext>
              </c:extLst>
            </c:dLbl>
            <c:dLbl>
              <c:idx val="1"/>
              <c:layout>
                <c:manualLayout>
                  <c:x val="1.5160949858617859E-2"/>
                  <c:y val="-1.034858009603871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172 249,1
3,6%       </a:t>
                    </a:r>
                    <a:endParaRPr lang="en-US" sz="1400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A4-427D-913D-D9B59199D6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4631147.3749000002</c:v>
                </c:pt>
                <c:pt idx="1">
                  <c:v>172249.12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A4-427D-913D-D9B59199D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916261829493695E-2"/>
          <c:y val="0.79033999877206629"/>
          <c:w val="0.88349905566048215"/>
          <c:h val="0.2096600012279337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33436352189825E-2"/>
          <c:y val="0"/>
          <c:w val="0.8322591681732332"/>
          <c:h val="0.980671858377988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5.916261829493695E-2"/>
          <c:y val="0.73928581755756206"/>
          <c:w val="0.91151656549945625"/>
          <c:h val="0.1912053531342788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35564304461936"/>
          <c:y val="0.11067366317638352"/>
          <c:w val="0.53116568241469841"/>
          <c:h val="0.806634560579065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explosion val="10"/>
          <c:dPt>
            <c:idx val="0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0-902C-42F0-871C-50885E32EF6A}"/>
              </c:ext>
            </c:extLst>
          </c:dPt>
          <c:dLbls>
            <c:dLbl>
              <c:idx val="0"/>
              <c:layout>
                <c:manualLayout>
                  <c:x val="-0.22216123401030249"/>
                  <c:y val="-6.346613942120125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2C-42F0-871C-50885E32EF6A}"/>
                </c:ext>
              </c:extLst>
            </c:dLbl>
            <c:dLbl>
              <c:idx val="1"/>
              <c:layout>
                <c:manualLayout>
                  <c:x val="0.18124443818673613"/>
                  <c:y val="-0.1693975217223926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2C-42F0-871C-50885E32EF6A}"/>
                </c:ext>
              </c:extLst>
            </c:dLbl>
            <c:dLbl>
              <c:idx val="2"/>
              <c:layout>
                <c:manualLayout>
                  <c:x val="-5.6840551181102364E-3"/>
                  <c:y val="1.085382396590231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2C-42F0-871C-50885E32EF6A}"/>
                </c:ext>
              </c:extLst>
            </c:dLbl>
            <c:dLbl>
              <c:idx val="3"/>
              <c:layout>
                <c:manualLayout>
                  <c:x val="-6.0651793525808983E-4"/>
                  <c:y val="-4.272491201218080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2C-42F0-871C-50885E32EF6A}"/>
                </c:ext>
              </c:extLst>
            </c:dLbl>
            <c:dLbl>
              <c:idx val="4"/>
              <c:layout>
                <c:manualLayout>
                  <c:x val="6.23961067366581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2C-42F0-871C-50885E32E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Социально-культурная сфера</c:v>
                </c:pt>
                <c:pt idx="1">
                  <c:v>Жилищно-коммунальная сфера</c:v>
                </c:pt>
                <c:pt idx="2">
                  <c:v>Развитие отраслей экономики</c:v>
                </c:pt>
                <c:pt idx="3">
                  <c:v>Межбюджетное регулирование, сбалансированность бюджетов СП</c:v>
                </c:pt>
                <c:pt idx="4">
                  <c:v>Иные направления</c:v>
                </c:pt>
              </c:strCache>
            </c:strRef>
          </c:cat>
          <c:val>
            <c:numRef>
              <c:f>Лист1!$B$2:$B$6</c:f>
              <c:numCache>
                <c:formatCode>_(* #,##0.00_);_(* \(#,##0.00\);_(* "-"??_);_(@_)</c:formatCode>
                <c:ptCount val="5"/>
                <c:pt idx="0">
                  <c:v>2368531.9</c:v>
                </c:pt>
                <c:pt idx="1">
                  <c:v>1119165.6000000001</c:v>
                </c:pt>
                <c:pt idx="2">
                  <c:v>346837.6</c:v>
                </c:pt>
                <c:pt idx="3">
                  <c:v>388518.11642999999</c:v>
                </c:pt>
                <c:pt idx="4">
                  <c:v>408094.08720000001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2C-42F0-871C-50885E32E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35892388451461"/>
          <c:y val="6.9131582977266792E-2"/>
          <c:w val="0.2773944663167105"/>
          <c:h val="0.9306763391476861"/>
        </c:manualLayout>
      </c:layout>
      <c:overlay val="0"/>
      <c:txPr>
        <a:bodyPr/>
        <a:lstStyle/>
        <a:p>
          <a:pPr>
            <a:defRPr sz="1600" b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E9CFE-54D0-4643-970F-AD4EA6E89EE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1FBC9B-7C5B-49DC-93F4-3220A624D48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Израсходовано в 2022 году на приобретение жилья из окружного и местного бюджета </a:t>
          </a:r>
        </a:p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107 070,0 тыс. рублей;</a:t>
          </a:r>
        </a:p>
      </dgm:t>
    </dgm:pt>
    <dgm:pt modelId="{A944B961-1D2D-44C0-A9B6-0F621AD28595}" type="parTrans" cxnId="{949EF5ED-3FB4-4864-9642-95DED5E53614}">
      <dgm:prSet/>
      <dgm:spPr/>
      <dgm:t>
        <a:bodyPr/>
        <a:lstStyle/>
        <a:p>
          <a:endParaRPr lang="ru-RU"/>
        </a:p>
      </dgm:t>
    </dgm:pt>
    <dgm:pt modelId="{1E6DE017-B614-4103-A207-AD8E5FFC0576}" type="sibTrans" cxnId="{949EF5ED-3FB4-4864-9642-95DED5E53614}">
      <dgm:prSet/>
      <dgm:spPr/>
      <dgm:t>
        <a:bodyPr/>
        <a:lstStyle/>
        <a:p>
          <a:endParaRPr lang="ru-RU"/>
        </a:p>
      </dgm:t>
    </dgm:pt>
    <dgm:pt modelId="{426201BD-C76F-4167-BAAE-EBB6D3D28359}">
      <dgm:prSet phldrT="[Текст]" custT="1"/>
      <dgm:spPr>
        <a:solidFill>
          <a:srgbClr val="00FF99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муниципального образования Ханты-Мансийский район: </a:t>
          </a:r>
        </a:p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11 777,7 тыс. рублей; </a:t>
          </a:r>
        </a:p>
      </dgm:t>
    </dgm:pt>
    <dgm:pt modelId="{6A209562-5281-4598-A392-8714A55DF9E5}" type="parTrans" cxnId="{85D95E34-23FF-4792-BECF-D2F712D8C44B}">
      <dgm:prSet/>
      <dgm:spPr/>
      <dgm:t>
        <a:bodyPr/>
        <a:lstStyle/>
        <a:p>
          <a:endParaRPr lang="ru-RU"/>
        </a:p>
      </dgm:t>
    </dgm:pt>
    <dgm:pt modelId="{00083428-8C66-4BB9-9652-7D9ACB65C5AB}" type="sibTrans" cxnId="{85D95E34-23FF-4792-BECF-D2F712D8C44B}">
      <dgm:prSet/>
      <dgm:spPr/>
      <dgm:t>
        <a:bodyPr/>
        <a:lstStyle/>
        <a:p>
          <a:endParaRPr lang="ru-RU"/>
        </a:p>
      </dgm:t>
    </dgm:pt>
    <dgm:pt modelId="{C303F4BC-EB43-4161-A758-47DB3F294DBF}">
      <dgm:prSet phldrT="[Текст]" custT="1"/>
      <dgm:spPr>
        <a:solidFill>
          <a:srgbClr val="FF66CC"/>
        </a:solidFill>
      </dgm:spPr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Приобретено в 2022 году 26 жилых помещений</a:t>
          </a:r>
        </a:p>
      </dgm:t>
    </dgm:pt>
    <dgm:pt modelId="{60EF2B2A-7475-4407-BA2D-B7B9BC1A1BB6}" type="parTrans" cxnId="{77AA4333-3D0A-45B3-95CD-FEF49B2B947C}">
      <dgm:prSet/>
      <dgm:spPr/>
      <dgm:t>
        <a:bodyPr/>
        <a:lstStyle/>
        <a:p>
          <a:endParaRPr lang="ru-RU"/>
        </a:p>
      </dgm:t>
    </dgm:pt>
    <dgm:pt modelId="{B6576835-5A3B-4491-8A4E-43208F994B87}" type="sibTrans" cxnId="{77AA4333-3D0A-45B3-95CD-FEF49B2B947C}">
      <dgm:prSet/>
      <dgm:spPr/>
      <dgm:t>
        <a:bodyPr/>
        <a:lstStyle/>
        <a:p>
          <a:endParaRPr lang="ru-RU"/>
        </a:p>
      </dgm:t>
    </dgm:pt>
    <dgm:pt modelId="{7EFD7C3A-92ED-4D71-9B7D-4B5B728932AA}">
      <dgm:prSet phldrT="[Текст]" custT="1"/>
      <dgm:spPr>
        <a:solidFill>
          <a:srgbClr val="00FF99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Ханты-Мансийского автономного округа – Югры : </a:t>
          </a:r>
        </a:p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95 292,3 тыс. рублей;</a:t>
          </a:r>
        </a:p>
      </dgm:t>
    </dgm:pt>
    <dgm:pt modelId="{BE4D0C1C-C0DF-4798-AD00-5DD98ACBC219}" type="parTrans" cxnId="{62580163-1F0C-4316-912D-89A4B8D42D4E}">
      <dgm:prSet/>
      <dgm:spPr/>
      <dgm:t>
        <a:bodyPr/>
        <a:lstStyle/>
        <a:p>
          <a:endParaRPr lang="ru-RU"/>
        </a:p>
      </dgm:t>
    </dgm:pt>
    <dgm:pt modelId="{234FED4A-FA4E-4E2A-8DF8-FF99FDEDF0DA}" type="sibTrans" cxnId="{62580163-1F0C-4316-912D-89A4B8D42D4E}">
      <dgm:prSet/>
      <dgm:spPr/>
      <dgm:t>
        <a:bodyPr/>
        <a:lstStyle/>
        <a:p>
          <a:endParaRPr lang="ru-RU"/>
        </a:p>
      </dgm:t>
    </dgm:pt>
    <dgm:pt modelId="{B1660E13-376D-493C-9C27-8E9AC1FBCE79}" type="pres">
      <dgm:prSet presAssocID="{428E9CFE-54D0-4643-970F-AD4EA6E89E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2DFFED-E597-4AE3-A481-636BEDD387AA}" type="pres">
      <dgm:prSet presAssocID="{B81FBC9B-7C5B-49DC-93F4-3220A624D480}" presName="node" presStyleLbl="node1" presStyleIdx="0" presStyleCnt="4" custScaleX="196503" custScaleY="73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98183-3D4C-4855-B16F-4FB4CD14CF61}" type="pres">
      <dgm:prSet presAssocID="{B81FBC9B-7C5B-49DC-93F4-3220A624D480}" presName="spNode" presStyleCnt="0"/>
      <dgm:spPr/>
    </dgm:pt>
    <dgm:pt modelId="{5CF0C485-4AEC-4716-825B-0EAA6C235B7F}" type="pres">
      <dgm:prSet presAssocID="{1E6DE017-B614-4103-A207-AD8E5FFC0576}" presName="sibTrans" presStyleLbl="sibTrans1D1" presStyleIdx="0" presStyleCnt="4"/>
      <dgm:spPr/>
      <dgm:t>
        <a:bodyPr/>
        <a:lstStyle/>
        <a:p>
          <a:endParaRPr lang="ru-RU"/>
        </a:p>
      </dgm:t>
    </dgm:pt>
    <dgm:pt modelId="{D06C0DDF-B799-4B31-AE8E-120F58C2853D}" type="pres">
      <dgm:prSet presAssocID="{426201BD-C76F-4167-BAAE-EBB6D3D28359}" presName="node" presStyleLbl="node1" presStyleIdx="1" presStyleCnt="4" custScaleX="191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52845-C63A-4EFA-AE13-80CFE1DFA24A}" type="pres">
      <dgm:prSet presAssocID="{426201BD-C76F-4167-BAAE-EBB6D3D28359}" presName="spNode" presStyleCnt="0"/>
      <dgm:spPr/>
    </dgm:pt>
    <dgm:pt modelId="{07396A04-5BED-4D65-AB0E-C107471C8771}" type="pres">
      <dgm:prSet presAssocID="{00083428-8C66-4BB9-9652-7D9ACB65C5A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3E21C1C3-73B8-4793-AD7C-BF1245E8DC2E}" type="pres">
      <dgm:prSet presAssocID="{C303F4BC-EB43-4161-A758-47DB3F294DBF}" presName="node" presStyleLbl="node1" presStyleIdx="2" presStyleCnt="4" custScaleX="166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CCF9F-861E-4FDC-B92A-9CAEC27CCCC4}" type="pres">
      <dgm:prSet presAssocID="{C303F4BC-EB43-4161-A758-47DB3F294DBF}" presName="spNode" presStyleCnt="0"/>
      <dgm:spPr/>
    </dgm:pt>
    <dgm:pt modelId="{6057CAEC-980D-4D96-AD65-3B59015F2E54}" type="pres">
      <dgm:prSet presAssocID="{B6576835-5A3B-4491-8A4E-43208F994B8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2B7CA50F-7030-4643-B30E-EDC0672BFED8}" type="pres">
      <dgm:prSet presAssocID="{7EFD7C3A-92ED-4D71-9B7D-4B5B728932AA}" presName="node" presStyleLbl="node1" presStyleIdx="3" presStyleCnt="4" custScaleX="168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34197-E0B6-4813-B94D-292B54AB4BD0}" type="pres">
      <dgm:prSet presAssocID="{7EFD7C3A-92ED-4D71-9B7D-4B5B728932AA}" presName="spNode" presStyleCnt="0"/>
      <dgm:spPr/>
    </dgm:pt>
    <dgm:pt modelId="{5DB521C9-1456-4035-A969-372D6BB4D744}" type="pres">
      <dgm:prSet presAssocID="{234FED4A-FA4E-4E2A-8DF8-FF99FDEDF0DA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563A9168-7436-49D2-978F-2EC669CB4708}" type="presOf" srcId="{00083428-8C66-4BB9-9652-7D9ACB65C5AB}" destId="{07396A04-5BED-4D65-AB0E-C107471C8771}" srcOrd="0" destOrd="0" presId="urn:microsoft.com/office/officeart/2005/8/layout/cycle6"/>
    <dgm:cxn modelId="{D803C534-EABC-4159-BF34-A1D765D554E9}" type="presOf" srcId="{B81FBC9B-7C5B-49DC-93F4-3220A624D480}" destId="{1E2DFFED-E597-4AE3-A481-636BEDD387AA}" srcOrd="0" destOrd="0" presId="urn:microsoft.com/office/officeart/2005/8/layout/cycle6"/>
    <dgm:cxn modelId="{1680A6DA-038D-495D-9BC8-09E70427D91F}" type="presOf" srcId="{428E9CFE-54D0-4643-970F-AD4EA6E89EED}" destId="{B1660E13-376D-493C-9C27-8E9AC1FBCE79}" srcOrd="0" destOrd="0" presId="urn:microsoft.com/office/officeart/2005/8/layout/cycle6"/>
    <dgm:cxn modelId="{3BABD966-8BF7-4594-BA30-AF15E50508DE}" type="presOf" srcId="{C303F4BC-EB43-4161-A758-47DB3F294DBF}" destId="{3E21C1C3-73B8-4793-AD7C-BF1245E8DC2E}" srcOrd="0" destOrd="0" presId="urn:microsoft.com/office/officeart/2005/8/layout/cycle6"/>
    <dgm:cxn modelId="{62580163-1F0C-4316-912D-89A4B8D42D4E}" srcId="{428E9CFE-54D0-4643-970F-AD4EA6E89EED}" destId="{7EFD7C3A-92ED-4D71-9B7D-4B5B728932AA}" srcOrd="3" destOrd="0" parTransId="{BE4D0C1C-C0DF-4798-AD00-5DD98ACBC219}" sibTransId="{234FED4A-FA4E-4E2A-8DF8-FF99FDEDF0DA}"/>
    <dgm:cxn modelId="{949EF5ED-3FB4-4864-9642-95DED5E53614}" srcId="{428E9CFE-54D0-4643-970F-AD4EA6E89EED}" destId="{B81FBC9B-7C5B-49DC-93F4-3220A624D480}" srcOrd="0" destOrd="0" parTransId="{A944B961-1D2D-44C0-A9B6-0F621AD28595}" sibTransId="{1E6DE017-B614-4103-A207-AD8E5FFC0576}"/>
    <dgm:cxn modelId="{85D95E34-23FF-4792-BECF-D2F712D8C44B}" srcId="{428E9CFE-54D0-4643-970F-AD4EA6E89EED}" destId="{426201BD-C76F-4167-BAAE-EBB6D3D28359}" srcOrd="1" destOrd="0" parTransId="{6A209562-5281-4598-A392-8714A55DF9E5}" sibTransId="{00083428-8C66-4BB9-9652-7D9ACB65C5AB}"/>
    <dgm:cxn modelId="{BAE6E180-BAFB-4AF0-8744-003EA63A8955}" type="presOf" srcId="{1E6DE017-B614-4103-A207-AD8E5FFC0576}" destId="{5CF0C485-4AEC-4716-825B-0EAA6C235B7F}" srcOrd="0" destOrd="0" presId="urn:microsoft.com/office/officeart/2005/8/layout/cycle6"/>
    <dgm:cxn modelId="{ED056E31-5347-4B77-ABF2-CCA9DACAF74D}" type="presOf" srcId="{B6576835-5A3B-4491-8A4E-43208F994B87}" destId="{6057CAEC-980D-4D96-AD65-3B59015F2E54}" srcOrd="0" destOrd="0" presId="urn:microsoft.com/office/officeart/2005/8/layout/cycle6"/>
    <dgm:cxn modelId="{C277F981-362E-4977-85D4-69D9EE923127}" type="presOf" srcId="{234FED4A-FA4E-4E2A-8DF8-FF99FDEDF0DA}" destId="{5DB521C9-1456-4035-A969-372D6BB4D744}" srcOrd="0" destOrd="0" presId="urn:microsoft.com/office/officeart/2005/8/layout/cycle6"/>
    <dgm:cxn modelId="{E1B11179-5ADA-4CA9-9417-3A358C342017}" type="presOf" srcId="{426201BD-C76F-4167-BAAE-EBB6D3D28359}" destId="{D06C0DDF-B799-4B31-AE8E-120F58C2853D}" srcOrd="0" destOrd="0" presId="urn:microsoft.com/office/officeart/2005/8/layout/cycle6"/>
    <dgm:cxn modelId="{B55A9959-1161-41F1-9E0F-3D48458ECB78}" type="presOf" srcId="{7EFD7C3A-92ED-4D71-9B7D-4B5B728932AA}" destId="{2B7CA50F-7030-4643-B30E-EDC0672BFED8}" srcOrd="0" destOrd="0" presId="urn:microsoft.com/office/officeart/2005/8/layout/cycle6"/>
    <dgm:cxn modelId="{77AA4333-3D0A-45B3-95CD-FEF49B2B947C}" srcId="{428E9CFE-54D0-4643-970F-AD4EA6E89EED}" destId="{C303F4BC-EB43-4161-A758-47DB3F294DBF}" srcOrd="2" destOrd="0" parTransId="{60EF2B2A-7475-4407-BA2D-B7B9BC1A1BB6}" sibTransId="{B6576835-5A3B-4491-8A4E-43208F994B87}"/>
    <dgm:cxn modelId="{CC6A27E5-F2F9-4469-897B-211770E28C48}" type="presParOf" srcId="{B1660E13-376D-493C-9C27-8E9AC1FBCE79}" destId="{1E2DFFED-E597-4AE3-A481-636BEDD387AA}" srcOrd="0" destOrd="0" presId="urn:microsoft.com/office/officeart/2005/8/layout/cycle6"/>
    <dgm:cxn modelId="{4D6E5966-05E9-4B75-8455-2AACCE477439}" type="presParOf" srcId="{B1660E13-376D-493C-9C27-8E9AC1FBCE79}" destId="{E6A98183-3D4C-4855-B16F-4FB4CD14CF61}" srcOrd="1" destOrd="0" presId="urn:microsoft.com/office/officeart/2005/8/layout/cycle6"/>
    <dgm:cxn modelId="{753442FE-C8BE-45F6-954E-7DA9A6DA298F}" type="presParOf" srcId="{B1660E13-376D-493C-9C27-8E9AC1FBCE79}" destId="{5CF0C485-4AEC-4716-825B-0EAA6C235B7F}" srcOrd="2" destOrd="0" presId="urn:microsoft.com/office/officeart/2005/8/layout/cycle6"/>
    <dgm:cxn modelId="{92B29CF9-98C0-4451-A6DC-B3C451B14080}" type="presParOf" srcId="{B1660E13-376D-493C-9C27-8E9AC1FBCE79}" destId="{D06C0DDF-B799-4B31-AE8E-120F58C2853D}" srcOrd="3" destOrd="0" presId="urn:microsoft.com/office/officeart/2005/8/layout/cycle6"/>
    <dgm:cxn modelId="{3F99EFB7-961E-4A56-8D64-8A6E2FF3AE8C}" type="presParOf" srcId="{B1660E13-376D-493C-9C27-8E9AC1FBCE79}" destId="{5F352845-C63A-4EFA-AE13-80CFE1DFA24A}" srcOrd="4" destOrd="0" presId="urn:microsoft.com/office/officeart/2005/8/layout/cycle6"/>
    <dgm:cxn modelId="{A6101235-254D-4F46-927B-98A177E157EF}" type="presParOf" srcId="{B1660E13-376D-493C-9C27-8E9AC1FBCE79}" destId="{07396A04-5BED-4D65-AB0E-C107471C8771}" srcOrd="5" destOrd="0" presId="urn:microsoft.com/office/officeart/2005/8/layout/cycle6"/>
    <dgm:cxn modelId="{34A4B99B-6F03-4A19-8D5D-69CA20A81285}" type="presParOf" srcId="{B1660E13-376D-493C-9C27-8E9AC1FBCE79}" destId="{3E21C1C3-73B8-4793-AD7C-BF1245E8DC2E}" srcOrd="6" destOrd="0" presId="urn:microsoft.com/office/officeart/2005/8/layout/cycle6"/>
    <dgm:cxn modelId="{9FE9B638-6883-4679-A0F9-AD22822C49C2}" type="presParOf" srcId="{B1660E13-376D-493C-9C27-8E9AC1FBCE79}" destId="{DF8CCF9F-861E-4FDC-B92A-9CAEC27CCCC4}" srcOrd="7" destOrd="0" presId="urn:microsoft.com/office/officeart/2005/8/layout/cycle6"/>
    <dgm:cxn modelId="{3DA2163F-CE3D-46BC-B369-40953A0A60C2}" type="presParOf" srcId="{B1660E13-376D-493C-9C27-8E9AC1FBCE79}" destId="{6057CAEC-980D-4D96-AD65-3B59015F2E54}" srcOrd="8" destOrd="0" presId="urn:microsoft.com/office/officeart/2005/8/layout/cycle6"/>
    <dgm:cxn modelId="{68D07E27-30F8-42D1-BD57-FD5286F07D52}" type="presParOf" srcId="{B1660E13-376D-493C-9C27-8E9AC1FBCE79}" destId="{2B7CA50F-7030-4643-B30E-EDC0672BFED8}" srcOrd="9" destOrd="0" presId="urn:microsoft.com/office/officeart/2005/8/layout/cycle6"/>
    <dgm:cxn modelId="{3050BC24-FA99-48CC-A9A8-8B9F646E0F4A}" type="presParOf" srcId="{B1660E13-376D-493C-9C27-8E9AC1FBCE79}" destId="{F7634197-E0B6-4813-B94D-292B54AB4BD0}" srcOrd="10" destOrd="0" presId="urn:microsoft.com/office/officeart/2005/8/layout/cycle6"/>
    <dgm:cxn modelId="{638AF3D8-85DC-4625-8104-83860E7B0A39}" type="presParOf" srcId="{B1660E13-376D-493C-9C27-8E9AC1FBCE79}" destId="{5DB521C9-1456-4035-A969-372D6BB4D744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43248-8750-43C9-9A14-DA16E42217E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AE82BE-3D45-4079-9697-056D183553F3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инициативных проектов на </a:t>
          </a:r>
          <a:r>
            <a:rPr lang="ru-RU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сумму 12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126,7 тыс. рублей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7E624-104E-44F2-9302-02411B533B56}" type="parTrans" cxnId="{47BC0531-70A1-49BA-AAED-343684D49767}">
      <dgm:prSet/>
      <dgm:spPr/>
      <dgm:t>
        <a:bodyPr/>
        <a:lstStyle/>
        <a:p>
          <a:endParaRPr lang="ru-RU" sz="1200"/>
        </a:p>
      </dgm:t>
    </dgm:pt>
    <dgm:pt modelId="{A49DF59D-0478-4511-8B2C-C1E7AC208F8C}" type="sibTrans" cxnId="{47BC0531-70A1-49BA-AAED-343684D49767}">
      <dgm:prSet/>
      <dgm:spPr/>
      <dgm:t>
        <a:bodyPr/>
        <a:lstStyle/>
        <a:p>
          <a:endParaRPr lang="ru-RU" sz="1200"/>
        </a:p>
      </dgm:t>
    </dgm:pt>
    <dgm:pt modelId="{33008C9E-E9A8-4E23-A3E4-C38B215BF66D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сельского поселения </a:t>
          </a:r>
          <a:r>
            <a:rPr lang="ru-RU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Красноленинский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2 080,0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451C82E-F34F-4EF9-BA89-FE740D596544}" type="parTrans" cxnId="{038AE4BC-D2E1-459D-986D-606E75B7EE0E}">
      <dgm:prSet custT="1"/>
      <dgm:spPr/>
      <dgm:t>
        <a:bodyPr/>
        <a:lstStyle/>
        <a:p>
          <a:endParaRPr lang="ru-RU" sz="1200"/>
        </a:p>
      </dgm:t>
    </dgm:pt>
    <dgm:pt modelId="{C0F577DF-0585-441D-9D98-F6A1856D8298}" type="sibTrans" cxnId="{038AE4BC-D2E1-459D-986D-606E75B7EE0E}">
      <dgm:prSet/>
      <dgm:spPr/>
      <dgm:t>
        <a:bodyPr/>
        <a:lstStyle/>
        <a:p>
          <a:endParaRPr lang="ru-RU" sz="1200"/>
        </a:p>
      </dgm:t>
    </dgm:pt>
    <dgm:pt modelId="{F4AAB339-FBE8-422C-8B86-EB5CC97A566D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Устройство тротуара из тротуарной плитки в </a:t>
          </a:r>
          <a:r>
            <a:rPr lang="ru-RU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п.Сибирский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4 053,4 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8A527EF-61FE-4923-A098-45AB8F28E610}" type="parTrans" cxnId="{D0225128-1F51-4077-8A0E-F3D9E52D82C8}">
      <dgm:prSet custT="1"/>
      <dgm:spPr/>
      <dgm:t>
        <a:bodyPr/>
        <a:lstStyle/>
        <a:p>
          <a:endParaRPr lang="ru-RU" sz="1200" baseline="0"/>
        </a:p>
      </dgm:t>
    </dgm:pt>
    <dgm:pt modelId="{148F0FC3-09FD-4515-8F94-7577E037FE3D}" type="sibTrans" cxnId="{D0225128-1F51-4077-8A0E-F3D9E52D82C8}">
      <dgm:prSet/>
      <dgm:spPr/>
      <dgm:t>
        <a:bodyPr/>
        <a:lstStyle/>
        <a:p>
          <a:endParaRPr lang="ru-RU" sz="1200"/>
        </a:p>
      </dgm:t>
    </dgm:pt>
    <dgm:pt modelId="{386EA346-F28B-4145-82C7-E0A8C2787179}">
      <dgm:prSet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территории березовой рощи в </a:t>
          </a:r>
          <a:r>
            <a:rPr lang="ru-RU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1 726,5 тыс. рублей</a:t>
          </a:r>
        </a:p>
      </dgm:t>
    </dgm:pt>
    <dgm:pt modelId="{2600965A-A671-49C7-943E-8BF9E420CC24}" type="parTrans" cxnId="{10A7DB8B-C7C8-40C2-892F-0C10878769BB}">
      <dgm:prSet custT="1"/>
      <dgm:spPr/>
      <dgm:t>
        <a:bodyPr/>
        <a:lstStyle/>
        <a:p>
          <a:endParaRPr lang="ru-RU" sz="1200"/>
        </a:p>
      </dgm:t>
    </dgm:pt>
    <dgm:pt modelId="{D110C3FE-7B19-47AD-8DF0-E98B16D78415}" type="sibTrans" cxnId="{10A7DB8B-C7C8-40C2-892F-0C10878769BB}">
      <dgm:prSet/>
      <dgm:spPr/>
      <dgm:t>
        <a:bodyPr/>
        <a:lstStyle/>
        <a:p>
          <a:endParaRPr lang="ru-RU" sz="1200"/>
        </a:p>
      </dgm:t>
    </dgm:pt>
    <dgm:pt modelId="{F03F396F-2F81-4518-ACAF-91A4604B6B0F}">
      <dgm:prSet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Устройство ограждения территории кладбища в </a:t>
          </a:r>
          <a:r>
            <a:rPr lang="ru-RU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п.Урманный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1 076,6 тыс. рублей</a:t>
          </a:r>
        </a:p>
      </dgm:t>
    </dgm:pt>
    <dgm:pt modelId="{D49281E9-488E-4028-B5CC-3F7B3696129B}" type="parTrans" cxnId="{370F8D4C-0732-4C8D-B1A3-319FC878D190}">
      <dgm:prSet custT="1"/>
      <dgm:spPr/>
      <dgm:t>
        <a:bodyPr/>
        <a:lstStyle/>
        <a:p>
          <a:endParaRPr lang="ru-RU" sz="1200"/>
        </a:p>
      </dgm:t>
    </dgm:pt>
    <dgm:pt modelId="{710A1FED-F552-4488-99A9-C0C394D2FE19}" type="sibTrans" cxnId="{370F8D4C-0732-4C8D-B1A3-319FC878D190}">
      <dgm:prSet/>
      <dgm:spPr/>
      <dgm:t>
        <a:bodyPr/>
        <a:lstStyle/>
        <a:p>
          <a:endParaRPr lang="ru-RU" sz="1200"/>
        </a:p>
      </dgm:t>
    </dgm:pt>
    <dgm:pt modelId="{EBA18A79-F4AC-4B50-95D9-D6D4F79FDFA2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сельского                поселения </a:t>
          </a:r>
          <a:r>
            <a:rPr lang="ru-RU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Горноправдинск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1 574,0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2282B6-2E64-4BD4-BEA3-F5B898D808F1}" type="parTrans" cxnId="{06AC142A-D40B-4CE7-9220-3992A1063920}">
      <dgm:prSet/>
      <dgm:spPr/>
      <dgm:t>
        <a:bodyPr/>
        <a:lstStyle/>
        <a:p>
          <a:endParaRPr lang="ru-RU"/>
        </a:p>
      </dgm:t>
    </dgm:pt>
    <dgm:pt modelId="{AFF48259-300B-4B22-910D-6DD2A9745559}" type="sibTrans" cxnId="{06AC142A-D40B-4CE7-9220-3992A1063920}">
      <dgm:prSet/>
      <dgm:spPr/>
      <dgm:t>
        <a:bodyPr/>
        <a:lstStyle/>
        <a:p>
          <a:endParaRPr lang="ru-RU"/>
        </a:p>
      </dgm:t>
    </dgm:pt>
    <dgm:pt modelId="{E500029B-1286-4B68-B8F4-D930C1240D48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сельского поселения Шапша</a:t>
          </a:r>
        </a:p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1 643,3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C57CF40-A7C5-4BDB-9ED1-DCB6C17F0D27}" type="sibTrans" cxnId="{D0EE98D8-3678-4644-B705-65FEE2E14690}">
      <dgm:prSet/>
      <dgm:spPr/>
      <dgm:t>
        <a:bodyPr/>
        <a:lstStyle/>
        <a:p>
          <a:endParaRPr lang="ru-RU" sz="1200"/>
        </a:p>
      </dgm:t>
    </dgm:pt>
    <dgm:pt modelId="{175067C4-68C5-47F4-AAB6-4748F648AD76}" type="parTrans" cxnId="{D0EE98D8-3678-4644-B705-65FEE2E14690}">
      <dgm:prSet custT="1"/>
      <dgm:spPr/>
      <dgm:t>
        <a:bodyPr/>
        <a:lstStyle/>
        <a:p>
          <a:endParaRPr lang="ru-RU" sz="1200"/>
        </a:p>
      </dgm:t>
    </dgm:pt>
    <dgm:pt modelId="{27524EC6-69C2-47A0-BDD5-2CB7A78DAC57}" type="pres">
      <dgm:prSet presAssocID="{53343248-8750-43C9-9A14-DA16E42217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7E493-B81D-4C38-97F0-196EAAFE4D89}" type="pres">
      <dgm:prSet presAssocID="{D2AE82BE-3D45-4079-9697-056D183553F3}" presName="centerShape" presStyleLbl="node0" presStyleIdx="0" presStyleCnt="1" custScaleX="218241" custScaleY="123475" custLinFactNeighborX="921" custLinFactNeighborY="-2033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CDFCC6A-91F3-4091-B983-D3013899FC19}" type="pres">
      <dgm:prSet presAssocID="{175067C4-68C5-47F4-AAB6-4748F648AD76}" presName="Name9" presStyleLbl="parChTrans1D2" presStyleIdx="0" presStyleCnt="6"/>
      <dgm:spPr/>
      <dgm:t>
        <a:bodyPr/>
        <a:lstStyle/>
        <a:p>
          <a:endParaRPr lang="ru-RU"/>
        </a:p>
      </dgm:t>
    </dgm:pt>
    <dgm:pt modelId="{D08802F2-7594-40ED-86D2-428B7DB62E04}" type="pres">
      <dgm:prSet presAssocID="{175067C4-68C5-47F4-AAB6-4748F648AD7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248CC6A-766C-4B31-B60B-AAEEC95036A1}" type="pres">
      <dgm:prSet presAssocID="{E500029B-1286-4B68-B8F4-D930C1240D48}" presName="node" presStyleLbl="node1" presStyleIdx="0" presStyleCnt="6" custScaleX="222305" custScaleY="82176" custRadScaleRad="222839" custRadScaleInc="30055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78DDE54-E65E-47AF-8D90-EFBB8CFCD985}" type="pres">
      <dgm:prSet presAssocID="{C02282B6-2E64-4BD4-BEA3-F5B898D808F1}" presName="Name9" presStyleLbl="parChTrans1D2" presStyleIdx="1" presStyleCnt="6"/>
      <dgm:spPr/>
      <dgm:t>
        <a:bodyPr/>
        <a:lstStyle/>
        <a:p>
          <a:endParaRPr lang="ru-RU"/>
        </a:p>
      </dgm:t>
    </dgm:pt>
    <dgm:pt modelId="{22628C66-07C4-4ECD-BE05-68CAF7936797}" type="pres">
      <dgm:prSet presAssocID="{C02282B6-2E64-4BD4-BEA3-F5B898D808F1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A2C2FD9-E4E2-49D8-BB5D-C197FC7E9A99}" type="pres">
      <dgm:prSet presAssocID="{EBA18A79-F4AC-4B50-95D9-D6D4F79FDFA2}" presName="node" presStyleLbl="node1" presStyleIdx="1" presStyleCnt="6" custScaleX="217829" custScaleY="87287" custRadScaleRad="233458" custRadScaleInc="3762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97B0F11-E422-4B07-9B3B-E626B021BD64}" type="pres">
      <dgm:prSet presAssocID="{0451C82E-F34F-4EF9-BA89-FE740D596544}" presName="Name9" presStyleLbl="parChTrans1D2" presStyleIdx="2" presStyleCnt="6"/>
      <dgm:spPr/>
      <dgm:t>
        <a:bodyPr/>
        <a:lstStyle/>
        <a:p>
          <a:endParaRPr lang="ru-RU"/>
        </a:p>
      </dgm:t>
    </dgm:pt>
    <dgm:pt modelId="{3DF06D0B-B3E4-4A01-AC70-64016CEBFFDE}" type="pres">
      <dgm:prSet presAssocID="{0451C82E-F34F-4EF9-BA89-FE740D59654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C658F7C-4226-48D0-9EC0-D0ECF64FA349}" type="pres">
      <dgm:prSet presAssocID="{33008C9E-E9A8-4E23-A3E4-C38B215BF66D}" presName="node" presStyleLbl="node1" presStyleIdx="2" presStyleCnt="6" custScaleX="226303" custScaleY="91879" custRadScaleRad="238373" custRadScaleInc="-3376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DBD48722-5C7D-4903-8A8B-70BC60B4C164}" type="pres">
      <dgm:prSet presAssocID="{98A527EF-61FE-4923-A098-45AB8F28E610}" presName="Name9" presStyleLbl="parChTrans1D2" presStyleIdx="3" presStyleCnt="6"/>
      <dgm:spPr/>
      <dgm:t>
        <a:bodyPr/>
        <a:lstStyle/>
        <a:p>
          <a:endParaRPr lang="ru-RU"/>
        </a:p>
      </dgm:t>
    </dgm:pt>
    <dgm:pt modelId="{DBDEEE67-CFB5-4762-98A4-1DCAC7F663E0}" type="pres">
      <dgm:prSet presAssocID="{98A527EF-61FE-4923-A098-45AB8F28E61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715C998-7EED-4640-B48E-4CD80C3C21BD}" type="pres">
      <dgm:prSet presAssocID="{F4AAB339-FBE8-422C-8B86-EB5CC97A566D}" presName="node" presStyleLbl="node1" presStyleIdx="3" presStyleCnt="6" custScaleX="211623" custScaleY="82542" custRadScaleRad="194025" custRadScaleInc="30017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EA4324C-2108-4AE2-AF3C-BC077AAEEDA3}" type="pres">
      <dgm:prSet presAssocID="{2600965A-A671-49C7-943E-8BF9E420CC24}" presName="Name9" presStyleLbl="parChTrans1D2" presStyleIdx="4" presStyleCnt="6"/>
      <dgm:spPr/>
      <dgm:t>
        <a:bodyPr/>
        <a:lstStyle/>
        <a:p>
          <a:endParaRPr lang="ru-RU"/>
        </a:p>
      </dgm:t>
    </dgm:pt>
    <dgm:pt modelId="{FCD2B307-34F3-492D-B4F9-392E33DBB97F}" type="pres">
      <dgm:prSet presAssocID="{2600965A-A671-49C7-943E-8BF9E420CC2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0A708FE-2C84-46BC-96E9-482356EB36C8}" type="pres">
      <dgm:prSet presAssocID="{386EA346-F28B-4145-82C7-E0A8C2787179}" presName="node" presStyleLbl="node1" presStyleIdx="4" presStyleCnt="6" custScaleX="211947" custScaleY="80457" custRadScaleRad="210177" custRadScaleInc="2729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4AF9215-E65E-4445-B439-8EC50A572482}" type="pres">
      <dgm:prSet presAssocID="{D49281E9-488E-4028-B5CC-3F7B3696129B}" presName="Name9" presStyleLbl="parChTrans1D2" presStyleIdx="5" presStyleCnt="6"/>
      <dgm:spPr/>
      <dgm:t>
        <a:bodyPr/>
        <a:lstStyle/>
        <a:p>
          <a:endParaRPr lang="ru-RU"/>
        </a:p>
      </dgm:t>
    </dgm:pt>
    <dgm:pt modelId="{B90C930D-0BE2-47C7-A8EF-04DDB68A4F82}" type="pres">
      <dgm:prSet presAssocID="{D49281E9-488E-4028-B5CC-3F7B3696129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3ACC5C2-917A-49D9-88FA-C3535B93D35E}" type="pres">
      <dgm:prSet presAssocID="{F03F396F-2F81-4518-ACAF-91A4604B6B0F}" presName="node" presStyleLbl="node1" presStyleIdx="5" presStyleCnt="6" custScaleX="208638" custScaleY="81670" custRadScaleRad="209590" custRadScaleInc="-318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D9C93054-3FE6-497A-8690-8B3B7EE5E252}" type="presOf" srcId="{0451C82E-F34F-4EF9-BA89-FE740D596544}" destId="{3DF06D0B-B3E4-4A01-AC70-64016CEBFFDE}" srcOrd="1" destOrd="0" presId="urn:microsoft.com/office/officeart/2005/8/layout/radial1"/>
    <dgm:cxn modelId="{038AE4BC-D2E1-459D-986D-606E75B7EE0E}" srcId="{D2AE82BE-3D45-4079-9697-056D183553F3}" destId="{33008C9E-E9A8-4E23-A3E4-C38B215BF66D}" srcOrd="2" destOrd="0" parTransId="{0451C82E-F34F-4EF9-BA89-FE740D596544}" sibTransId="{C0F577DF-0585-441D-9D98-F6A1856D8298}"/>
    <dgm:cxn modelId="{7C7A8549-F284-4F7C-8B4E-24B15D0D6F59}" type="presOf" srcId="{C02282B6-2E64-4BD4-BEA3-F5B898D808F1}" destId="{22628C66-07C4-4ECD-BE05-68CAF7936797}" srcOrd="1" destOrd="0" presId="urn:microsoft.com/office/officeart/2005/8/layout/radial1"/>
    <dgm:cxn modelId="{7A8A426F-0BF9-48B4-A925-F2587C111684}" type="presOf" srcId="{175067C4-68C5-47F4-AAB6-4748F648AD76}" destId="{D08802F2-7594-40ED-86D2-428B7DB62E04}" srcOrd="1" destOrd="0" presId="urn:microsoft.com/office/officeart/2005/8/layout/radial1"/>
    <dgm:cxn modelId="{370F8D4C-0732-4C8D-B1A3-319FC878D190}" srcId="{D2AE82BE-3D45-4079-9697-056D183553F3}" destId="{F03F396F-2F81-4518-ACAF-91A4604B6B0F}" srcOrd="5" destOrd="0" parTransId="{D49281E9-488E-4028-B5CC-3F7B3696129B}" sibTransId="{710A1FED-F552-4488-99A9-C0C394D2FE19}"/>
    <dgm:cxn modelId="{D0EE98D8-3678-4644-B705-65FEE2E14690}" srcId="{D2AE82BE-3D45-4079-9697-056D183553F3}" destId="{E500029B-1286-4B68-B8F4-D930C1240D48}" srcOrd="0" destOrd="0" parTransId="{175067C4-68C5-47F4-AAB6-4748F648AD76}" sibTransId="{7C57CF40-A7C5-4BDB-9ED1-DCB6C17F0D27}"/>
    <dgm:cxn modelId="{24794BA4-65E9-4C3B-9148-AED43B97B494}" type="presOf" srcId="{D2AE82BE-3D45-4079-9697-056D183553F3}" destId="{E627E493-B81D-4C38-97F0-196EAAFE4D89}" srcOrd="0" destOrd="0" presId="urn:microsoft.com/office/officeart/2005/8/layout/radial1"/>
    <dgm:cxn modelId="{DCCF0775-96EF-4D8F-8FD5-0E475B811E1A}" type="presOf" srcId="{2600965A-A671-49C7-943E-8BF9E420CC24}" destId="{FCD2B307-34F3-492D-B4F9-392E33DBB97F}" srcOrd="1" destOrd="0" presId="urn:microsoft.com/office/officeart/2005/8/layout/radial1"/>
    <dgm:cxn modelId="{FE55CC34-8E62-4FC7-A509-B3D1EF0CA59E}" type="presOf" srcId="{175067C4-68C5-47F4-AAB6-4748F648AD76}" destId="{ACDFCC6A-91F3-4091-B983-D3013899FC19}" srcOrd="0" destOrd="0" presId="urn:microsoft.com/office/officeart/2005/8/layout/radial1"/>
    <dgm:cxn modelId="{81643C6F-B16C-4FA5-A480-12B8D1D52981}" type="presOf" srcId="{EBA18A79-F4AC-4B50-95D9-D6D4F79FDFA2}" destId="{7A2C2FD9-E4E2-49D8-BB5D-C197FC7E9A99}" srcOrd="0" destOrd="0" presId="urn:microsoft.com/office/officeart/2005/8/layout/radial1"/>
    <dgm:cxn modelId="{ED634C34-3389-47F1-9790-EDC3B9B1CF84}" type="presOf" srcId="{386EA346-F28B-4145-82C7-E0A8C2787179}" destId="{C0A708FE-2C84-46BC-96E9-482356EB36C8}" srcOrd="0" destOrd="0" presId="urn:microsoft.com/office/officeart/2005/8/layout/radial1"/>
    <dgm:cxn modelId="{EAF062D0-45B8-48E6-9F11-C12FA9C3FFD0}" type="presOf" srcId="{F4AAB339-FBE8-422C-8B86-EB5CC97A566D}" destId="{A715C998-7EED-4640-B48E-4CD80C3C21BD}" srcOrd="0" destOrd="0" presId="urn:microsoft.com/office/officeart/2005/8/layout/radial1"/>
    <dgm:cxn modelId="{0C9A3B6D-9429-4DEC-8E4F-4A977F6FB502}" type="presOf" srcId="{98A527EF-61FE-4923-A098-45AB8F28E610}" destId="{DBD48722-5C7D-4903-8A8B-70BC60B4C164}" srcOrd="0" destOrd="0" presId="urn:microsoft.com/office/officeart/2005/8/layout/radial1"/>
    <dgm:cxn modelId="{A1937239-BA1D-4478-9F90-616792CC5DA3}" type="presOf" srcId="{33008C9E-E9A8-4E23-A3E4-C38B215BF66D}" destId="{BC658F7C-4226-48D0-9EC0-D0ECF64FA349}" srcOrd="0" destOrd="0" presId="urn:microsoft.com/office/officeart/2005/8/layout/radial1"/>
    <dgm:cxn modelId="{39F257DE-7C66-4A93-9EFB-8D6774D03017}" type="presOf" srcId="{0451C82E-F34F-4EF9-BA89-FE740D596544}" destId="{897B0F11-E422-4B07-9B3B-E626B021BD64}" srcOrd="0" destOrd="0" presId="urn:microsoft.com/office/officeart/2005/8/layout/radial1"/>
    <dgm:cxn modelId="{2B0086EF-A6A9-4B6E-8577-EB4161041672}" type="presOf" srcId="{D49281E9-488E-4028-B5CC-3F7B3696129B}" destId="{84AF9215-E65E-4445-B439-8EC50A572482}" srcOrd="0" destOrd="0" presId="urn:microsoft.com/office/officeart/2005/8/layout/radial1"/>
    <dgm:cxn modelId="{47BC0531-70A1-49BA-AAED-343684D49767}" srcId="{53343248-8750-43C9-9A14-DA16E42217E7}" destId="{D2AE82BE-3D45-4079-9697-056D183553F3}" srcOrd="0" destOrd="0" parTransId="{E887E624-104E-44F2-9302-02411B533B56}" sibTransId="{A49DF59D-0478-4511-8B2C-C1E7AC208F8C}"/>
    <dgm:cxn modelId="{BDF98D1B-FCA5-4944-B9C9-0E76D1E0F265}" type="presOf" srcId="{E500029B-1286-4B68-B8F4-D930C1240D48}" destId="{A248CC6A-766C-4B31-B60B-AAEEC95036A1}" srcOrd="0" destOrd="0" presId="urn:microsoft.com/office/officeart/2005/8/layout/radial1"/>
    <dgm:cxn modelId="{10A7DB8B-C7C8-40C2-892F-0C10878769BB}" srcId="{D2AE82BE-3D45-4079-9697-056D183553F3}" destId="{386EA346-F28B-4145-82C7-E0A8C2787179}" srcOrd="4" destOrd="0" parTransId="{2600965A-A671-49C7-943E-8BF9E420CC24}" sibTransId="{D110C3FE-7B19-47AD-8DF0-E98B16D78415}"/>
    <dgm:cxn modelId="{CF014B54-8E08-4F73-AD78-3D04DC665CFF}" type="presOf" srcId="{F03F396F-2F81-4518-ACAF-91A4604B6B0F}" destId="{03ACC5C2-917A-49D9-88FA-C3535B93D35E}" srcOrd="0" destOrd="0" presId="urn:microsoft.com/office/officeart/2005/8/layout/radial1"/>
    <dgm:cxn modelId="{9B8A1529-843A-476E-B08C-E4358CEA2182}" type="presOf" srcId="{D49281E9-488E-4028-B5CC-3F7B3696129B}" destId="{B90C930D-0BE2-47C7-A8EF-04DDB68A4F82}" srcOrd="1" destOrd="0" presId="urn:microsoft.com/office/officeart/2005/8/layout/radial1"/>
    <dgm:cxn modelId="{74A7F338-D551-4AA4-A024-3375BB667ED0}" type="presOf" srcId="{98A527EF-61FE-4923-A098-45AB8F28E610}" destId="{DBDEEE67-CFB5-4762-98A4-1DCAC7F663E0}" srcOrd="1" destOrd="0" presId="urn:microsoft.com/office/officeart/2005/8/layout/radial1"/>
    <dgm:cxn modelId="{684BE166-4092-4F30-B210-2DB82B8D94D6}" type="presOf" srcId="{2600965A-A671-49C7-943E-8BF9E420CC24}" destId="{AEA4324C-2108-4AE2-AF3C-BC077AAEEDA3}" srcOrd="0" destOrd="0" presId="urn:microsoft.com/office/officeart/2005/8/layout/radial1"/>
    <dgm:cxn modelId="{74F26913-BA50-44D1-A15B-7720F890A763}" type="presOf" srcId="{53343248-8750-43C9-9A14-DA16E42217E7}" destId="{27524EC6-69C2-47A0-BDD5-2CB7A78DAC57}" srcOrd="0" destOrd="0" presId="urn:microsoft.com/office/officeart/2005/8/layout/radial1"/>
    <dgm:cxn modelId="{06AC142A-D40B-4CE7-9220-3992A1063920}" srcId="{D2AE82BE-3D45-4079-9697-056D183553F3}" destId="{EBA18A79-F4AC-4B50-95D9-D6D4F79FDFA2}" srcOrd="1" destOrd="0" parTransId="{C02282B6-2E64-4BD4-BEA3-F5B898D808F1}" sibTransId="{AFF48259-300B-4B22-910D-6DD2A9745559}"/>
    <dgm:cxn modelId="{D0225128-1F51-4077-8A0E-F3D9E52D82C8}" srcId="{D2AE82BE-3D45-4079-9697-056D183553F3}" destId="{F4AAB339-FBE8-422C-8B86-EB5CC97A566D}" srcOrd="3" destOrd="0" parTransId="{98A527EF-61FE-4923-A098-45AB8F28E610}" sibTransId="{148F0FC3-09FD-4515-8F94-7577E037FE3D}"/>
    <dgm:cxn modelId="{2B451AE3-17FA-4519-AB4D-4C065D08B340}" type="presOf" srcId="{C02282B6-2E64-4BD4-BEA3-F5B898D808F1}" destId="{B78DDE54-E65E-47AF-8D90-EFBB8CFCD985}" srcOrd="0" destOrd="0" presId="urn:microsoft.com/office/officeart/2005/8/layout/radial1"/>
    <dgm:cxn modelId="{699F2820-1143-4864-A765-D44AA6F98D79}" type="presParOf" srcId="{27524EC6-69C2-47A0-BDD5-2CB7A78DAC57}" destId="{E627E493-B81D-4C38-97F0-196EAAFE4D89}" srcOrd="0" destOrd="0" presId="urn:microsoft.com/office/officeart/2005/8/layout/radial1"/>
    <dgm:cxn modelId="{A0DDDCC3-2D16-49E1-87DF-F9122149684E}" type="presParOf" srcId="{27524EC6-69C2-47A0-BDD5-2CB7A78DAC57}" destId="{ACDFCC6A-91F3-4091-B983-D3013899FC19}" srcOrd="1" destOrd="0" presId="urn:microsoft.com/office/officeart/2005/8/layout/radial1"/>
    <dgm:cxn modelId="{1B5CA521-D13C-4936-8D3F-1B6026E6F3BF}" type="presParOf" srcId="{ACDFCC6A-91F3-4091-B983-D3013899FC19}" destId="{D08802F2-7594-40ED-86D2-428B7DB62E04}" srcOrd="0" destOrd="0" presId="urn:microsoft.com/office/officeart/2005/8/layout/radial1"/>
    <dgm:cxn modelId="{C3C27AB9-E86D-425D-8AB8-AE1FA0B948E2}" type="presParOf" srcId="{27524EC6-69C2-47A0-BDD5-2CB7A78DAC57}" destId="{A248CC6A-766C-4B31-B60B-AAEEC95036A1}" srcOrd="2" destOrd="0" presId="urn:microsoft.com/office/officeart/2005/8/layout/radial1"/>
    <dgm:cxn modelId="{0DB9C696-9302-489F-97A7-15634A07A9D6}" type="presParOf" srcId="{27524EC6-69C2-47A0-BDD5-2CB7A78DAC57}" destId="{B78DDE54-E65E-47AF-8D90-EFBB8CFCD985}" srcOrd="3" destOrd="0" presId="urn:microsoft.com/office/officeart/2005/8/layout/radial1"/>
    <dgm:cxn modelId="{C734DCBF-2F14-4462-BD89-3F442C7B0CCB}" type="presParOf" srcId="{B78DDE54-E65E-47AF-8D90-EFBB8CFCD985}" destId="{22628C66-07C4-4ECD-BE05-68CAF7936797}" srcOrd="0" destOrd="0" presId="urn:microsoft.com/office/officeart/2005/8/layout/radial1"/>
    <dgm:cxn modelId="{A3A69E83-1016-4323-9962-EAE7AD8A9B53}" type="presParOf" srcId="{27524EC6-69C2-47A0-BDD5-2CB7A78DAC57}" destId="{7A2C2FD9-E4E2-49D8-BB5D-C197FC7E9A99}" srcOrd="4" destOrd="0" presId="urn:microsoft.com/office/officeart/2005/8/layout/radial1"/>
    <dgm:cxn modelId="{3EF26A63-A0B4-4A41-B1FA-4D3724C5C8E7}" type="presParOf" srcId="{27524EC6-69C2-47A0-BDD5-2CB7A78DAC57}" destId="{897B0F11-E422-4B07-9B3B-E626B021BD64}" srcOrd="5" destOrd="0" presId="urn:microsoft.com/office/officeart/2005/8/layout/radial1"/>
    <dgm:cxn modelId="{6BDB55CB-B2CA-4755-A474-93DCAE078DDF}" type="presParOf" srcId="{897B0F11-E422-4B07-9B3B-E626B021BD64}" destId="{3DF06D0B-B3E4-4A01-AC70-64016CEBFFDE}" srcOrd="0" destOrd="0" presId="urn:microsoft.com/office/officeart/2005/8/layout/radial1"/>
    <dgm:cxn modelId="{7C1E2073-DDEF-4AA9-A64E-A44BE084DB96}" type="presParOf" srcId="{27524EC6-69C2-47A0-BDD5-2CB7A78DAC57}" destId="{BC658F7C-4226-48D0-9EC0-D0ECF64FA349}" srcOrd="6" destOrd="0" presId="urn:microsoft.com/office/officeart/2005/8/layout/radial1"/>
    <dgm:cxn modelId="{660ECC99-679E-4DEA-99D5-03BF380D0D70}" type="presParOf" srcId="{27524EC6-69C2-47A0-BDD5-2CB7A78DAC57}" destId="{DBD48722-5C7D-4903-8A8B-70BC60B4C164}" srcOrd="7" destOrd="0" presId="urn:microsoft.com/office/officeart/2005/8/layout/radial1"/>
    <dgm:cxn modelId="{937EA43B-ED8E-461B-BCE6-3DF7D8CF2BF6}" type="presParOf" srcId="{DBD48722-5C7D-4903-8A8B-70BC60B4C164}" destId="{DBDEEE67-CFB5-4762-98A4-1DCAC7F663E0}" srcOrd="0" destOrd="0" presId="urn:microsoft.com/office/officeart/2005/8/layout/radial1"/>
    <dgm:cxn modelId="{45F9786C-10A6-4008-BC52-05277BBA29C0}" type="presParOf" srcId="{27524EC6-69C2-47A0-BDD5-2CB7A78DAC57}" destId="{A715C998-7EED-4640-B48E-4CD80C3C21BD}" srcOrd="8" destOrd="0" presId="urn:microsoft.com/office/officeart/2005/8/layout/radial1"/>
    <dgm:cxn modelId="{79E3F719-F718-4C2C-88D2-AA9ED4E74940}" type="presParOf" srcId="{27524EC6-69C2-47A0-BDD5-2CB7A78DAC57}" destId="{AEA4324C-2108-4AE2-AF3C-BC077AAEEDA3}" srcOrd="9" destOrd="0" presId="urn:microsoft.com/office/officeart/2005/8/layout/radial1"/>
    <dgm:cxn modelId="{62751092-05C7-479B-A66A-0D86D5962B47}" type="presParOf" srcId="{AEA4324C-2108-4AE2-AF3C-BC077AAEEDA3}" destId="{FCD2B307-34F3-492D-B4F9-392E33DBB97F}" srcOrd="0" destOrd="0" presId="urn:microsoft.com/office/officeart/2005/8/layout/radial1"/>
    <dgm:cxn modelId="{06DA5BA6-3781-4F6C-AAD9-249AB7CEA3F0}" type="presParOf" srcId="{27524EC6-69C2-47A0-BDD5-2CB7A78DAC57}" destId="{C0A708FE-2C84-46BC-96E9-482356EB36C8}" srcOrd="10" destOrd="0" presId="urn:microsoft.com/office/officeart/2005/8/layout/radial1"/>
    <dgm:cxn modelId="{9150609E-AEAA-4B56-9F8C-5FFF82A4BA0F}" type="presParOf" srcId="{27524EC6-69C2-47A0-BDD5-2CB7A78DAC57}" destId="{84AF9215-E65E-4445-B439-8EC50A572482}" srcOrd="11" destOrd="0" presId="urn:microsoft.com/office/officeart/2005/8/layout/radial1"/>
    <dgm:cxn modelId="{37537C2E-A9E8-4B24-8F71-1FCC90E89DE6}" type="presParOf" srcId="{84AF9215-E65E-4445-B439-8EC50A572482}" destId="{B90C930D-0BE2-47C7-A8EF-04DDB68A4F82}" srcOrd="0" destOrd="0" presId="urn:microsoft.com/office/officeart/2005/8/layout/radial1"/>
    <dgm:cxn modelId="{8179A56C-11E6-4CA4-88BE-CD2E903F71D6}" type="presParOf" srcId="{27524EC6-69C2-47A0-BDD5-2CB7A78DAC57}" destId="{03ACC5C2-917A-49D9-88FA-C3535B93D35E}" srcOrd="12" destOrd="0" presId="urn:microsoft.com/office/officeart/2005/8/layout/radial1"/>
  </dgm:cxnLst>
  <dgm:bg>
    <a:noFill/>
    <a:effectLst>
      <a:glow rad="342900">
        <a:schemeClr val="accent1">
          <a:alpha val="81000"/>
        </a:schemeClr>
      </a:glow>
      <a:softEdge rad="63500"/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343248-8750-43C9-9A14-DA16E42217E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AE82BE-3D45-4079-9697-056D183553F3}">
      <dgm:prSet phldrT="[Текст]" custT="1"/>
      <dgm:spPr>
        <a:solidFill>
          <a:srgbClr val="99FFCC"/>
        </a:solidFill>
      </dgm:spPr>
      <dgm:t>
        <a:bodyPr/>
        <a:lstStyle/>
        <a:p>
          <a:r>
            <a: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3 000,0 тыс. рублей</a:t>
          </a:r>
        </a:p>
      </dgm:t>
    </dgm:pt>
    <dgm:pt modelId="{E887E624-104E-44F2-9302-02411B533B56}" type="parTrans" cxnId="{47BC0531-70A1-49BA-AAED-343684D49767}">
      <dgm:prSet/>
      <dgm:spPr/>
      <dgm:t>
        <a:bodyPr/>
        <a:lstStyle/>
        <a:p>
          <a:endParaRPr lang="ru-RU" sz="1200"/>
        </a:p>
      </dgm:t>
    </dgm:pt>
    <dgm:pt modelId="{A49DF59D-0478-4511-8B2C-C1E7AC208F8C}" type="sibTrans" cxnId="{47BC0531-70A1-49BA-AAED-343684D49767}">
      <dgm:prSet/>
      <dgm:spPr/>
      <dgm:t>
        <a:bodyPr/>
        <a:lstStyle/>
        <a:p>
          <a:endParaRPr lang="ru-RU" sz="1200"/>
        </a:p>
      </dgm:t>
    </dgm:pt>
    <dgm:pt modelId="{33008C9E-E9A8-4E23-A3E4-C38B215BF66D}">
      <dgm:prSet phldrT="[Текст]" custT="1"/>
      <dgm:spPr/>
      <dgm:t>
        <a:bodyPr/>
        <a:lstStyle/>
        <a:p>
          <a:r>
            <a:rPr lang="ru-RU" sz="18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Луговской</a:t>
          </a:r>
        </a:p>
        <a:p>
          <a:r>
            <a:rPr lang="ru-RU" sz="18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246,4 тыс. рублей</a:t>
          </a:r>
          <a:endParaRPr lang="ru-RU" sz="1800" b="1" dirty="0">
            <a:solidFill>
              <a:srgbClr val="99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451C82E-F34F-4EF9-BA89-FE740D596544}" type="parTrans" cxnId="{038AE4BC-D2E1-459D-986D-606E75B7EE0E}">
      <dgm:prSet custT="1"/>
      <dgm:spPr/>
      <dgm:t>
        <a:bodyPr/>
        <a:lstStyle/>
        <a:p>
          <a:endParaRPr lang="ru-RU" sz="1200"/>
        </a:p>
      </dgm:t>
    </dgm:pt>
    <dgm:pt modelId="{C0F577DF-0585-441D-9D98-F6A1856D8298}" type="sibTrans" cxnId="{038AE4BC-D2E1-459D-986D-606E75B7EE0E}">
      <dgm:prSet/>
      <dgm:spPr/>
      <dgm:t>
        <a:bodyPr/>
        <a:lstStyle/>
        <a:p>
          <a:endParaRPr lang="ru-RU" sz="1200"/>
        </a:p>
      </dgm:t>
    </dgm:pt>
    <dgm:pt modelId="{F4AAB339-FBE8-422C-8B86-EB5CC97A566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</a:t>
          </a:r>
          <a:r>
            <a:rPr lang="ru-RU" sz="1800" b="1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Нялинское</a:t>
          </a:r>
          <a:endParaRPr lang="ru-RU" sz="1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579,7 тыс. рублей</a:t>
          </a:r>
          <a:endParaRPr lang="ru-RU" sz="1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8A527EF-61FE-4923-A098-45AB8F28E610}" type="parTrans" cxnId="{D0225128-1F51-4077-8A0E-F3D9E52D82C8}">
      <dgm:prSet custT="1"/>
      <dgm:spPr/>
      <dgm:t>
        <a:bodyPr/>
        <a:lstStyle/>
        <a:p>
          <a:endParaRPr lang="ru-RU" sz="1200" baseline="0"/>
        </a:p>
      </dgm:t>
    </dgm:pt>
    <dgm:pt modelId="{148F0FC3-09FD-4515-8F94-7577E037FE3D}" type="sibTrans" cxnId="{D0225128-1F51-4077-8A0E-F3D9E52D82C8}">
      <dgm:prSet/>
      <dgm:spPr/>
      <dgm:t>
        <a:bodyPr/>
        <a:lstStyle/>
        <a:p>
          <a:endParaRPr lang="ru-RU" sz="1200"/>
        </a:p>
      </dgm:t>
    </dgm:pt>
    <dgm:pt modelId="{386EA346-F28B-4145-82C7-E0A8C2787179}">
      <dgm:prSet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Шапша</a:t>
          </a:r>
        </a:p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550,7 тыс. рублей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00965A-A671-49C7-943E-8BF9E420CC24}" type="parTrans" cxnId="{10A7DB8B-C7C8-40C2-892F-0C10878769BB}">
      <dgm:prSet custT="1"/>
      <dgm:spPr/>
      <dgm:t>
        <a:bodyPr/>
        <a:lstStyle/>
        <a:p>
          <a:endParaRPr lang="ru-RU" sz="1200"/>
        </a:p>
      </dgm:t>
    </dgm:pt>
    <dgm:pt modelId="{D110C3FE-7B19-47AD-8DF0-E98B16D78415}" type="sibTrans" cxnId="{10A7DB8B-C7C8-40C2-892F-0C10878769BB}">
      <dgm:prSet/>
      <dgm:spPr/>
      <dgm:t>
        <a:bodyPr/>
        <a:lstStyle/>
        <a:p>
          <a:endParaRPr lang="ru-RU" sz="1200"/>
        </a:p>
      </dgm:t>
    </dgm:pt>
    <dgm:pt modelId="{F03F396F-2F81-4518-ACAF-91A4604B6B0F}">
      <dgm:prSet custT="1"/>
      <dgm:spPr>
        <a:solidFill>
          <a:srgbClr val="99FFCC"/>
        </a:solidFill>
      </dgm:spPr>
      <dgm:t>
        <a:bodyPr/>
        <a:lstStyle/>
        <a:p>
          <a:r>
            <a: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</a:t>
          </a:r>
          <a:r>
            <a:rPr lang="ru-RU" sz="1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Горноправдинск</a:t>
          </a:r>
          <a:endParaRPr lang="ru-RU" sz="18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811,6 тыс. рублей</a:t>
          </a:r>
          <a:endParaRPr lang="ru-RU" sz="1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9281E9-488E-4028-B5CC-3F7B3696129B}" type="parTrans" cxnId="{370F8D4C-0732-4C8D-B1A3-319FC878D190}">
      <dgm:prSet custT="1"/>
      <dgm:spPr/>
      <dgm:t>
        <a:bodyPr/>
        <a:lstStyle/>
        <a:p>
          <a:endParaRPr lang="ru-RU" sz="1200"/>
        </a:p>
      </dgm:t>
    </dgm:pt>
    <dgm:pt modelId="{710A1FED-F552-4488-99A9-C0C394D2FE19}" type="sibTrans" cxnId="{370F8D4C-0732-4C8D-B1A3-319FC878D190}">
      <dgm:prSet/>
      <dgm:spPr/>
      <dgm:t>
        <a:bodyPr/>
        <a:lstStyle/>
        <a:p>
          <a:endParaRPr lang="ru-RU" sz="1200"/>
        </a:p>
      </dgm:t>
    </dgm:pt>
    <dgm:pt modelId="{EBA18A79-F4AC-4B50-95D9-D6D4F79FDFA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</a:t>
          </a:r>
          <a:r>
            <a:rPr lang="ru-RU" sz="1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Выкатной</a:t>
          </a:r>
          <a:endParaRPr lang="ru-RU" sz="18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362,3 тыс. рублей</a:t>
          </a:r>
          <a:endParaRPr lang="ru-RU" sz="1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2282B6-2E64-4BD4-BEA3-F5B898D808F1}" type="parTrans" cxnId="{06AC142A-D40B-4CE7-9220-3992A1063920}">
      <dgm:prSet/>
      <dgm:spPr/>
      <dgm:t>
        <a:bodyPr/>
        <a:lstStyle/>
        <a:p>
          <a:endParaRPr lang="ru-RU"/>
        </a:p>
      </dgm:t>
    </dgm:pt>
    <dgm:pt modelId="{AFF48259-300B-4B22-910D-6DD2A9745559}" type="sibTrans" cxnId="{06AC142A-D40B-4CE7-9220-3992A1063920}">
      <dgm:prSet/>
      <dgm:spPr/>
      <dgm:t>
        <a:bodyPr/>
        <a:lstStyle/>
        <a:p>
          <a:endParaRPr lang="ru-RU"/>
        </a:p>
      </dgm:t>
    </dgm:pt>
    <dgm:pt modelId="{E500029B-1286-4B68-B8F4-D930C1240D4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</a:t>
          </a:r>
          <a:r>
            <a:rPr lang="ru-RU" sz="1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Красноленинский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333,4 тыс. рублей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C57CF40-A7C5-4BDB-9ED1-DCB6C17F0D27}" type="sibTrans" cxnId="{D0EE98D8-3678-4644-B705-65FEE2E14690}">
      <dgm:prSet/>
      <dgm:spPr/>
      <dgm:t>
        <a:bodyPr/>
        <a:lstStyle/>
        <a:p>
          <a:endParaRPr lang="ru-RU" sz="1200"/>
        </a:p>
      </dgm:t>
    </dgm:pt>
    <dgm:pt modelId="{175067C4-68C5-47F4-AAB6-4748F648AD76}" type="parTrans" cxnId="{D0EE98D8-3678-4644-B705-65FEE2E14690}">
      <dgm:prSet custT="1"/>
      <dgm:spPr/>
      <dgm:t>
        <a:bodyPr/>
        <a:lstStyle/>
        <a:p>
          <a:endParaRPr lang="ru-RU" sz="1200"/>
        </a:p>
      </dgm:t>
    </dgm:pt>
    <dgm:pt modelId="{DF82BD6D-966C-43C0-A1CD-D6567C96F371}">
      <dgm:prSet phldrT="[Текст]" custScaleX="217829" custScaleY="87287" custRadScaleRad="233458" custRadScaleInc="37629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796FE81D-8C38-4C53-AA72-D897051ABF78}" type="parTrans" cxnId="{A6FD92CF-9FE0-49AB-99D4-B266B8F52E8A}">
      <dgm:prSet/>
      <dgm:spPr/>
      <dgm:t>
        <a:bodyPr/>
        <a:lstStyle/>
        <a:p>
          <a:endParaRPr lang="ru-RU"/>
        </a:p>
      </dgm:t>
    </dgm:pt>
    <dgm:pt modelId="{1630EBCD-0365-401E-8236-A275194DBBB8}" type="sibTrans" cxnId="{A6FD92CF-9FE0-49AB-99D4-B266B8F52E8A}">
      <dgm:prSet/>
      <dgm:spPr/>
      <dgm:t>
        <a:bodyPr/>
        <a:lstStyle/>
        <a:p>
          <a:endParaRPr lang="ru-RU"/>
        </a:p>
      </dgm:t>
    </dgm:pt>
    <dgm:pt modelId="{CDF7E097-D98A-483A-B543-A89AAA1D84AF}">
      <dgm:prSet custT="1"/>
      <dgm:spPr>
        <a:solidFill>
          <a:srgbClr val="FF66CC"/>
        </a:solidFill>
      </dgm:spPr>
      <dgm:t>
        <a:bodyPr/>
        <a:lstStyle/>
        <a:p>
          <a:r>
            <a:rPr lang="ru-RU" sz="18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</a:t>
          </a:r>
          <a:r>
            <a:rPr lang="ru-RU" sz="1800" b="1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Согом</a:t>
          </a:r>
          <a:endParaRPr lang="ru-RU" sz="1800" b="1" dirty="0">
            <a:solidFill>
              <a:srgbClr val="00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115,9 тыс. рублей</a:t>
          </a:r>
        </a:p>
      </dgm:t>
    </dgm:pt>
    <dgm:pt modelId="{BD693EB6-0CF3-4397-9B53-6EF3B049E45E}" type="parTrans" cxnId="{C4A9B370-578F-4919-AEF7-E06503FAA88E}">
      <dgm:prSet/>
      <dgm:spPr/>
      <dgm:t>
        <a:bodyPr/>
        <a:lstStyle/>
        <a:p>
          <a:endParaRPr lang="ru-RU"/>
        </a:p>
      </dgm:t>
    </dgm:pt>
    <dgm:pt modelId="{B7CFFBFC-3604-4BAA-BDA9-9820C56CD4C9}" type="sibTrans" cxnId="{C4A9B370-578F-4919-AEF7-E06503FAA88E}">
      <dgm:prSet/>
      <dgm:spPr/>
      <dgm:t>
        <a:bodyPr/>
        <a:lstStyle/>
        <a:p>
          <a:endParaRPr lang="ru-RU"/>
        </a:p>
      </dgm:t>
    </dgm:pt>
    <dgm:pt modelId="{27524EC6-69C2-47A0-BDD5-2CB7A78DAC57}" type="pres">
      <dgm:prSet presAssocID="{53343248-8750-43C9-9A14-DA16E42217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7E493-B81D-4C38-97F0-196EAAFE4D89}" type="pres">
      <dgm:prSet presAssocID="{D2AE82BE-3D45-4079-9697-056D183553F3}" presName="centerShape" presStyleLbl="node0" presStyleIdx="0" presStyleCnt="1" custScaleX="218241" custScaleY="123475" custLinFactNeighborX="1043" custLinFactNeighborY="-14528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CDFCC6A-91F3-4091-B983-D3013899FC19}" type="pres">
      <dgm:prSet presAssocID="{175067C4-68C5-47F4-AAB6-4748F648AD76}" presName="Name9" presStyleLbl="parChTrans1D2" presStyleIdx="0" presStyleCnt="7"/>
      <dgm:spPr/>
      <dgm:t>
        <a:bodyPr/>
        <a:lstStyle/>
        <a:p>
          <a:endParaRPr lang="ru-RU"/>
        </a:p>
      </dgm:t>
    </dgm:pt>
    <dgm:pt modelId="{D08802F2-7594-40ED-86D2-428B7DB62E04}" type="pres">
      <dgm:prSet presAssocID="{175067C4-68C5-47F4-AAB6-4748F648AD76}" presName="connTx" presStyleLbl="parChTrans1D2" presStyleIdx="0" presStyleCnt="7"/>
      <dgm:spPr/>
      <dgm:t>
        <a:bodyPr/>
        <a:lstStyle/>
        <a:p>
          <a:endParaRPr lang="ru-RU"/>
        </a:p>
      </dgm:t>
    </dgm:pt>
    <dgm:pt modelId="{A248CC6A-766C-4B31-B60B-AAEEC95036A1}" type="pres">
      <dgm:prSet presAssocID="{E500029B-1286-4B68-B8F4-D930C1240D48}" presName="node" presStyleLbl="node1" presStyleIdx="0" presStyleCnt="7" custScaleX="222305" custScaleY="82176" custRadScaleRad="200502" custRadScaleInc="34265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78DDE54-E65E-47AF-8D90-EFBB8CFCD985}" type="pres">
      <dgm:prSet presAssocID="{C02282B6-2E64-4BD4-BEA3-F5B898D808F1}" presName="Name9" presStyleLbl="parChTrans1D2" presStyleIdx="1" presStyleCnt="7"/>
      <dgm:spPr/>
      <dgm:t>
        <a:bodyPr/>
        <a:lstStyle/>
        <a:p>
          <a:endParaRPr lang="ru-RU"/>
        </a:p>
      </dgm:t>
    </dgm:pt>
    <dgm:pt modelId="{22628C66-07C4-4ECD-BE05-68CAF7936797}" type="pres">
      <dgm:prSet presAssocID="{C02282B6-2E64-4BD4-BEA3-F5B898D808F1}" presName="connTx" presStyleLbl="parChTrans1D2" presStyleIdx="1" presStyleCnt="7"/>
      <dgm:spPr/>
      <dgm:t>
        <a:bodyPr/>
        <a:lstStyle/>
        <a:p>
          <a:endParaRPr lang="ru-RU"/>
        </a:p>
      </dgm:t>
    </dgm:pt>
    <dgm:pt modelId="{7A2C2FD9-E4E2-49D8-BB5D-C197FC7E9A99}" type="pres">
      <dgm:prSet presAssocID="{EBA18A79-F4AC-4B50-95D9-D6D4F79FDFA2}" presName="node" presStyleLbl="node1" presStyleIdx="1" presStyleCnt="7" custScaleX="217829" custScaleY="87287" custRadScaleRad="218517" custRadScaleInc="5486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B4E0AB0-1F95-4473-9689-EB49AB53DC3E}" type="pres">
      <dgm:prSet presAssocID="{BD693EB6-0CF3-4397-9B53-6EF3B049E45E}" presName="Name9" presStyleLbl="parChTrans1D2" presStyleIdx="2" presStyleCnt="7"/>
      <dgm:spPr/>
      <dgm:t>
        <a:bodyPr/>
        <a:lstStyle/>
        <a:p>
          <a:endParaRPr lang="ru-RU"/>
        </a:p>
      </dgm:t>
    </dgm:pt>
    <dgm:pt modelId="{BA6D501D-655A-40AB-89CF-FB17A463F039}" type="pres">
      <dgm:prSet presAssocID="{BD693EB6-0CF3-4397-9B53-6EF3B049E45E}" presName="connTx" presStyleLbl="parChTrans1D2" presStyleIdx="2" presStyleCnt="7"/>
      <dgm:spPr/>
      <dgm:t>
        <a:bodyPr/>
        <a:lstStyle/>
        <a:p>
          <a:endParaRPr lang="ru-RU"/>
        </a:p>
      </dgm:t>
    </dgm:pt>
    <dgm:pt modelId="{2F987B93-18EF-47CC-9D39-5DC392666E2E}" type="pres">
      <dgm:prSet presAssocID="{CDF7E097-D98A-483A-B543-A89AAA1D84AF}" presName="node" presStyleLbl="node1" presStyleIdx="2" presStyleCnt="7" custScaleX="231906" custScaleY="92585" custRadScaleRad="80844" custRadScaleInc="2874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97B0F11-E422-4B07-9B3B-E626B021BD64}" type="pres">
      <dgm:prSet presAssocID="{0451C82E-F34F-4EF9-BA89-FE740D596544}" presName="Name9" presStyleLbl="parChTrans1D2" presStyleIdx="3" presStyleCnt="7"/>
      <dgm:spPr/>
      <dgm:t>
        <a:bodyPr/>
        <a:lstStyle/>
        <a:p>
          <a:endParaRPr lang="ru-RU"/>
        </a:p>
      </dgm:t>
    </dgm:pt>
    <dgm:pt modelId="{3DF06D0B-B3E4-4A01-AC70-64016CEBFFDE}" type="pres">
      <dgm:prSet presAssocID="{0451C82E-F34F-4EF9-BA89-FE740D596544}" presName="connTx" presStyleLbl="parChTrans1D2" presStyleIdx="3" presStyleCnt="7"/>
      <dgm:spPr/>
      <dgm:t>
        <a:bodyPr/>
        <a:lstStyle/>
        <a:p>
          <a:endParaRPr lang="ru-RU"/>
        </a:p>
      </dgm:t>
    </dgm:pt>
    <dgm:pt modelId="{BC658F7C-4226-48D0-9EC0-D0ECF64FA349}" type="pres">
      <dgm:prSet presAssocID="{33008C9E-E9A8-4E23-A3E4-C38B215BF66D}" presName="node" presStyleLbl="node1" presStyleIdx="3" presStyleCnt="7" custScaleX="226303" custScaleY="91879" custRadScaleRad="217764" custRadScaleInc="-16545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DBD48722-5C7D-4903-8A8B-70BC60B4C164}" type="pres">
      <dgm:prSet presAssocID="{98A527EF-61FE-4923-A098-45AB8F28E610}" presName="Name9" presStyleLbl="parChTrans1D2" presStyleIdx="4" presStyleCnt="7"/>
      <dgm:spPr/>
      <dgm:t>
        <a:bodyPr/>
        <a:lstStyle/>
        <a:p>
          <a:endParaRPr lang="ru-RU"/>
        </a:p>
      </dgm:t>
    </dgm:pt>
    <dgm:pt modelId="{DBDEEE67-CFB5-4762-98A4-1DCAC7F663E0}" type="pres">
      <dgm:prSet presAssocID="{98A527EF-61FE-4923-A098-45AB8F28E610}" presName="connTx" presStyleLbl="parChTrans1D2" presStyleIdx="4" presStyleCnt="7"/>
      <dgm:spPr/>
      <dgm:t>
        <a:bodyPr/>
        <a:lstStyle/>
        <a:p>
          <a:endParaRPr lang="ru-RU"/>
        </a:p>
      </dgm:t>
    </dgm:pt>
    <dgm:pt modelId="{A715C998-7EED-4640-B48E-4CD80C3C21BD}" type="pres">
      <dgm:prSet presAssocID="{F4AAB339-FBE8-422C-8B86-EB5CC97A566D}" presName="node" presStyleLbl="node1" presStyleIdx="4" presStyleCnt="7" custScaleX="211623" custScaleY="82542" custRadScaleRad="194189" custRadScaleInc="23855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EA4324C-2108-4AE2-AF3C-BC077AAEEDA3}" type="pres">
      <dgm:prSet presAssocID="{2600965A-A671-49C7-943E-8BF9E420CC24}" presName="Name9" presStyleLbl="parChTrans1D2" presStyleIdx="5" presStyleCnt="7"/>
      <dgm:spPr/>
      <dgm:t>
        <a:bodyPr/>
        <a:lstStyle/>
        <a:p>
          <a:endParaRPr lang="ru-RU"/>
        </a:p>
      </dgm:t>
    </dgm:pt>
    <dgm:pt modelId="{FCD2B307-34F3-492D-B4F9-392E33DBB97F}" type="pres">
      <dgm:prSet presAssocID="{2600965A-A671-49C7-943E-8BF9E420CC24}" presName="connTx" presStyleLbl="parChTrans1D2" presStyleIdx="5" presStyleCnt="7"/>
      <dgm:spPr/>
      <dgm:t>
        <a:bodyPr/>
        <a:lstStyle/>
        <a:p>
          <a:endParaRPr lang="ru-RU"/>
        </a:p>
      </dgm:t>
    </dgm:pt>
    <dgm:pt modelId="{C0A708FE-2C84-46BC-96E9-482356EB36C8}" type="pres">
      <dgm:prSet presAssocID="{386EA346-F28B-4145-82C7-E0A8C2787179}" presName="node" presStyleLbl="node1" presStyleIdx="5" presStyleCnt="7" custScaleX="211947" custScaleY="80457" custRadScaleRad="206908" custRadScaleInc="-3659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4AF9215-E65E-4445-B439-8EC50A572482}" type="pres">
      <dgm:prSet presAssocID="{D49281E9-488E-4028-B5CC-3F7B3696129B}" presName="Name9" presStyleLbl="parChTrans1D2" presStyleIdx="6" presStyleCnt="7"/>
      <dgm:spPr/>
      <dgm:t>
        <a:bodyPr/>
        <a:lstStyle/>
        <a:p>
          <a:endParaRPr lang="ru-RU"/>
        </a:p>
      </dgm:t>
    </dgm:pt>
    <dgm:pt modelId="{B90C930D-0BE2-47C7-A8EF-04DDB68A4F82}" type="pres">
      <dgm:prSet presAssocID="{D49281E9-488E-4028-B5CC-3F7B3696129B}" presName="connTx" presStyleLbl="parChTrans1D2" presStyleIdx="6" presStyleCnt="7"/>
      <dgm:spPr/>
      <dgm:t>
        <a:bodyPr/>
        <a:lstStyle/>
        <a:p>
          <a:endParaRPr lang="ru-RU"/>
        </a:p>
      </dgm:t>
    </dgm:pt>
    <dgm:pt modelId="{03ACC5C2-917A-49D9-88FA-C3535B93D35E}" type="pres">
      <dgm:prSet presAssocID="{F03F396F-2F81-4518-ACAF-91A4604B6B0F}" presName="node" presStyleLbl="node1" presStyleIdx="6" presStyleCnt="7" custScaleX="208638" custScaleY="81670" custRadScaleRad="202108" custRadScaleInc="-8232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D9C93054-3FE6-497A-8690-8B3B7EE5E252}" type="presOf" srcId="{0451C82E-F34F-4EF9-BA89-FE740D596544}" destId="{3DF06D0B-B3E4-4A01-AC70-64016CEBFFDE}" srcOrd="1" destOrd="0" presId="urn:microsoft.com/office/officeart/2005/8/layout/radial1"/>
    <dgm:cxn modelId="{038AE4BC-D2E1-459D-986D-606E75B7EE0E}" srcId="{D2AE82BE-3D45-4079-9697-056D183553F3}" destId="{33008C9E-E9A8-4E23-A3E4-C38B215BF66D}" srcOrd="3" destOrd="0" parTransId="{0451C82E-F34F-4EF9-BA89-FE740D596544}" sibTransId="{C0F577DF-0585-441D-9D98-F6A1856D8298}"/>
    <dgm:cxn modelId="{7C7A8549-F284-4F7C-8B4E-24B15D0D6F59}" type="presOf" srcId="{C02282B6-2E64-4BD4-BEA3-F5B898D808F1}" destId="{22628C66-07C4-4ECD-BE05-68CAF7936797}" srcOrd="1" destOrd="0" presId="urn:microsoft.com/office/officeart/2005/8/layout/radial1"/>
    <dgm:cxn modelId="{7A8A426F-0BF9-48B4-A925-F2587C111684}" type="presOf" srcId="{175067C4-68C5-47F4-AAB6-4748F648AD76}" destId="{D08802F2-7594-40ED-86D2-428B7DB62E04}" srcOrd="1" destOrd="0" presId="urn:microsoft.com/office/officeart/2005/8/layout/radial1"/>
    <dgm:cxn modelId="{370F8D4C-0732-4C8D-B1A3-319FC878D190}" srcId="{D2AE82BE-3D45-4079-9697-056D183553F3}" destId="{F03F396F-2F81-4518-ACAF-91A4604B6B0F}" srcOrd="6" destOrd="0" parTransId="{D49281E9-488E-4028-B5CC-3F7B3696129B}" sibTransId="{710A1FED-F552-4488-99A9-C0C394D2FE19}"/>
    <dgm:cxn modelId="{D0EE98D8-3678-4644-B705-65FEE2E14690}" srcId="{D2AE82BE-3D45-4079-9697-056D183553F3}" destId="{E500029B-1286-4B68-B8F4-D930C1240D48}" srcOrd="0" destOrd="0" parTransId="{175067C4-68C5-47F4-AAB6-4748F648AD76}" sibTransId="{7C57CF40-A7C5-4BDB-9ED1-DCB6C17F0D27}"/>
    <dgm:cxn modelId="{C4A9B370-578F-4919-AEF7-E06503FAA88E}" srcId="{D2AE82BE-3D45-4079-9697-056D183553F3}" destId="{CDF7E097-D98A-483A-B543-A89AAA1D84AF}" srcOrd="2" destOrd="0" parTransId="{BD693EB6-0CF3-4397-9B53-6EF3B049E45E}" sibTransId="{B7CFFBFC-3604-4BAA-BDA9-9820C56CD4C9}"/>
    <dgm:cxn modelId="{24794BA4-65E9-4C3B-9148-AED43B97B494}" type="presOf" srcId="{D2AE82BE-3D45-4079-9697-056D183553F3}" destId="{E627E493-B81D-4C38-97F0-196EAAFE4D89}" srcOrd="0" destOrd="0" presId="urn:microsoft.com/office/officeart/2005/8/layout/radial1"/>
    <dgm:cxn modelId="{DCCF0775-96EF-4D8F-8FD5-0E475B811E1A}" type="presOf" srcId="{2600965A-A671-49C7-943E-8BF9E420CC24}" destId="{FCD2B307-34F3-492D-B4F9-392E33DBB97F}" srcOrd="1" destOrd="0" presId="urn:microsoft.com/office/officeart/2005/8/layout/radial1"/>
    <dgm:cxn modelId="{FE55CC34-8E62-4FC7-A509-B3D1EF0CA59E}" type="presOf" srcId="{175067C4-68C5-47F4-AAB6-4748F648AD76}" destId="{ACDFCC6A-91F3-4091-B983-D3013899FC19}" srcOrd="0" destOrd="0" presId="urn:microsoft.com/office/officeart/2005/8/layout/radial1"/>
    <dgm:cxn modelId="{81643C6F-B16C-4FA5-A480-12B8D1D52981}" type="presOf" srcId="{EBA18A79-F4AC-4B50-95D9-D6D4F79FDFA2}" destId="{7A2C2FD9-E4E2-49D8-BB5D-C197FC7E9A99}" srcOrd="0" destOrd="0" presId="urn:microsoft.com/office/officeart/2005/8/layout/radial1"/>
    <dgm:cxn modelId="{ED634C34-3389-47F1-9790-EDC3B9B1CF84}" type="presOf" srcId="{386EA346-F28B-4145-82C7-E0A8C2787179}" destId="{C0A708FE-2C84-46BC-96E9-482356EB36C8}" srcOrd="0" destOrd="0" presId="urn:microsoft.com/office/officeart/2005/8/layout/radial1"/>
    <dgm:cxn modelId="{EAF062D0-45B8-48E6-9F11-C12FA9C3FFD0}" type="presOf" srcId="{F4AAB339-FBE8-422C-8B86-EB5CC97A566D}" destId="{A715C998-7EED-4640-B48E-4CD80C3C21BD}" srcOrd="0" destOrd="0" presId="urn:microsoft.com/office/officeart/2005/8/layout/radial1"/>
    <dgm:cxn modelId="{0C9A3B6D-9429-4DEC-8E4F-4A977F6FB502}" type="presOf" srcId="{98A527EF-61FE-4923-A098-45AB8F28E610}" destId="{DBD48722-5C7D-4903-8A8B-70BC60B4C164}" srcOrd="0" destOrd="0" presId="urn:microsoft.com/office/officeart/2005/8/layout/radial1"/>
    <dgm:cxn modelId="{A1937239-BA1D-4478-9F90-616792CC5DA3}" type="presOf" srcId="{33008C9E-E9A8-4E23-A3E4-C38B215BF66D}" destId="{BC658F7C-4226-48D0-9EC0-D0ECF64FA349}" srcOrd="0" destOrd="0" presId="urn:microsoft.com/office/officeart/2005/8/layout/radial1"/>
    <dgm:cxn modelId="{D632C519-1947-4FD8-8788-9C7C5F9E884F}" type="presOf" srcId="{CDF7E097-D98A-483A-B543-A89AAA1D84AF}" destId="{2F987B93-18EF-47CC-9D39-5DC392666E2E}" srcOrd="0" destOrd="0" presId="urn:microsoft.com/office/officeart/2005/8/layout/radial1"/>
    <dgm:cxn modelId="{39F257DE-7C66-4A93-9EFB-8D6774D03017}" type="presOf" srcId="{0451C82E-F34F-4EF9-BA89-FE740D596544}" destId="{897B0F11-E422-4B07-9B3B-E626B021BD64}" srcOrd="0" destOrd="0" presId="urn:microsoft.com/office/officeart/2005/8/layout/radial1"/>
    <dgm:cxn modelId="{A6FD92CF-9FE0-49AB-99D4-B266B8F52E8A}" srcId="{53343248-8750-43C9-9A14-DA16E42217E7}" destId="{DF82BD6D-966C-43C0-A1CD-D6567C96F371}" srcOrd="1" destOrd="0" parTransId="{796FE81D-8C38-4C53-AA72-D897051ABF78}" sibTransId="{1630EBCD-0365-401E-8236-A275194DBBB8}"/>
    <dgm:cxn modelId="{2B0086EF-A6A9-4B6E-8577-EB4161041672}" type="presOf" srcId="{D49281E9-488E-4028-B5CC-3F7B3696129B}" destId="{84AF9215-E65E-4445-B439-8EC50A572482}" srcOrd="0" destOrd="0" presId="urn:microsoft.com/office/officeart/2005/8/layout/radial1"/>
    <dgm:cxn modelId="{47BC0531-70A1-49BA-AAED-343684D49767}" srcId="{53343248-8750-43C9-9A14-DA16E42217E7}" destId="{D2AE82BE-3D45-4079-9697-056D183553F3}" srcOrd="0" destOrd="0" parTransId="{E887E624-104E-44F2-9302-02411B533B56}" sibTransId="{A49DF59D-0478-4511-8B2C-C1E7AC208F8C}"/>
    <dgm:cxn modelId="{C525CDD8-D3F6-4E34-9550-72688BAD34F3}" type="presOf" srcId="{BD693EB6-0CF3-4397-9B53-6EF3B049E45E}" destId="{BA6D501D-655A-40AB-89CF-FB17A463F039}" srcOrd="1" destOrd="0" presId="urn:microsoft.com/office/officeart/2005/8/layout/radial1"/>
    <dgm:cxn modelId="{BDF98D1B-FCA5-4944-B9C9-0E76D1E0F265}" type="presOf" srcId="{E500029B-1286-4B68-B8F4-D930C1240D48}" destId="{A248CC6A-766C-4B31-B60B-AAEEC95036A1}" srcOrd="0" destOrd="0" presId="urn:microsoft.com/office/officeart/2005/8/layout/radial1"/>
    <dgm:cxn modelId="{10A7DB8B-C7C8-40C2-892F-0C10878769BB}" srcId="{D2AE82BE-3D45-4079-9697-056D183553F3}" destId="{386EA346-F28B-4145-82C7-E0A8C2787179}" srcOrd="5" destOrd="0" parTransId="{2600965A-A671-49C7-943E-8BF9E420CC24}" sibTransId="{D110C3FE-7B19-47AD-8DF0-E98B16D78415}"/>
    <dgm:cxn modelId="{CF014B54-8E08-4F73-AD78-3D04DC665CFF}" type="presOf" srcId="{F03F396F-2F81-4518-ACAF-91A4604B6B0F}" destId="{03ACC5C2-917A-49D9-88FA-C3535B93D35E}" srcOrd="0" destOrd="0" presId="urn:microsoft.com/office/officeart/2005/8/layout/radial1"/>
    <dgm:cxn modelId="{9B8A1529-843A-476E-B08C-E4358CEA2182}" type="presOf" srcId="{D49281E9-488E-4028-B5CC-3F7B3696129B}" destId="{B90C930D-0BE2-47C7-A8EF-04DDB68A4F82}" srcOrd="1" destOrd="0" presId="urn:microsoft.com/office/officeart/2005/8/layout/radial1"/>
    <dgm:cxn modelId="{74A7F338-D551-4AA4-A024-3375BB667ED0}" type="presOf" srcId="{98A527EF-61FE-4923-A098-45AB8F28E610}" destId="{DBDEEE67-CFB5-4762-98A4-1DCAC7F663E0}" srcOrd="1" destOrd="0" presId="urn:microsoft.com/office/officeart/2005/8/layout/radial1"/>
    <dgm:cxn modelId="{684BE166-4092-4F30-B210-2DB82B8D94D6}" type="presOf" srcId="{2600965A-A671-49C7-943E-8BF9E420CC24}" destId="{AEA4324C-2108-4AE2-AF3C-BC077AAEEDA3}" srcOrd="0" destOrd="0" presId="urn:microsoft.com/office/officeart/2005/8/layout/radial1"/>
    <dgm:cxn modelId="{74F26913-BA50-44D1-A15B-7720F890A763}" type="presOf" srcId="{53343248-8750-43C9-9A14-DA16E42217E7}" destId="{27524EC6-69C2-47A0-BDD5-2CB7A78DAC57}" srcOrd="0" destOrd="0" presId="urn:microsoft.com/office/officeart/2005/8/layout/radial1"/>
    <dgm:cxn modelId="{06AC142A-D40B-4CE7-9220-3992A1063920}" srcId="{D2AE82BE-3D45-4079-9697-056D183553F3}" destId="{EBA18A79-F4AC-4B50-95D9-D6D4F79FDFA2}" srcOrd="1" destOrd="0" parTransId="{C02282B6-2E64-4BD4-BEA3-F5B898D808F1}" sibTransId="{AFF48259-300B-4B22-910D-6DD2A9745559}"/>
    <dgm:cxn modelId="{D5FFC803-7E7F-4A5E-B194-BE2B4AE34BF6}" type="presOf" srcId="{BD693EB6-0CF3-4397-9B53-6EF3B049E45E}" destId="{BB4E0AB0-1F95-4473-9689-EB49AB53DC3E}" srcOrd="0" destOrd="0" presId="urn:microsoft.com/office/officeart/2005/8/layout/radial1"/>
    <dgm:cxn modelId="{D0225128-1F51-4077-8A0E-F3D9E52D82C8}" srcId="{D2AE82BE-3D45-4079-9697-056D183553F3}" destId="{F4AAB339-FBE8-422C-8B86-EB5CC97A566D}" srcOrd="4" destOrd="0" parTransId="{98A527EF-61FE-4923-A098-45AB8F28E610}" sibTransId="{148F0FC3-09FD-4515-8F94-7577E037FE3D}"/>
    <dgm:cxn modelId="{2B451AE3-17FA-4519-AB4D-4C065D08B340}" type="presOf" srcId="{C02282B6-2E64-4BD4-BEA3-F5B898D808F1}" destId="{B78DDE54-E65E-47AF-8D90-EFBB8CFCD985}" srcOrd="0" destOrd="0" presId="urn:microsoft.com/office/officeart/2005/8/layout/radial1"/>
    <dgm:cxn modelId="{699F2820-1143-4864-A765-D44AA6F98D79}" type="presParOf" srcId="{27524EC6-69C2-47A0-BDD5-2CB7A78DAC57}" destId="{E627E493-B81D-4C38-97F0-196EAAFE4D89}" srcOrd="0" destOrd="0" presId="urn:microsoft.com/office/officeart/2005/8/layout/radial1"/>
    <dgm:cxn modelId="{A0DDDCC3-2D16-49E1-87DF-F9122149684E}" type="presParOf" srcId="{27524EC6-69C2-47A0-BDD5-2CB7A78DAC57}" destId="{ACDFCC6A-91F3-4091-B983-D3013899FC19}" srcOrd="1" destOrd="0" presId="urn:microsoft.com/office/officeart/2005/8/layout/radial1"/>
    <dgm:cxn modelId="{1B5CA521-D13C-4936-8D3F-1B6026E6F3BF}" type="presParOf" srcId="{ACDFCC6A-91F3-4091-B983-D3013899FC19}" destId="{D08802F2-7594-40ED-86D2-428B7DB62E04}" srcOrd="0" destOrd="0" presId="urn:microsoft.com/office/officeart/2005/8/layout/radial1"/>
    <dgm:cxn modelId="{C3C27AB9-E86D-425D-8AB8-AE1FA0B948E2}" type="presParOf" srcId="{27524EC6-69C2-47A0-BDD5-2CB7A78DAC57}" destId="{A248CC6A-766C-4B31-B60B-AAEEC95036A1}" srcOrd="2" destOrd="0" presId="urn:microsoft.com/office/officeart/2005/8/layout/radial1"/>
    <dgm:cxn modelId="{0DB9C696-9302-489F-97A7-15634A07A9D6}" type="presParOf" srcId="{27524EC6-69C2-47A0-BDD5-2CB7A78DAC57}" destId="{B78DDE54-E65E-47AF-8D90-EFBB8CFCD985}" srcOrd="3" destOrd="0" presId="urn:microsoft.com/office/officeart/2005/8/layout/radial1"/>
    <dgm:cxn modelId="{C734DCBF-2F14-4462-BD89-3F442C7B0CCB}" type="presParOf" srcId="{B78DDE54-E65E-47AF-8D90-EFBB8CFCD985}" destId="{22628C66-07C4-4ECD-BE05-68CAF7936797}" srcOrd="0" destOrd="0" presId="urn:microsoft.com/office/officeart/2005/8/layout/radial1"/>
    <dgm:cxn modelId="{A3A69E83-1016-4323-9962-EAE7AD8A9B53}" type="presParOf" srcId="{27524EC6-69C2-47A0-BDD5-2CB7A78DAC57}" destId="{7A2C2FD9-E4E2-49D8-BB5D-C197FC7E9A99}" srcOrd="4" destOrd="0" presId="urn:microsoft.com/office/officeart/2005/8/layout/radial1"/>
    <dgm:cxn modelId="{87C37743-F141-4B20-AD23-FB5C4A4BA33C}" type="presParOf" srcId="{27524EC6-69C2-47A0-BDD5-2CB7A78DAC57}" destId="{BB4E0AB0-1F95-4473-9689-EB49AB53DC3E}" srcOrd="5" destOrd="0" presId="urn:microsoft.com/office/officeart/2005/8/layout/radial1"/>
    <dgm:cxn modelId="{D0232145-378D-45B5-9102-C2314244B966}" type="presParOf" srcId="{BB4E0AB0-1F95-4473-9689-EB49AB53DC3E}" destId="{BA6D501D-655A-40AB-89CF-FB17A463F039}" srcOrd="0" destOrd="0" presId="urn:microsoft.com/office/officeart/2005/8/layout/radial1"/>
    <dgm:cxn modelId="{A698714F-F5E6-4B08-8B1B-A65F0C04E35C}" type="presParOf" srcId="{27524EC6-69C2-47A0-BDD5-2CB7A78DAC57}" destId="{2F987B93-18EF-47CC-9D39-5DC392666E2E}" srcOrd="6" destOrd="0" presId="urn:microsoft.com/office/officeart/2005/8/layout/radial1"/>
    <dgm:cxn modelId="{3EF26A63-A0B4-4A41-B1FA-4D3724C5C8E7}" type="presParOf" srcId="{27524EC6-69C2-47A0-BDD5-2CB7A78DAC57}" destId="{897B0F11-E422-4B07-9B3B-E626B021BD64}" srcOrd="7" destOrd="0" presId="urn:microsoft.com/office/officeart/2005/8/layout/radial1"/>
    <dgm:cxn modelId="{6BDB55CB-B2CA-4755-A474-93DCAE078DDF}" type="presParOf" srcId="{897B0F11-E422-4B07-9B3B-E626B021BD64}" destId="{3DF06D0B-B3E4-4A01-AC70-64016CEBFFDE}" srcOrd="0" destOrd="0" presId="urn:microsoft.com/office/officeart/2005/8/layout/radial1"/>
    <dgm:cxn modelId="{7C1E2073-DDEF-4AA9-A64E-A44BE084DB96}" type="presParOf" srcId="{27524EC6-69C2-47A0-BDD5-2CB7A78DAC57}" destId="{BC658F7C-4226-48D0-9EC0-D0ECF64FA349}" srcOrd="8" destOrd="0" presId="urn:microsoft.com/office/officeart/2005/8/layout/radial1"/>
    <dgm:cxn modelId="{660ECC99-679E-4DEA-99D5-03BF380D0D70}" type="presParOf" srcId="{27524EC6-69C2-47A0-BDD5-2CB7A78DAC57}" destId="{DBD48722-5C7D-4903-8A8B-70BC60B4C164}" srcOrd="9" destOrd="0" presId="urn:microsoft.com/office/officeart/2005/8/layout/radial1"/>
    <dgm:cxn modelId="{937EA43B-ED8E-461B-BCE6-3DF7D8CF2BF6}" type="presParOf" srcId="{DBD48722-5C7D-4903-8A8B-70BC60B4C164}" destId="{DBDEEE67-CFB5-4762-98A4-1DCAC7F663E0}" srcOrd="0" destOrd="0" presId="urn:microsoft.com/office/officeart/2005/8/layout/radial1"/>
    <dgm:cxn modelId="{45F9786C-10A6-4008-BC52-05277BBA29C0}" type="presParOf" srcId="{27524EC6-69C2-47A0-BDD5-2CB7A78DAC57}" destId="{A715C998-7EED-4640-B48E-4CD80C3C21BD}" srcOrd="10" destOrd="0" presId="urn:microsoft.com/office/officeart/2005/8/layout/radial1"/>
    <dgm:cxn modelId="{79E3F719-F718-4C2C-88D2-AA9ED4E74940}" type="presParOf" srcId="{27524EC6-69C2-47A0-BDD5-2CB7A78DAC57}" destId="{AEA4324C-2108-4AE2-AF3C-BC077AAEEDA3}" srcOrd="11" destOrd="0" presId="urn:microsoft.com/office/officeart/2005/8/layout/radial1"/>
    <dgm:cxn modelId="{62751092-05C7-479B-A66A-0D86D5962B47}" type="presParOf" srcId="{AEA4324C-2108-4AE2-AF3C-BC077AAEEDA3}" destId="{FCD2B307-34F3-492D-B4F9-392E33DBB97F}" srcOrd="0" destOrd="0" presId="urn:microsoft.com/office/officeart/2005/8/layout/radial1"/>
    <dgm:cxn modelId="{06DA5BA6-3781-4F6C-AAD9-249AB7CEA3F0}" type="presParOf" srcId="{27524EC6-69C2-47A0-BDD5-2CB7A78DAC57}" destId="{C0A708FE-2C84-46BC-96E9-482356EB36C8}" srcOrd="12" destOrd="0" presId="urn:microsoft.com/office/officeart/2005/8/layout/radial1"/>
    <dgm:cxn modelId="{9150609E-AEAA-4B56-9F8C-5FFF82A4BA0F}" type="presParOf" srcId="{27524EC6-69C2-47A0-BDD5-2CB7A78DAC57}" destId="{84AF9215-E65E-4445-B439-8EC50A572482}" srcOrd="13" destOrd="0" presId="urn:microsoft.com/office/officeart/2005/8/layout/radial1"/>
    <dgm:cxn modelId="{37537C2E-A9E8-4B24-8F71-1FCC90E89DE6}" type="presParOf" srcId="{84AF9215-E65E-4445-B439-8EC50A572482}" destId="{B90C930D-0BE2-47C7-A8EF-04DDB68A4F82}" srcOrd="0" destOrd="0" presId="urn:microsoft.com/office/officeart/2005/8/layout/radial1"/>
    <dgm:cxn modelId="{8179A56C-11E6-4CA4-88BE-CD2E903F71D6}" type="presParOf" srcId="{27524EC6-69C2-47A0-BDD5-2CB7A78DAC57}" destId="{03ACC5C2-917A-49D9-88FA-C3535B93D35E}" srcOrd="14" destOrd="0" presId="urn:microsoft.com/office/officeart/2005/8/layout/radial1"/>
  </dgm:cxnLst>
  <dgm:bg>
    <a:noFill/>
    <a:effectLst>
      <a:glow rad="342900">
        <a:schemeClr val="accent1">
          <a:alpha val="81000"/>
        </a:schemeClr>
      </a:glow>
      <a:softEdge rad="63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343248-8750-43C9-9A14-DA16E42217E7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AE82BE-3D45-4079-9697-056D183553F3}">
      <dgm:prSet phldrT="[Текст]" custT="1"/>
      <dgm:spPr>
        <a:solidFill>
          <a:srgbClr val="99FFCC"/>
        </a:solidFill>
      </dgm:spPr>
      <dgm:t>
        <a:bodyPr/>
        <a:lstStyle/>
        <a:p>
          <a:r>
            <a: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3 000,0 тыс. рублей</a:t>
          </a:r>
        </a:p>
      </dgm:t>
    </dgm:pt>
    <dgm:pt modelId="{E887E624-104E-44F2-9302-02411B533B56}" type="parTrans" cxnId="{47BC0531-70A1-49BA-AAED-343684D49767}">
      <dgm:prSet/>
      <dgm:spPr/>
      <dgm:t>
        <a:bodyPr/>
        <a:lstStyle/>
        <a:p>
          <a:endParaRPr lang="ru-RU" sz="1200"/>
        </a:p>
      </dgm:t>
    </dgm:pt>
    <dgm:pt modelId="{A49DF59D-0478-4511-8B2C-C1E7AC208F8C}" type="sibTrans" cxnId="{47BC0531-70A1-49BA-AAED-343684D49767}">
      <dgm:prSet/>
      <dgm:spPr/>
      <dgm:t>
        <a:bodyPr/>
        <a:lstStyle/>
        <a:p>
          <a:endParaRPr lang="ru-RU" sz="1200"/>
        </a:p>
      </dgm:t>
    </dgm:pt>
    <dgm:pt modelId="{33008C9E-E9A8-4E23-A3E4-C38B215BF66D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</a:t>
          </a:r>
          <a:r>
            <a:rPr lang="ru-RU" sz="1800" b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Выкатной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142,6 тыс. рублей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451C82E-F34F-4EF9-BA89-FE740D596544}" type="parTrans" cxnId="{038AE4BC-D2E1-459D-986D-606E75B7EE0E}">
      <dgm:prSet custT="1"/>
      <dgm:spPr/>
      <dgm:t>
        <a:bodyPr/>
        <a:lstStyle/>
        <a:p>
          <a:endParaRPr lang="ru-RU" sz="1200"/>
        </a:p>
      </dgm:t>
    </dgm:pt>
    <dgm:pt modelId="{C0F577DF-0585-441D-9D98-F6A1856D8298}" type="sibTrans" cxnId="{038AE4BC-D2E1-459D-986D-606E75B7EE0E}">
      <dgm:prSet/>
      <dgm:spPr/>
      <dgm:t>
        <a:bodyPr/>
        <a:lstStyle/>
        <a:p>
          <a:endParaRPr lang="ru-RU" sz="1200"/>
        </a:p>
      </dgm:t>
    </dgm:pt>
    <dgm:pt modelId="{F4AAB339-FBE8-422C-8B86-EB5CC97A566D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Луговской</a:t>
          </a:r>
        </a:p>
        <a:p>
          <a:r>
            <a:rPr lang="ru-RU" sz="1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686,0 тыс. рублей</a:t>
          </a:r>
          <a:endParaRPr lang="ru-RU" sz="1800" b="1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8A527EF-61FE-4923-A098-45AB8F28E610}" type="parTrans" cxnId="{D0225128-1F51-4077-8A0E-F3D9E52D82C8}">
      <dgm:prSet custT="1"/>
      <dgm:spPr/>
      <dgm:t>
        <a:bodyPr/>
        <a:lstStyle/>
        <a:p>
          <a:endParaRPr lang="ru-RU" sz="1200" baseline="0"/>
        </a:p>
      </dgm:t>
    </dgm:pt>
    <dgm:pt modelId="{148F0FC3-09FD-4515-8F94-7577E037FE3D}" type="sibTrans" cxnId="{D0225128-1F51-4077-8A0E-F3D9E52D82C8}">
      <dgm:prSet/>
      <dgm:spPr/>
      <dgm:t>
        <a:bodyPr/>
        <a:lstStyle/>
        <a:p>
          <a:endParaRPr lang="ru-RU" sz="1200"/>
        </a:p>
      </dgm:t>
    </dgm:pt>
    <dgm:pt modelId="{386EA346-F28B-4145-82C7-E0A8C2787179}">
      <dgm:prSet custT="1"/>
      <dgm:spPr/>
      <dgm:t>
        <a:bodyPr/>
        <a:lstStyle/>
        <a:p>
          <a:r>
            <a: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Шапша</a:t>
          </a:r>
        </a:p>
        <a:p>
          <a:r>
            <a: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457,4 тыс. рублей</a:t>
          </a:r>
          <a:endParaRPr lang="ru-RU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00965A-A671-49C7-943E-8BF9E420CC24}" type="parTrans" cxnId="{10A7DB8B-C7C8-40C2-892F-0C10878769BB}">
      <dgm:prSet custT="1"/>
      <dgm:spPr/>
      <dgm:t>
        <a:bodyPr/>
        <a:lstStyle/>
        <a:p>
          <a:endParaRPr lang="ru-RU" sz="1200"/>
        </a:p>
      </dgm:t>
    </dgm:pt>
    <dgm:pt modelId="{D110C3FE-7B19-47AD-8DF0-E98B16D78415}" type="sibTrans" cxnId="{10A7DB8B-C7C8-40C2-892F-0C10878769BB}">
      <dgm:prSet/>
      <dgm:spPr/>
      <dgm:t>
        <a:bodyPr/>
        <a:lstStyle/>
        <a:p>
          <a:endParaRPr lang="ru-RU" sz="1200"/>
        </a:p>
      </dgm:t>
    </dgm:pt>
    <dgm:pt modelId="{F03F396F-2F81-4518-ACAF-91A4604B6B0F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Горноправдинск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1 143,4 тыс. рублей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9281E9-488E-4028-B5CC-3F7B3696129B}" type="parTrans" cxnId="{370F8D4C-0732-4C8D-B1A3-319FC878D190}">
      <dgm:prSet custT="1"/>
      <dgm:spPr/>
      <dgm:t>
        <a:bodyPr/>
        <a:lstStyle/>
        <a:p>
          <a:endParaRPr lang="ru-RU" sz="1200"/>
        </a:p>
      </dgm:t>
    </dgm:pt>
    <dgm:pt modelId="{710A1FED-F552-4488-99A9-C0C394D2FE19}" type="sibTrans" cxnId="{370F8D4C-0732-4C8D-B1A3-319FC878D190}">
      <dgm:prSet/>
      <dgm:spPr/>
      <dgm:t>
        <a:bodyPr/>
        <a:lstStyle/>
        <a:p>
          <a:endParaRPr lang="ru-RU" sz="1200"/>
        </a:p>
      </dgm:t>
    </dgm:pt>
    <dgm:pt modelId="{EBA18A79-F4AC-4B50-95D9-D6D4F79FDFA2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</a:t>
          </a:r>
          <a:r>
            <a:rPr lang="ru-RU" sz="1800" b="1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Красноленинский</a:t>
          </a:r>
          <a:endParaRPr lang="ru-RU" sz="1800" b="1" dirty="0">
            <a:solidFill>
              <a:srgbClr val="00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356,6 тыс. рублей</a:t>
          </a:r>
          <a:endParaRPr lang="ru-RU" sz="1800" b="1" dirty="0"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2282B6-2E64-4BD4-BEA3-F5B898D808F1}" type="parTrans" cxnId="{06AC142A-D40B-4CE7-9220-3992A1063920}">
      <dgm:prSet/>
      <dgm:spPr/>
      <dgm:t>
        <a:bodyPr/>
        <a:lstStyle/>
        <a:p>
          <a:endParaRPr lang="ru-RU"/>
        </a:p>
      </dgm:t>
    </dgm:pt>
    <dgm:pt modelId="{AFF48259-300B-4B22-910D-6DD2A9745559}" type="sibTrans" cxnId="{06AC142A-D40B-4CE7-9220-3992A1063920}">
      <dgm:prSet/>
      <dgm:spPr/>
      <dgm:t>
        <a:bodyPr/>
        <a:lstStyle/>
        <a:p>
          <a:endParaRPr lang="ru-RU"/>
        </a:p>
      </dgm:t>
    </dgm:pt>
    <dgm:pt modelId="{E500029B-1286-4B68-B8F4-D930C1240D4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 </a:t>
          </a:r>
          <a:r>
            <a:rPr lang="ru-RU" sz="1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Нялинское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214,0 тыс. рублей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C57CF40-A7C5-4BDB-9ED1-DCB6C17F0D27}" type="sibTrans" cxnId="{D0EE98D8-3678-4644-B705-65FEE2E14690}">
      <dgm:prSet/>
      <dgm:spPr/>
      <dgm:t>
        <a:bodyPr/>
        <a:lstStyle/>
        <a:p>
          <a:endParaRPr lang="ru-RU" sz="1200"/>
        </a:p>
      </dgm:t>
    </dgm:pt>
    <dgm:pt modelId="{175067C4-68C5-47F4-AAB6-4748F648AD76}" type="parTrans" cxnId="{D0EE98D8-3678-4644-B705-65FEE2E14690}">
      <dgm:prSet custT="1"/>
      <dgm:spPr/>
      <dgm:t>
        <a:bodyPr/>
        <a:lstStyle/>
        <a:p>
          <a:endParaRPr lang="ru-RU" sz="1200"/>
        </a:p>
      </dgm:t>
    </dgm:pt>
    <dgm:pt modelId="{27524EC6-69C2-47A0-BDD5-2CB7A78DAC57}" type="pres">
      <dgm:prSet presAssocID="{53343248-8750-43C9-9A14-DA16E42217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7E493-B81D-4C38-97F0-196EAAFE4D89}" type="pres">
      <dgm:prSet presAssocID="{D2AE82BE-3D45-4079-9697-056D183553F3}" presName="centerShape" presStyleLbl="node0" presStyleIdx="0" presStyleCnt="1" custScaleX="218241" custScaleY="123475" custLinFactNeighborX="4036" custLinFactNeighborY="-1131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CDFCC6A-91F3-4091-B983-D3013899FC19}" type="pres">
      <dgm:prSet presAssocID="{175067C4-68C5-47F4-AAB6-4748F648AD76}" presName="Name9" presStyleLbl="parChTrans1D2" presStyleIdx="0" presStyleCnt="6"/>
      <dgm:spPr/>
      <dgm:t>
        <a:bodyPr/>
        <a:lstStyle/>
        <a:p>
          <a:endParaRPr lang="ru-RU"/>
        </a:p>
      </dgm:t>
    </dgm:pt>
    <dgm:pt modelId="{D08802F2-7594-40ED-86D2-428B7DB62E04}" type="pres">
      <dgm:prSet presAssocID="{175067C4-68C5-47F4-AAB6-4748F648AD7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248CC6A-766C-4B31-B60B-AAEEC95036A1}" type="pres">
      <dgm:prSet presAssocID="{E500029B-1286-4B68-B8F4-D930C1240D48}" presName="node" presStyleLbl="node1" presStyleIdx="0" presStyleCnt="6" custScaleX="222305" custScaleY="82176" custRadScaleRad="222839" custRadScaleInc="30055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78DDE54-E65E-47AF-8D90-EFBB8CFCD985}" type="pres">
      <dgm:prSet presAssocID="{C02282B6-2E64-4BD4-BEA3-F5B898D808F1}" presName="Name9" presStyleLbl="parChTrans1D2" presStyleIdx="1" presStyleCnt="6"/>
      <dgm:spPr/>
      <dgm:t>
        <a:bodyPr/>
        <a:lstStyle/>
        <a:p>
          <a:endParaRPr lang="ru-RU"/>
        </a:p>
      </dgm:t>
    </dgm:pt>
    <dgm:pt modelId="{22628C66-07C4-4ECD-BE05-68CAF7936797}" type="pres">
      <dgm:prSet presAssocID="{C02282B6-2E64-4BD4-BEA3-F5B898D808F1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A2C2FD9-E4E2-49D8-BB5D-C197FC7E9A99}" type="pres">
      <dgm:prSet presAssocID="{EBA18A79-F4AC-4B50-95D9-D6D4F79FDFA2}" presName="node" presStyleLbl="node1" presStyleIdx="1" presStyleCnt="6" custScaleX="217829" custScaleY="87287" custRadScaleRad="233458" custRadScaleInc="3762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97B0F11-E422-4B07-9B3B-E626B021BD64}" type="pres">
      <dgm:prSet presAssocID="{0451C82E-F34F-4EF9-BA89-FE740D596544}" presName="Name9" presStyleLbl="parChTrans1D2" presStyleIdx="2" presStyleCnt="6"/>
      <dgm:spPr/>
      <dgm:t>
        <a:bodyPr/>
        <a:lstStyle/>
        <a:p>
          <a:endParaRPr lang="ru-RU"/>
        </a:p>
      </dgm:t>
    </dgm:pt>
    <dgm:pt modelId="{3DF06D0B-B3E4-4A01-AC70-64016CEBFFDE}" type="pres">
      <dgm:prSet presAssocID="{0451C82E-F34F-4EF9-BA89-FE740D59654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C658F7C-4226-48D0-9EC0-D0ECF64FA349}" type="pres">
      <dgm:prSet presAssocID="{33008C9E-E9A8-4E23-A3E4-C38B215BF66D}" presName="node" presStyleLbl="node1" presStyleIdx="2" presStyleCnt="6" custScaleX="226303" custScaleY="91879" custRadScaleRad="238373" custRadScaleInc="-3376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DBD48722-5C7D-4903-8A8B-70BC60B4C164}" type="pres">
      <dgm:prSet presAssocID="{98A527EF-61FE-4923-A098-45AB8F28E610}" presName="Name9" presStyleLbl="parChTrans1D2" presStyleIdx="3" presStyleCnt="6"/>
      <dgm:spPr/>
      <dgm:t>
        <a:bodyPr/>
        <a:lstStyle/>
        <a:p>
          <a:endParaRPr lang="ru-RU"/>
        </a:p>
      </dgm:t>
    </dgm:pt>
    <dgm:pt modelId="{DBDEEE67-CFB5-4762-98A4-1DCAC7F663E0}" type="pres">
      <dgm:prSet presAssocID="{98A527EF-61FE-4923-A098-45AB8F28E61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715C998-7EED-4640-B48E-4CD80C3C21BD}" type="pres">
      <dgm:prSet presAssocID="{F4AAB339-FBE8-422C-8B86-EB5CC97A566D}" presName="node" presStyleLbl="node1" presStyleIdx="3" presStyleCnt="6" custScaleX="211623" custScaleY="82542" custRadScaleRad="194025" custRadScaleInc="30017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EA4324C-2108-4AE2-AF3C-BC077AAEEDA3}" type="pres">
      <dgm:prSet presAssocID="{2600965A-A671-49C7-943E-8BF9E420CC24}" presName="Name9" presStyleLbl="parChTrans1D2" presStyleIdx="4" presStyleCnt="6"/>
      <dgm:spPr/>
      <dgm:t>
        <a:bodyPr/>
        <a:lstStyle/>
        <a:p>
          <a:endParaRPr lang="ru-RU"/>
        </a:p>
      </dgm:t>
    </dgm:pt>
    <dgm:pt modelId="{FCD2B307-34F3-492D-B4F9-392E33DBB97F}" type="pres">
      <dgm:prSet presAssocID="{2600965A-A671-49C7-943E-8BF9E420CC2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0A708FE-2C84-46BC-96E9-482356EB36C8}" type="pres">
      <dgm:prSet presAssocID="{386EA346-F28B-4145-82C7-E0A8C2787179}" presName="node" presStyleLbl="node1" presStyleIdx="4" presStyleCnt="6" custScaleX="211947" custScaleY="80457" custRadScaleRad="210177" custRadScaleInc="2729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4AF9215-E65E-4445-B439-8EC50A572482}" type="pres">
      <dgm:prSet presAssocID="{D49281E9-488E-4028-B5CC-3F7B3696129B}" presName="Name9" presStyleLbl="parChTrans1D2" presStyleIdx="5" presStyleCnt="6"/>
      <dgm:spPr/>
      <dgm:t>
        <a:bodyPr/>
        <a:lstStyle/>
        <a:p>
          <a:endParaRPr lang="ru-RU"/>
        </a:p>
      </dgm:t>
    </dgm:pt>
    <dgm:pt modelId="{B90C930D-0BE2-47C7-A8EF-04DDB68A4F82}" type="pres">
      <dgm:prSet presAssocID="{D49281E9-488E-4028-B5CC-3F7B3696129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3ACC5C2-917A-49D9-88FA-C3535B93D35E}" type="pres">
      <dgm:prSet presAssocID="{F03F396F-2F81-4518-ACAF-91A4604B6B0F}" presName="node" presStyleLbl="node1" presStyleIdx="5" presStyleCnt="6" custScaleX="208638" custScaleY="81670" custRadScaleRad="209590" custRadScaleInc="-318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D9C93054-3FE6-497A-8690-8B3B7EE5E252}" type="presOf" srcId="{0451C82E-F34F-4EF9-BA89-FE740D596544}" destId="{3DF06D0B-B3E4-4A01-AC70-64016CEBFFDE}" srcOrd="1" destOrd="0" presId="urn:microsoft.com/office/officeart/2005/8/layout/radial1"/>
    <dgm:cxn modelId="{038AE4BC-D2E1-459D-986D-606E75B7EE0E}" srcId="{D2AE82BE-3D45-4079-9697-056D183553F3}" destId="{33008C9E-E9A8-4E23-A3E4-C38B215BF66D}" srcOrd="2" destOrd="0" parTransId="{0451C82E-F34F-4EF9-BA89-FE740D596544}" sibTransId="{C0F577DF-0585-441D-9D98-F6A1856D8298}"/>
    <dgm:cxn modelId="{7C7A8549-F284-4F7C-8B4E-24B15D0D6F59}" type="presOf" srcId="{C02282B6-2E64-4BD4-BEA3-F5B898D808F1}" destId="{22628C66-07C4-4ECD-BE05-68CAF7936797}" srcOrd="1" destOrd="0" presId="urn:microsoft.com/office/officeart/2005/8/layout/radial1"/>
    <dgm:cxn modelId="{7A8A426F-0BF9-48B4-A925-F2587C111684}" type="presOf" srcId="{175067C4-68C5-47F4-AAB6-4748F648AD76}" destId="{D08802F2-7594-40ED-86D2-428B7DB62E04}" srcOrd="1" destOrd="0" presId="urn:microsoft.com/office/officeart/2005/8/layout/radial1"/>
    <dgm:cxn modelId="{370F8D4C-0732-4C8D-B1A3-319FC878D190}" srcId="{D2AE82BE-3D45-4079-9697-056D183553F3}" destId="{F03F396F-2F81-4518-ACAF-91A4604B6B0F}" srcOrd="5" destOrd="0" parTransId="{D49281E9-488E-4028-B5CC-3F7B3696129B}" sibTransId="{710A1FED-F552-4488-99A9-C0C394D2FE19}"/>
    <dgm:cxn modelId="{D0EE98D8-3678-4644-B705-65FEE2E14690}" srcId="{D2AE82BE-3D45-4079-9697-056D183553F3}" destId="{E500029B-1286-4B68-B8F4-D930C1240D48}" srcOrd="0" destOrd="0" parTransId="{175067C4-68C5-47F4-AAB6-4748F648AD76}" sibTransId="{7C57CF40-A7C5-4BDB-9ED1-DCB6C17F0D27}"/>
    <dgm:cxn modelId="{24794BA4-65E9-4C3B-9148-AED43B97B494}" type="presOf" srcId="{D2AE82BE-3D45-4079-9697-056D183553F3}" destId="{E627E493-B81D-4C38-97F0-196EAAFE4D89}" srcOrd="0" destOrd="0" presId="urn:microsoft.com/office/officeart/2005/8/layout/radial1"/>
    <dgm:cxn modelId="{DCCF0775-96EF-4D8F-8FD5-0E475B811E1A}" type="presOf" srcId="{2600965A-A671-49C7-943E-8BF9E420CC24}" destId="{FCD2B307-34F3-492D-B4F9-392E33DBB97F}" srcOrd="1" destOrd="0" presId="urn:microsoft.com/office/officeart/2005/8/layout/radial1"/>
    <dgm:cxn modelId="{FE55CC34-8E62-4FC7-A509-B3D1EF0CA59E}" type="presOf" srcId="{175067C4-68C5-47F4-AAB6-4748F648AD76}" destId="{ACDFCC6A-91F3-4091-B983-D3013899FC19}" srcOrd="0" destOrd="0" presId="urn:microsoft.com/office/officeart/2005/8/layout/radial1"/>
    <dgm:cxn modelId="{81643C6F-B16C-4FA5-A480-12B8D1D52981}" type="presOf" srcId="{EBA18A79-F4AC-4B50-95D9-D6D4F79FDFA2}" destId="{7A2C2FD9-E4E2-49D8-BB5D-C197FC7E9A99}" srcOrd="0" destOrd="0" presId="urn:microsoft.com/office/officeart/2005/8/layout/radial1"/>
    <dgm:cxn modelId="{ED634C34-3389-47F1-9790-EDC3B9B1CF84}" type="presOf" srcId="{386EA346-F28B-4145-82C7-E0A8C2787179}" destId="{C0A708FE-2C84-46BC-96E9-482356EB36C8}" srcOrd="0" destOrd="0" presId="urn:microsoft.com/office/officeart/2005/8/layout/radial1"/>
    <dgm:cxn modelId="{EAF062D0-45B8-48E6-9F11-C12FA9C3FFD0}" type="presOf" srcId="{F4AAB339-FBE8-422C-8B86-EB5CC97A566D}" destId="{A715C998-7EED-4640-B48E-4CD80C3C21BD}" srcOrd="0" destOrd="0" presId="urn:microsoft.com/office/officeart/2005/8/layout/radial1"/>
    <dgm:cxn modelId="{0C9A3B6D-9429-4DEC-8E4F-4A977F6FB502}" type="presOf" srcId="{98A527EF-61FE-4923-A098-45AB8F28E610}" destId="{DBD48722-5C7D-4903-8A8B-70BC60B4C164}" srcOrd="0" destOrd="0" presId="urn:microsoft.com/office/officeart/2005/8/layout/radial1"/>
    <dgm:cxn modelId="{A1937239-BA1D-4478-9F90-616792CC5DA3}" type="presOf" srcId="{33008C9E-E9A8-4E23-A3E4-C38B215BF66D}" destId="{BC658F7C-4226-48D0-9EC0-D0ECF64FA349}" srcOrd="0" destOrd="0" presId="urn:microsoft.com/office/officeart/2005/8/layout/radial1"/>
    <dgm:cxn modelId="{39F257DE-7C66-4A93-9EFB-8D6774D03017}" type="presOf" srcId="{0451C82E-F34F-4EF9-BA89-FE740D596544}" destId="{897B0F11-E422-4B07-9B3B-E626B021BD64}" srcOrd="0" destOrd="0" presId="urn:microsoft.com/office/officeart/2005/8/layout/radial1"/>
    <dgm:cxn modelId="{2B0086EF-A6A9-4B6E-8577-EB4161041672}" type="presOf" srcId="{D49281E9-488E-4028-B5CC-3F7B3696129B}" destId="{84AF9215-E65E-4445-B439-8EC50A572482}" srcOrd="0" destOrd="0" presId="urn:microsoft.com/office/officeart/2005/8/layout/radial1"/>
    <dgm:cxn modelId="{47BC0531-70A1-49BA-AAED-343684D49767}" srcId="{53343248-8750-43C9-9A14-DA16E42217E7}" destId="{D2AE82BE-3D45-4079-9697-056D183553F3}" srcOrd="0" destOrd="0" parTransId="{E887E624-104E-44F2-9302-02411B533B56}" sibTransId="{A49DF59D-0478-4511-8B2C-C1E7AC208F8C}"/>
    <dgm:cxn modelId="{BDF98D1B-FCA5-4944-B9C9-0E76D1E0F265}" type="presOf" srcId="{E500029B-1286-4B68-B8F4-D930C1240D48}" destId="{A248CC6A-766C-4B31-B60B-AAEEC95036A1}" srcOrd="0" destOrd="0" presId="urn:microsoft.com/office/officeart/2005/8/layout/radial1"/>
    <dgm:cxn modelId="{10A7DB8B-C7C8-40C2-892F-0C10878769BB}" srcId="{D2AE82BE-3D45-4079-9697-056D183553F3}" destId="{386EA346-F28B-4145-82C7-E0A8C2787179}" srcOrd="4" destOrd="0" parTransId="{2600965A-A671-49C7-943E-8BF9E420CC24}" sibTransId="{D110C3FE-7B19-47AD-8DF0-E98B16D78415}"/>
    <dgm:cxn modelId="{CF014B54-8E08-4F73-AD78-3D04DC665CFF}" type="presOf" srcId="{F03F396F-2F81-4518-ACAF-91A4604B6B0F}" destId="{03ACC5C2-917A-49D9-88FA-C3535B93D35E}" srcOrd="0" destOrd="0" presId="urn:microsoft.com/office/officeart/2005/8/layout/radial1"/>
    <dgm:cxn modelId="{9B8A1529-843A-476E-B08C-E4358CEA2182}" type="presOf" srcId="{D49281E9-488E-4028-B5CC-3F7B3696129B}" destId="{B90C930D-0BE2-47C7-A8EF-04DDB68A4F82}" srcOrd="1" destOrd="0" presId="urn:microsoft.com/office/officeart/2005/8/layout/radial1"/>
    <dgm:cxn modelId="{74A7F338-D551-4AA4-A024-3375BB667ED0}" type="presOf" srcId="{98A527EF-61FE-4923-A098-45AB8F28E610}" destId="{DBDEEE67-CFB5-4762-98A4-1DCAC7F663E0}" srcOrd="1" destOrd="0" presId="urn:microsoft.com/office/officeart/2005/8/layout/radial1"/>
    <dgm:cxn modelId="{684BE166-4092-4F30-B210-2DB82B8D94D6}" type="presOf" srcId="{2600965A-A671-49C7-943E-8BF9E420CC24}" destId="{AEA4324C-2108-4AE2-AF3C-BC077AAEEDA3}" srcOrd="0" destOrd="0" presId="urn:microsoft.com/office/officeart/2005/8/layout/radial1"/>
    <dgm:cxn modelId="{74F26913-BA50-44D1-A15B-7720F890A763}" type="presOf" srcId="{53343248-8750-43C9-9A14-DA16E42217E7}" destId="{27524EC6-69C2-47A0-BDD5-2CB7A78DAC57}" srcOrd="0" destOrd="0" presId="urn:microsoft.com/office/officeart/2005/8/layout/radial1"/>
    <dgm:cxn modelId="{06AC142A-D40B-4CE7-9220-3992A1063920}" srcId="{D2AE82BE-3D45-4079-9697-056D183553F3}" destId="{EBA18A79-F4AC-4B50-95D9-D6D4F79FDFA2}" srcOrd="1" destOrd="0" parTransId="{C02282B6-2E64-4BD4-BEA3-F5B898D808F1}" sibTransId="{AFF48259-300B-4B22-910D-6DD2A9745559}"/>
    <dgm:cxn modelId="{D0225128-1F51-4077-8A0E-F3D9E52D82C8}" srcId="{D2AE82BE-3D45-4079-9697-056D183553F3}" destId="{F4AAB339-FBE8-422C-8B86-EB5CC97A566D}" srcOrd="3" destOrd="0" parTransId="{98A527EF-61FE-4923-A098-45AB8F28E610}" sibTransId="{148F0FC3-09FD-4515-8F94-7577E037FE3D}"/>
    <dgm:cxn modelId="{2B451AE3-17FA-4519-AB4D-4C065D08B340}" type="presOf" srcId="{C02282B6-2E64-4BD4-BEA3-F5B898D808F1}" destId="{B78DDE54-E65E-47AF-8D90-EFBB8CFCD985}" srcOrd="0" destOrd="0" presId="urn:microsoft.com/office/officeart/2005/8/layout/radial1"/>
    <dgm:cxn modelId="{699F2820-1143-4864-A765-D44AA6F98D79}" type="presParOf" srcId="{27524EC6-69C2-47A0-BDD5-2CB7A78DAC57}" destId="{E627E493-B81D-4C38-97F0-196EAAFE4D89}" srcOrd="0" destOrd="0" presId="urn:microsoft.com/office/officeart/2005/8/layout/radial1"/>
    <dgm:cxn modelId="{A0DDDCC3-2D16-49E1-87DF-F9122149684E}" type="presParOf" srcId="{27524EC6-69C2-47A0-BDD5-2CB7A78DAC57}" destId="{ACDFCC6A-91F3-4091-B983-D3013899FC19}" srcOrd="1" destOrd="0" presId="urn:microsoft.com/office/officeart/2005/8/layout/radial1"/>
    <dgm:cxn modelId="{1B5CA521-D13C-4936-8D3F-1B6026E6F3BF}" type="presParOf" srcId="{ACDFCC6A-91F3-4091-B983-D3013899FC19}" destId="{D08802F2-7594-40ED-86D2-428B7DB62E04}" srcOrd="0" destOrd="0" presId="urn:microsoft.com/office/officeart/2005/8/layout/radial1"/>
    <dgm:cxn modelId="{C3C27AB9-E86D-425D-8AB8-AE1FA0B948E2}" type="presParOf" srcId="{27524EC6-69C2-47A0-BDD5-2CB7A78DAC57}" destId="{A248CC6A-766C-4B31-B60B-AAEEC95036A1}" srcOrd="2" destOrd="0" presId="urn:microsoft.com/office/officeart/2005/8/layout/radial1"/>
    <dgm:cxn modelId="{0DB9C696-9302-489F-97A7-15634A07A9D6}" type="presParOf" srcId="{27524EC6-69C2-47A0-BDD5-2CB7A78DAC57}" destId="{B78DDE54-E65E-47AF-8D90-EFBB8CFCD985}" srcOrd="3" destOrd="0" presId="urn:microsoft.com/office/officeart/2005/8/layout/radial1"/>
    <dgm:cxn modelId="{C734DCBF-2F14-4462-BD89-3F442C7B0CCB}" type="presParOf" srcId="{B78DDE54-E65E-47AF-8D90-EFBB8CFCD985}" destId="{22628C66-07C4-4ECD-BE05-68CAF7936797}" srcOrd="0" destOrd="0" presId="urn:microsoft.com/office/officeart/2005/8/layout/radial1"/>
    <dgm:cxn modelId="{A3A69E83-1016-4323-9962-EAE7AD8A9B53}" type="presParOf" srcId="{27524EC6-69C2-47A0-BDD5-2CB7A78DAC57}" destId="{7A2C2FD9-E4E2-49D8-BB5D-C197FC7E9A99}" srcOrd="4" destOrd="0" presId="urn:microsoft.com/office/officeart/2005/8/layout/radial1"/>
    <dgm:cxn modelId="{3EF26A63-A0B4-4A41-B1FA-4D3724C5C8E7}" type="presParOf" srcId="{27524EC6-69C2-47A0-BDD5-2CB7A78DAC57}" destId="{897B0F11-E422-4B07-9B3B-E626B021BD64}" srcOrd="5" destOrd="0" presId="urn:microsoft.com/office/officeart/2005/8/layout/radial1"/>
    <dgm:cxn modelId="{6BDB55CB-B2CA-4755-A474-93DCAE078DDF}" type="presParOf" srcId="{897B0F11-E422-4B07-9B3B-E626B021BD64}" destId="{3DF06D0B-B3E4-4A01-AC70-64016CEBFFDE}" srcOrd="0" destOrd="0" presId="urn:microsoft.com/office/officeart/2005/8/layout/radial1"/>
    <dgm:cxn modelId="{7C1E2073-DDEF-4AA9-A64E-A44BE084DB96}" type="presParOf" srcId="{27524EC6-69C2-47A0-BDD5-2CB7A78DAC57}" destId="{BC658F7C-4226-48D0-9EC0-D0ECF64FA349}" srcOrd="6" destOrd="0" presId="urn:microsoft.com/office/officeart/2005/8/layout/radial1"/>
    <dgm:cxn modelId="{660ECC99-679E-4DEA-99D5-03BF380D0D70}" type="presParOf" srcId="{27524EC6-69C2-47A0-BDD5-2CB7A78DAC57}" destId="{DBD48722-5C7D-4903-8A8B-70BC60B4C164}" srcOrd="7" destOrd="0" presId="urn:microsoft.com/office/officeart/2005/8/layout/radial1"/>
    <dgm:cxn modelId="{937EA43B-ED8E-461B-BCE6-3DF7D8CF2BF6}" type="presParOf" srcId="{DBD48722-5C7D-4903-8A8B-70BC60B4C164}" destId="{DBDEEE67-CFB5-4762-98A4-1DCAC7F663E0}" srcOrd="0" destOrd="0" presId="urn:microsoft.com/office/officeart/2005/8/layout/radial1"/>
    <dgm:cxn modelId="{45F9786C-10A6-4008-BC52-05277BBA29C0}" type="presParOf" srcId="{27524EC6-69C2-47A0-BDD5-2CB7A78DAC57}" destId="{A715C998-7EED-4640-B48E-4CD80C3C21BD}" srcOrd="8" destOrd="0" presId="urn:microsoft.com/office/officeart/2005/8/layout/radial1"/>
    <dgm:cxn modelId="{79E3F719-F718-4C2C-88D2-AA9ED4E74940}" type="presParOf" srcId="{27524EC6-69C2-47A0-BDD5-2CB7A78DAC57}" destId="{AEA4324C-2108-4AE2-AF3C-BC077AAEEDA3}" srcOrd="9" destOrd="0" presId="urn:microsoft.com/office/officeart/2005/8/layout/radial1"/>
    <dgm:cxn modelId="{62751092-05C7-479B-A66A-0D86D5962B47}" type="presParOf" srcId="{AEA4324C-2108-4AE2-AF3C-BC077AAEEDA3}" destId="{FCD2B307-34F3-492D-B4F9-392E33DBB97F}" srcOrd="0" destOrd="0" presId="urn:microsoft.com/office/officeart/2005/8/layout/radial1"/>
    <dgm:cxn modelId="{06DA5BA6-3781-4F6C-AAD9-249AB7CEA3F0}" type="presParOf" srcId="{27524EC6-69C2-47A0-BDD5-2CB7A78DAC57}" destId="{C0A708FE-2C84-46BC-96E9-482356EB36C8}" srcOrd="10" destOrd="0" presId="urn:microsoft.com/office/officeart/2005/8/layout/radial1"/>
    <dgm:cxn modelId="{9150609E-AEAA-4B56-9F8C-5FFF82A4BA0F}" type="presParOf" srcId="{27524EC6-69C2-47A0-BDD5-2CB7A78DAC57}" destId="{84AF9215-E65E-4445-B439-8EC50A572482}" srcOrd="11" destOrd="0" presId="urn:microsoft.com/office/officeart/2005/8/layout/radial1"/>
    <dgm:cxn modelId="{37537C2E-A9E8-4B24-8F71-1FCC90E89DE6}" type="presParOf" srcId="{84AF9215-E65E-4445-B439-8EC50A572482}" destId="{B90C930D-0BE2-47C7-A8EF-04DDB68A4F82}" srcOrd="0" destOrd="0" presId="urn:microsoft.com/office/officeart/2005/8/layout/radial1"/>
    <dgm:cxn modelId="{8179A56C-11E6-4CA4-88BE-CD2E903F71D6}" type="presParOf" srcId="{27524EC6-69C2-47A0-BDD5-2CB7A78DAC57}" destId="{03ACC5C2-917A-49D9-88FA-C3535B93D35E}" srcOrd="12" destOrd="0" presId="urn:microsoft.com/office/officeart/2005/8/layout/radial1"/>
  </dgm:cxnLst>
  <dgm:bg>
    <a:noFill/>
    <a:effectLst>
      <a:glow rad="342900">
        <a:schemeClr val="accent1">
          <a:alpha val="81000"/>
        </a:schemeClr>
      </a:glow>
      <a:softEdge rad="63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0.79196</cdr:x>
      <cdr:y>0.13028</cdr:y>
    </cdr:from>
    <cdr:to>
      <cdr:x>1</cdr:x>
      <cdr:y>0.30474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565" y="6827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0.72414</cdr:x>
      <cdr:y>0.17565</cdr:y>
    </cdr:from>
    <cdr:to>
      <cdr:x>1</cdr:x>
      <cdr:y>0.45238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19131" y="556521"/>
          <a:ext cx="2635832" cy="876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к уровню 2021 года на 9,3 %</a:t>
          </a: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0.51544</cdr:x>
      <cdr:y>0.19517</cdr:y>
    </cdr:from>
    <cdr:to>
      <cdr:x>0.64655</cdr:x>
      <cdr:y>0.40476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99286" y="720080"/>
          <a:ext cx="1246208" cy="773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0.30172</cdr:x>
      <cdr:y>0.40476</cdr:y>
    </cdr:from>
    <cdr:to>
      <cdr:x>0.5535</cdr:x>
      <cdr:y>0.61552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20280" y="1224136"/>
          <a:ext cx="2103100" cy="637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0.79196</cdr:x>
      <cdr:y>0.13028</cdr:y>
    </cdr:from>
    <cdr:to>
      <cdr:x>1</cdr:x>
      <cdr:y>0.30474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565" y="6827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0.75603</cdr:x>
      <cdr:y>0.12663</cdr:y>
    </cdr:from>
    <cdr:to>
      <cdr:x>1</cdr:x>
      <cdr:y>0.39471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819314" y="532467"/>
          <a:ext cx="2845982" cy="1127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к уровню 2021 года на 20,6%</a:t>
          </a:r>
        </a:p>
        <a:p xmlns:a="http://schemas.openxmlformats.org/drawingml/2006/main"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0.37069</cdr:x>
      <cdr:y>0.23031</cdr:y>
    </cdr:from>
    <cdr:to>
      <cdr:x>0.69835</cdr:x>
      <cdr:y>0.35396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6344" y="432048"/>
          <a:ext cx="2736921" cy="23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0.36004</cdr:x>
      <cdr:y>0.43182</cdr:y>
    </cdr:from>
    <cdr:to>
      <cdr:x>0.61182</cdr:x>
      <cdr:y>0.64258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40360" y="1368152"/>
          <a:ext cx="2266020" cy="667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0.82716</cdr:x>
      <cdr:y>0.40063</cdr:y>
    </cdr:from>
    <cdr:to>
      <cdr:x>0.99383</cdr:x>
      <cdr:y>0.67463</cdr:y>
    </cdr:to>
    <cdr:pic>
      <cdr:nvPicPr>
        <cdr:cNvPr id="8" name="Рисунок 7">
          <a:extLst xmlns:a="http://schemas.openxmlformats.org/drawingml/2006/main">
            <a:ext uri="{FF2B5EF4-FFF2-40B4-BE49-F238E27FC236}">
              <a16:creationId xmlns:a16="http://schemas.microsoft.com/office/drawing/2014/main" xmlns="" id="{9FDA69BB-FEB7-435D-8D6D-9907F88C6B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649072" y="1684595"/>
          <a:ext cx="1944255" cy="115213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0.13158</cdr:y>
    </cdr:from>
    <cdr:to>
      <cdr:x>1</cdr:x>
      <cdr:y>0.31579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36296" y="360043"/>
          <a:ext cx="1907704" cy="504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Уменьшение к уровню 2021 года на 11,8 %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0.77419</cdr:x>
      <cdr:y>0.13045</cdr:y>
    </cdr:from>
    <cdr:to>
      <cdr:x>0.98223</cdr:x>
      <cdr:y>0.30491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12768" y="432048"/>
          <a:ext cx="1857587" cy="577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0.82258</cdr:x>
      <cdr:y>0.06522</cdr:y>
    </cdr:from>
    <cdr:to>
      <cdr:x>1</cdr:x>
      <cdr:y>0.32612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181013" y="216010"/>
          <a:ext cx="1980227" cy="864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к уровню 2021 года на 7,6%</a:t>
          </a: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0.40323</cdr:x>
      <cdr:y>0.16281</cdr:y>
    </cdr:from>
    <cdr:to>
      <cdr:x>0.73089</cdr:x>
      <cdr:y>0.28646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00400" y="504056"/>
          <a:ext cx="2925674" cy="382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0.32759</cdr:x>
      <cdr:y>0.38385</cdr:y>
    </cdr:from>
    <cdr:to>
      <cdr:x>0.57937</cdr:x>
      <cdr:y>0.59461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720080"/>
          <a:ext cx="2103155" cy="395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0.20698</cdr:x>
      <cdr:y>0.33151</cdr:y>
    </cdr:from>
    <cdr:to>
      <cdr:x>0.36448</cdr:x>
      <cdr:y>0.38401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663932">
          <a:off x="1892603" y="2273469"/>
          <a:ext cx="1440179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0.21256</cdr:x>
      <cdr:y>0.31019</cdr:y>
    </cdr:from>
    <cdr:to>
      <cdr:x>0.29678</cdr:x>
      <cdr:y>0.36269</cdr:y>
    </cdr:to>
    <cdr:sp macro="" textlink="">
      <cdr:nvSpPr>
        <cdr:cNvPr id="3" name="TextBox 1"/>
        <cdr:cNvSpPr txBox="1"/>
      </cdr:nvSpPr>
      <cdr:spPr>
        <a:xfrm xmlns:a="http://schemas.openxmlformats.org/drawingml/2006/main" rot="19619700">
          <a:off x="1943612" y="2127298"/>
          <a:ext cx="770162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+3,2%</a:t>
          </a:r>
        </a:p>
      </cdr:txBody>
    </cdr:sp>
  </cdr:relSizeAnchor>
  <cdr:relSizeAnchor xmlns:cdr="http://schemas.openxmlformats.org/drawingml/2006/chartDrawing">
    <cdr:from>
      <cdr:x>0.22433</cdr:x>
      <cdr:y>0.37742</cdr:y>
    </cdr:from>
    <cdr:to>
      <cdr:x>0.35714</cdr:x>
      <cdr:y>0.42992</cdr:y>
    </cdr:to>
    <cdr:sp macro="" textlink="">
      <cdr:nvSpPr>
        <cdr:cNvPr id="4" name="TextBox 1"/>
        <cdr:cNvSpPr txBox="1"/>
      </cdr:nvSpPr>
      <cdr:spPr>
        <a:xfrm xmlns:a="http://schemas.openxmlformats.org/drawingml/2006/main" rot="19610213">
          <a:off x="2051260" y="2588357"/>
          <a:ext cx="1214453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+165 848,6</a:t>
          </a:r>
        </a:p>
      </cdr:txBody>
    </cdr:sp>
  </cdr:relSizeAnchor>
  <cdr:relSizeAnchor xmlns:cdr="http://schemas.openxmlformats.org/drawingml/2006/chartDrawing">
    <cdr:from>
      <cdr:x>0.49631</cdr:x>
      <cdr:y>0.59855</cdr:y>
    </cdr:from>
    <cdr:to>
      <cdr:x>0.57865</cdr:x>
      <cdr:y>0.65104</cdr:y>
    </cdr:to>
    <cdr:sp macro="" textlink="">
      <cdr:nvSpPr>
        <cdr:cNvPr id="6" name="TextBox 1"/>
        <cdr:cNvSpPr txBox="1"/>
      </cdr:nvSpPr>
      <cdr:spPr>
        <a:xfrm xmlns:a="http://schemas.openxmlformats.org/drawingml/2006/main" rot="19685377">
          <a:off x="4538237" y="4104849"/>
          <a:ext cx="752917" cy="3599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+14%</a:t>
          </a:r>
        </a:p>
      </cdr:txBody>
    </cdr:sp>
  </cdr:relSizeAnchor>
  <cdr:relSizeAnchor xmlns:cdr="http://schemas.openxmlformats.org/drawingml/2006/chartDrawing">
    <cdr:from>
      <cdr:x>0.51878</cdr:x>
      <cdr:y>0.71882</cdr:y>
    </cdr:from>
    <cdr:to>
      <cdr:x>0.634</cdr:x>
      <cdr:y>0.77188</cdr:y>
    </cdr:to>
    <cdr:sp macro="" textlink="">
      <cdr:nvSpPr>
        <cdr:cNvPr id="7" name="TextBox 1"/>
        <cdr:cNvSpPr txBox="1"/>
      </cdr:nvSpPr>
      <cdr:spPr>
        <a:xfrm xmlns:a="http://schemas.openxmlformats.org/drawingml/2006/main" rot="19813444">
          <a:off x="4743712" y="4929651"/>
          <a:ext cx="1053574" cy="3639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+553 021,0</a:t>
          </a:r>
        </a:p>
      </cdr:txBody>
    </cdr:sp>
  </cdr:relSizeAnchor>
  <cdr:relSizeAnchor xmlns:cdr="http://schemas.openxmlformats.org/drawingml/2006/chartDrawing">
    <cdr:from>
      <cdr:x>0.13621</cdr:x>
      <cdr:y>0.63568</cdr:y>
    </cdr:from>
    <cdr:to>
      <cdr:x>0.2937</cdr:x>
      <cdr:y>0.68818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19678709">
          <a:off x="1245532" y="4359468"/>
          <a:ext cx="1440088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0.60221</cdr:x>
      <cdr:y>0.42099</cdr:y>
    </cdr:from>
    <cdr:to>
      <cdr:x>0.75971</cdr:x>
      <cdr:y>0.47349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19887127">
          <a:off x="5506586" y="2887143"/>
          <a:ext cx="1440180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0.1325</cdr:x>
      <cdr:y>0.61636</cdr:y>
    </cdr:from>
    <cdr:to>
      <cdr:x>0.23604</cdr:x>
      <cdr:y>0.66886</cdr:y>
    </cdr:to>
    <cdr:sp macro="" textlink="">
      <cdr:nvSpPr>
        <cdr:cNvPr id="10" name="TextBox 1"/>
        <cdr:cNvSpPr txBox="1"/>
      </cdr:nvSpPr>
      <cdr:spPr>
        <a:xfrm xmlns:a="http://schemas.openxmlformats.org/drawingml/2006/main" rot="19697595">
          <a:off x="1211585" y="4226993"/>
          <a:ext cx="946770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+ 7,9%</a:t>
          </a:r>
        </a:p>
      </cdr:txBody>
    </cdr:sp>
  </cdr:relSizeAnchor>
  <cdr:relSizeAnchor xmlns:cdr="http://schemas.openxmlformats.org/drawingml/2006/chartDrawing">
    <cdr:from>
      <cdr:x>0.59782</cdr:x>
      <cdr:y>0.39218</cdr:y>
    </cdr:from>
    <cdr:to>
      <cdr:x>0.69845</cdr:x>
      <cdr:y>0.44468</cdr:y>
    </cdr:to>
    <cdr:sp macro="" textlink="">
      <cdr:nvSpPr>
        <cdr:cNvPr id="11" name="TextBox 1"/>
        <cdr:cNvSpPr txBox="1"/>
      </cdr:nvSpPr>
      <cdr:spPr>
        <a:xfrm xmlns:a="http://schemas.openxmlformats.org/drawingml/2006/main" rot="19901390">
          <a:off x="5466442" y="2689555"/>
          <a:ext cx="920160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+6,7%</a:t>
          </a:r>
        </a:p>
      </cdr:txBody>
    </cdr:sp>
  </cdr:relSizeAnchor>
  <cdr:relSizeAnchor xmlns:cdr="http://schemas.openxmlformats.org/drawingml/2006/chartDrawing">
    <cdr:from>
      <cdr:x>0.13743</cdr:x>
      <cdr:y>0.69269</cdr:y>
    </cdr:from>
    <cdr:to>
      <cdr:x>0.27595</cdr:x>
      <cdr:y>0.74519</cdr:y>
    </cdr:to>
    <cdr:sp macro="" textlink="">
      <cdr:nvSpPr>
        <cdr:cNvPr id="12" name="TextBox 1"/>
        <cdr:cNvSpPr txBox="1"/>
      </cdr:nvSpPr>
      <cdr:spPr>
        <a:xfrm xmlns:a="http://schemas.openxmlformats.org/drawingml/2006/main" rot="19639862">
          <a:off x="1256616" y="4750485"/>
          <a:ext cx="1266627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+378 720,8</a:t>
          </a:r>
        </a:p>
      </cdr:txBody>
    </cdr:sp>
  </cdr:relSizeAnchor>
  <cdr:relSizeAnchor xmlns:cdr="http://schemas.openxmlformats.org/drawingml/2006/chartDrawing">
    <cdr:from>
      <cdr:x>0.60347</cdr:x>
      <cdr:y>0.47721</cdr:y>
    </cdr:from>
    <cdr:to>
      <cdr:x>0.73728</cdr:x>
      <cdr:y>0.52971</cdr:y>
    </cdr:to>
    <cdr:sp macro="" textlink="">
      <cdr:nvSpPr>
        <cdr:cNvPr id="13" name="TextBox 1"/>
        <cdr:cNvSpPr txBox="1"/>
      </cdr:nvSpPr>
      <cdr:spPr>
        <a:xfrm xmlns:a="http://schemas.openxmlformats.org/drawingml/2006/main" rot="19846552">
          <a:off x="5518126" y="3272725"/>
          <a:ext cx="1223559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+301 560,5</a:t>
          </a:r>
        </a:p>
      </cdr:txBody>
    </cdr:sp>
  </cdr:relSizeAnchor>
  <cdr:relSizeAnchor xmlns:cdr="http://schemas.openxmlformats.org/drawingml/2006/chartDrawing">
    <cdr:from>
      <cdr:x>0.49196</cdr:x>
      <cdr:y>0.65199</cdr:y>
    </cdr:from>
    <cdr:to>
      <cdr:x>0.64946</cdr:x>
      <cdr:y>0.70449</cdr:y>
    </cdr:to>
    <cdr:sp macro="" textlink="">
      <cdr:nvSpPr>
        <cdr:cNvPr id="14" name="Стрелка вправо 13"/>
        <cdr:cNvSpPr/>
      </cdr:nvSpPr>
      <cdr:spPr>
        <a:xfrm xmlns:a="http://schemas.openxmlformats.org/drawingml/2006/main" rot="19887127">
          <a:off x="4498470" y="4471318"/>
          <a:ext cx="1440179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0.17949</cdr:x>
      <cdr:y>0.03876</cdr:y>
    </cdr:from>
    <cdr:to>
      <cdr:x>0.9121</cdr:x>
      <cdr:y>0.09238</cdr:y>
    </cdr:to>
    <cdr:sp macro="" textlink="">
      <cdr:nvSpPr>
        <cdr:cNvPr id="15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016224" y="260226"/>
          <a:ext cx="8229590" cy="36000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63500"/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Динамика расходов бюджета Ханты-Мансийского района</a:t>
          </a:r>
        </a:p>
      </cdr:txBody>
    </cdr:sp>
  </cdr:relSizeAnchor>
  <cdr:relSizeAnchor xmlns:cdr="http://schemas.openxmlformats.org/drawingml/2006/chartDrawing">
    <cdr:from>
      <cdr:x>0.8141</cdr:x>
      <cdr:y>0.16746</cdr:y>
    </cdr:from>
    <cdr:to>
      <cdr:x>0.95513</cdr:x>
      <cdr:y>0.23181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9145016" y="1124322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0.53463</cdr:x>
      <cdr:y>0.02402</cdr:y>
    </cdr:from>
    <cdr:to>
      <cdr:x>0.97385</cdr:x>
      <cdr:y>0.25617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2733356" y="97388"/>
          <a:ext cx="2245543" cy="941142"/>
        </a:xfrm>
        <a:prstGeom xmlns:a="http://schemas.openxmlformats.org/drawingml/2006/main" prst="triangle">
          <a:avLst>
            <a:gd name="adj" fmla="val 49205"/>
          </a:avLst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rgbClr val="908CDE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0.12596</cdr:x>
      <cdr:y>0.53486</cdr:y>
    </cdr:from>
    <cdr:to>
      <cdr:x>0.75226</cdr:x>
      <cdr:y>0.61397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 rot="5400000">
          <a:off x="4999207" y="-334109"/>
          <a:ext cx="468000" cy="7464093"/>
        </a:xfrm>
        <a:prstGeom xmlns:a="http://schemas.openxmlformats.org/drawingml/2006/main" prst="leftBrace">
          <a:avLst>
            <a:gd name="adj1" fmla="val 8333"/>
            <a:gd name="adj2" fmla="val 4629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0.36045</cdr:x>
      <cdr:y>0.02435</cdr:y>
    </cdr:from>
    <cdr:to>
      <cdr:x>0.62571</cdr:x>
      <cdr:y>0.10127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5800" y="144016"/>
          <a:ext cx="3161305" cy="455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524 356,7 тыс. руб.</a:t>
          </a:r>
        </a:p>
      </cdr:txBody>
    </cdr:sp>
  </cdr:relSizeAnchor>
  <cdr:relSizeAnchor xmlns:cdr="http://schemas.openxmlformats.org/drawingml/2006/chartDrawing">
    <cdr:from>
      <cdr:x>0.2004</cdr:x>
      <cdr:y>0.23358</cdr:y>
    </cdr:from>
    <cdr:to>
      <cdr:x>0.47395</cdr:x>
      <cdr:y>0.28486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40863" y="1311908"/>
          <a:ext cx="2376274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0.34233</cdr:x>
      <cdr:y>0.47474</cdr:y>
    </cdr:from>
    <cdr:to>
      <cdr:x>0.57443</cdr:x>
      <cdr:y>0.52602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79776" y="2808312"/>
          <a:ext cx="2766112" cy="303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522 871,6 тыс. руб.</a:t>
          </a:r>
        </a:p>
      </cdr:txBody>
    </cdr:sp>
  </cdr:relSizeAnchor>
  <cdr:relSizeAnchor xmlns:cdr="http://schemas.openxmlformats.org/drawingml/2006/chartDrawing">
    <cdr:from>
      <cdr:x>0.18348</cdr:x>
      <cdr:y>0.68472</cdr:y>
    </cdr:from>
    <cdr:to>
      <cdr:x>0.41558</cdr:x>
      <cdr:y>0.73599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93831" y="3845787"/>
          <a:ext cx="2016207" cy="28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0.5844</cdr:x>
      <cdr:y>0.575</cdr:y>
    </cdr:from>
    <cdr:to>
      <cdr:x>0.67144</cdr:x>
      <cdr:y>0.62628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68752" y="3229565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0.15208</cdr:x>
      <cdr:y>0.10956</cdr:y>
    </cdr:from>
    <cdr:to>
      <cdr:x>0.84382</cdr:x>
      <cdr:y>0.1765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5400000">
          <a:off x="5736444" y="-3275904"/>
          <a:ext cx="396000" cy="8244000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5659" cy="496332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0"/>
            <a:ext cx="2945659" cy="496332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fld id="{584C2E07-F508-462D-9490-AF939E24570B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9" rIns="91419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28587"/>
            <a:ext cx="2945659" cy="496332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428587"/>
            <a:ext cx="2945659" cy="496332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AD583B4D-2C13-40FA-9092-943028752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7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914187">
                <a:defRPr/>
              </a:pPr>
              <a:t>35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7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914187">
                <a:defRPr/>
              </a:pPr>
              <a:t>45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37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549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7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914187">
                <a:defRPr/>
              </a:pPr>
              <a:t>16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7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914187">
                <a:defRPr/>
              </a:pPr>
              <a:t>17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1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8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5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1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34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8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8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80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4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28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60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79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0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1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47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5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58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10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7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0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8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77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01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1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1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63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48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98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30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8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9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1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40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17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222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7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27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79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5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314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734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85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27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3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12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91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851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95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561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575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9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54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99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01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97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5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751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22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597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852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797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055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596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259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327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59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596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30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4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8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5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9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duma@hmrn.ru" TargetMode="Externa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1627" y="2132857"/>
            <a:ext cx="688183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Отчёт 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исполнении бюджета Ханты-Мансийского района за 2022 год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Y:\УПРАВЛЕНИЕ ПО БЮДЖЕТУ\ПУБЛИЧНЫЕ СЛУШАНИЯ\Публичные слушания по отчету за 2016 год\images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680179" y="260649"/>
            <a:ext cx="2619375" cy="174307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63542"/>
            <a:ext cx="1209734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 (налоговые доходы) бюджета Ханты-Мансийского района за 2022 год.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954891"/>
              </p:ext>
            </p:extLst>
          </p:nvPr>
        </p:nvGraphicFramePr>
        <p:xfrm>
          <a:off x="263350" y="548681"/>
          <a:ext cx="11521281" cy="6279587"/>
        </p:xfrm>
        <a:graphic>
          <a:graphicData uri="http://schemas.openxmlformats.org/drawingml/2006/table">
            <a:tbl>
              <a:tblPr/>
              <a:tblGrid>
                <a:gridCol w="1779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7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9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52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045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2783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79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Первоначально утвержденный план,</a:t>
                      </a:r>
                      <a:r>
                        <a:rPr lang="ru-RU" sz="8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тыс. руб.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план, тыс. руб.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исполнение, тыс. руб.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первоначального плана, % 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уточненного плана, %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1.Налоговые  поступления, в том числе: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1 305 503,1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1 586 144,5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1 597 551,9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122,4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9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1 256 322,1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1 524 419,9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1 534 170,9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122,1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поступлений по налогу объясняется ростом налоговой базы по ряду крупнейших нефтегазодобывающих и </a:t>
                      </a:r>
                      <a:r>
                        <a:rPr lang="ru-RU" sz="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нефтесервисных</a:t>
                      </a:r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предприятий, осуществляющих деятельность на территории района, ростом фонда заработной платы работников организаций бюджетной сферы в 2022 году, так же увеличению поступлений способствовала постановка на налоговый учет новых организаций, осуществлявших деятельность на территории района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956,5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1 028,5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1 105,0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115,5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107,4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УФК по ХМАО - Югре 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потребительской активности организаций, осуществляющих деятельность на территории района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141,9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231,0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267,5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188,6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115,8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поступлений за счет уплаты налоговой задолженности за 2020 год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4 693,5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6 127,8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5 775,2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123,0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Поступление доходов сверх плана в результате постановки на налоговый учет новых организаций, осуществляющих деятельность на территории района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Поступление доходов меньше плана в результате по результатам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6 346,3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8 592,4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8 592,5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135,4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в связи с уточнением Межрайонной ИФНС № 1  в бюджет района платежей по земельному налогу юридических лиц за 4 квартал 2021 года с территории сельского поселения района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налог, взимаемый в связи с применением упрощенной системы налогообложения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33 429,3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42 451,8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44 791,7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134,0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105,5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Межрайонной ИФНС России №1 по ХМАО - Югре, увеличение в связи с увеличением налогооблагаемой базы по результатам деятельности налогоплательщиков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в связи с увеличением налогооблагаемой базы по результатам деятельности налогоплательщиков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4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167,9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214,2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127,6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С 1 января 2021 года прекратила свое действие система налогообложения в виде единого налога на вмененный доход (ЕНВД) поступление доходов не прогнозировалось. Поступление задолженности за предыдущие периоды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С 1 января 2021 года прекратила свое действие система налогообложения в виде единого налога на вмененный доход (ЕНВД) поступление доходов не прогнозировалось. Поступление задолженности за предыдущие периоды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1 223,7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942,6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971,8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79,4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0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Патентная система налогообложения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2 294,9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1 973,4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1 432,8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62,4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72,6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количества приобретенных патентов  и потенциально возможного к получению годового дохода индивидуальными предпринимателями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7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208,5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229,6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241,7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110,1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Связано с увеличением поступления средств по делам, рассматриваемым в судах общей юрисдикции, мировыми судьями, администратором которых является Межрайонная инспекция Федеральной налоговой службы №1 по ХМАО-Югре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Связано с увеличением поступлений по местным налогам и сборам, мобилизуемые на территориях муниципальных районов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17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6635"/>
            <a:ext cx="9144000" cy="504055"/>
          </a:xfrm>
          <a:noFill/>
        </p:spPr>
        <p:txBody>
          <a:bodyPr>
            <a:normAutofit fontScale="90000"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 бюджета Ханты-Мансийского района в 2022 г.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97412"/>
              </p:ext>
            </p:extLst>
          </p:nvPr>
        </p:nvGraphicFramePr>
        <p:xfrm>
          <a:off x="191343" y="3429001"/>
          <a:ext cx="11809313" cy="334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8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85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96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неналоговых доходов бюджета Ханты-Мансийского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2022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307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рублей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неналоговых доходов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 НЕНАЛОГОВЫХ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446 567,3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457 793,4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доходы от использования муниципального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315 932,7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322 299,2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89 485,8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89 736,2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12 790,5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14 928,1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5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доходы от продажи материальных и нематериальных ресурсов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12 208,5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12 362,6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2,7</a:t>
                      </a:r>
                      <a:endParaRPr lang="ru-RU" sz="13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доходы от платных услуг и компенсации затрат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15 717,3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16 916,3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3,7</a:t>
                      </a:r>
                      <a:endParaRPr lang="ru-RU" sz="13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5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1 551,0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Св.300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0,3</a:t>
                      </a:r>
                      <a:endParaRPr lang="ru-RU" sz="13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09516540"/>
              </p:ext>
            </p:extLst>
          </p:nvPr>
        </p:nvGraphicFramePr>
        <p:xfrm>
          <a:off x="119336" y="548680"/>
          <a:ext cx="117373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32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94" y="63541"/>
            <a:ext cx="12072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(неналоговые доходы) бюджета Ханты-Мансийского района,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2022 год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31949"/>
              </p:ext>
            </p:extLst>
          </p:nvPr>
        </p:nvGraphicFramePr>
        <p:xfrm>
          <a:off x="335360" y="908720"/>
          <a:ext cx="11017224" cy="5756671"/>
        </p:xfrm>
        <a:graphic>
          <a:graphicData uri="http://schemas.openxmlformats.org/drawingml/2006/table">
            <a:tbl>
              <a:tblPr/>
              <a:tblGrid>
                <a:gridCol w="1701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8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6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0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3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731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787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8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Первоначально утвержденный план тыс., руб.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план, тыс. руб.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исполнение, тыс. руб.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первоначального плана, % 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уточненного плана, %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2. Неналоговые доходы в т.ч.: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439 912,8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446 567,3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457 793,4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104,1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312 761,2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315 932,7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322 299,2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8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58 436,5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89 485,8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89 736,2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153,6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100,3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Положительная динамика связана с поступлением в большем объеме доходов от платы за выбросы загрязняющих веществ, образующихся при сжигании на факельных установках и (или) рассеивании попутного нефтяного газа. Первоначальные плановые назначения по данным главного администратора 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и компенсации затрат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12 283,5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15 717,3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16 916,3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137,7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107,6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обусловлено за счет увеличения родительской платы, взымаемой с родителей за уход и присмотр за детьми (Постановление администрации Ханты-Мансийского района от 22.12.2021 N 352)</a:t>
                      </a:r>
                      <a:b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обусловлено большим возмещением денежных средств согласно сданной отчетности</a:t>
                      </a:r>
                    </a:p>
                  </a:txBody>
                  <a:tcPr marL="3404" marR="3404" marT="34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8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418,7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12 208,5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12 362,6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2 952,5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101,3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обусловлено  поступлением сомнительной дебиторской задолженности по доходам от продажи земельных участков, находящихся в государственной и муниципальной собственности. Реализовано большое количество земельных участков  -данные поступления  имеют заявительный характер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5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штрафов, санкций и возмещения ущерба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56 013,0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12 790,5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14 928,1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116,7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Отрицательная динамика  связана с уменьшением количества штрафов, наложенных за административные правонарушения в области охраны окружающей среды и природопользования, платежей по искам о возмещении вреда, причиненного окружающей среде, а также платежей, уплачиваемых при добровольном возмещении вреда, причиненного окружающей среде, вследствие принятия Постановления Правительства Российской Федерации от 10.03.2022 № 336 «Об особенностях организации и осуществления государственного контроля (надзора), муниципального контроля»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Поступления имеют несистематический характер, зависят от количества нарушений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00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432,5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1 551,0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358,6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за счет  реализации инициативных проектов в соответствии со статьей 26.1.Федерального закона от 06.10.2003 N 131-ФЗ "Об общих принципах организации местного самоуправления в Российской Федерации" данные поступления  имеют заявительный характер  - при формировании первоначального решения о бюджете отсуствовали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за счет невыясненных платежей</a:t>
                      </a:r>
                    </a:p>
                  </a:txBody>
                  <a:tcPr marL="3404" marR="3404" marT="34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0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08504" cy="548680"/>
          </a:xfrm>
          <a:noFill/>
        </p:spPr>
        <p:txBody>
          <a:bodyPr>
            <a:normAutofit fontScale="90000"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 Ханты-Мансийского района в 2022 г.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/>
              <a:t> </a:t>
            </a:r>
            <a:endParaRPr lang="ru-RU" sz="27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08028699"/>
              </p:ext>
            </p:extLst>
          </p:nvPr>
        </p:nvGraphicFramePr>
        <p:xfrm>
          <a:off x="767408" y="404664"/>
          <a:ext cx="11161240" cy="331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39275"/>
              </p:ext>
            </p:extLst>
          </p:nvPr>
        </p:nvGraphicFramePr>
        <p:xfrm>
          <a:off x="119336" y="2996952"/>
          <a:ext cx="12072664" cy="4030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9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5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5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57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272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безвозмездных поступлений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Ханты-Мансийского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2022 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436"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безвозмездных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поступлений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БЕЗВОЗМЕЗДНЫХ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2 647 318,6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2 632 528,4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115 596,9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115 596,9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508 279,8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504 792,0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1 850 030,6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1 838 788,1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Иные МБТ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135 849,1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135 789,2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безвозмездные поступления от государственных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31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безвозмездные поступления от негосударственных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105 700,0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105 700,0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6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Возврат в бюджет района остатков субсидий, субвенций, иных межбюджетных трансфертов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6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6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Возврат в бюджет автономного округа остатков субсидий, субвенций, иных межбюджетных трансфертов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-68 529,2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-68 529,2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-2,6</a:t>
                      </a:r>
                    </a:p>
                  </a:txBody>
                  <a:tcPr marL="9525" marR="9525" marT="9526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01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-243408"/>
            <a:ext cx="1214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 бюджета Ханты-Мансийского района за 2022 год (безвозмездные поступления)</a:t>
            </a:r>
            <a:b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34095"/>
              </p:ext>
            </p:extLst>
          </p:nvPr>
        </p:nvGraphicFramePr>
        <p:xfrm>
          <a:off x="191345" y="437451"/>
          <a:ext cx="11665294" cy="6275742"/>
        </p:xfrm>
        <a:graphic>
          <a:graphicData uri="http://schemas.openxmlformats.org/drawingml/2006/table">
            <a:tbl>
              <a:tblPr/>
              <a:tblGrid>
                <a:gridCol w="2879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5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4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26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19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86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6999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00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Первоначально утвержденный план на 2022 год 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план, тыс. руб.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исполнение, тыс. руб.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первоначального плана, % 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уточненного плана, %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3. 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000 2 02 00 000 00 0000 000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2 078 037,2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2 609 756,4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2 594 966,2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124,9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4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000 2 02 10 000 00 0000 150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28 213,6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115 596,9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115 596,9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409,7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 поступлений дотаций из бюджета автономного округа ( + 87 383,3 тыс. рублей) в объёмах, предусмотренных Законом Ханты-Мансийского автономного округа - Югры от 25.11.2021 N 85-оз</a:t>
                      </a:r>
                      <a:b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"О бюджете Ханты-Мансийского автономного округа - Югры на 2022 год и на плановый период 2023 и 2024 годов« с учетом изменений к нему и с учетом доведенных уведомлений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992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000 2 02 20 000 00 0000 150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232 209,1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508 279,8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504 792,0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217,4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 поступлений субсидии  (+276 070,7 тыс. рублей) из бюджета автономного округа в объёмах, предусмотренных Законом Ханты-Мансийского автономного округа - Югры от 25.11.2021 N 85-оз "О бюджете Ханты-Мансийского автономного округа - Югры на 2022 год и на плановый период 2023 и 2024 годов« с учетом изменений к нему и с учетом доведенных уведомлений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7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000 2 02 30 000 00 0000 150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1 761 599,4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1 850 030,6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1 838 788,1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5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000 2 02 40 000 00 0000 150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56 015,1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135 849,1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135 789,2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242,4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Поступления из бюджета автономного округа в объёмах, предусмотренных Законом Ханты-Мансийского автономного округа - Югры от 25.11.2021 N 85-оз"О бюджете Ханты-Мансийского автономного округа - Югры на 2022 год и на плановый период 2023 и 2024 годов" с учетом изменений к нему и с учетом доведенных уведомлений; из бюджетов поселений на осуществление части полномочий по решению вопросов местного значения в соответствии с заключёнными соглашениями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4. БЕЗВОЗМЕЗДНЫЕ ПОСТУПЛЕНИЯ ОТ ГОСУДАРСТВЕННЫХ (МУНИЦИПАЛЬНЫХ) ОРГАНИЗАЦИЙ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000 2 03 00 000 00 0000 000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заключенных соглашений при формировании первоначального решения о бюджете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5. БЕЗВОЗМЕЗДНЫЕ ПОСТУПЛЕНИЯ ОТ НЕГОСУДАРСТВЕННЫХ ОРГАНИЗАЦИЙ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000 2 04 00 000 00 0000 000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105 700,0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105 700,0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заключенных соглашений при формировании первоначального решения о бюджете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4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6. 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000 2 18 00 000 00 0000 000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91,4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91,4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остатков прошлых лет в бюджет района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7. 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000 2 19 00 000 00 0000 000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-68 529,2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-68 529,2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остатков межбюджетных трансфертов прошлых лет в бюджет субъекта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9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БЕЗВОЗМЕЗДНЫХ ПОСТУПЛЕНИЙ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2 078 037,2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2 647 318,6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2 632 528,4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126,7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58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718538"/>
              </p:ext>
            </p:extLst>
          </p:nvPr>
        </p:nvGraphicFramePr>
        <p:xfrm>
          <a:off x="335360" y="422"/>
          <a:ext cx="11233248" cy="671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74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663739"/>
              </p:ext>
            </p:extLst>
          </p:nvPr>
        </p:nvGraphicFramePr>
        <p:xfrm>
          <a:off x="24351" y="476672"/>
          <a:ext cx="12144672" cy="6066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03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8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1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4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7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план, (</a:t>
                      </a:r>
                      <a:r>
                        <a:rPr lang="ru-RU" sz="18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433 966,7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403 187,7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98 969,2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78 890,8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549 724,7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427 679,3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1 229 438,5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1 106 608,2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5 867,1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2 155 189,4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2 098 060,9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324 654,6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150 304,1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73 625,2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62 404,4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107 052,5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106 986,1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95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343 393,7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343 393,7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5 341 900,9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4 803 396,5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695400" y="-70816"/>
            <a:ext cx="105156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Исполнение расходов по разделам классификации расходов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3386321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6614" y="836712"/>
          <a:ext cx="1218538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839416" y="-243407"/>
            <a:ext cx="1051560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исполнения расходов по разделам классификации расходов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2022 году, %</a:t>
            </a:r>
          </a:p>
        </p:txBody>
      </p:sp>
    </p:spTree>
    <p:extLst>
      <p:ext uri="{BB962C8B-B14F-4D97-AF65-F5344CB8AC3E}">
        <p14:creationId xmlns:p14="http://schemas.microsoft.com/office/powerpoint/2010/main" val="19797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10081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расходов на реализацию муниципальных программ за 2022 год,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тыс. рублей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878389"/>
              </p:ext>
            </p:extLst>
          </p:nvPr>
        </p:nvGraphicFramePr>
        <p:xfrm>
          <a:off x="0" y="833810"/>
          <a:ext cx="5375920" cy="590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58534"/>
              </p:ext>
            </p:extLst>
          </p:nvPr>
        </p:nvGraphicFramePr>
        <p:xfrm>
          <a:off x="5231904" y="1340768"/>
          <a:ext cx="60486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28038296"/>
              </p:ext>
            </p:extLst>
          </p:nvPr>
        </p:nvGraphicFramePr>
        <p:xfrm>
          <a:off x="4799856" y="764704"/>
          <a:ext cx="727280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3020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15480" y="-40669"/>
            <a:ext cx="9865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реализуемых в отчетном финансовом году муниципальных программах и достигнутых показателях в разрезе муниципальных программ в увязке с объемами бюджетных расходов, направленных на их достижение, тыс. руб.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5C3B66F2-9035-B248-0E7C-2EAB8C31C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02208"/>
              </p:ext>
            </p:extLst>
          </p:nvPr>
        </p:nvGraphicFramePr>
        <p:xfrm>
          <a:off x="0" y="908720"/>
          <a:ext cx="12192000" cy="6006171"/>
        </p:xfrm>
        <a:graphic>
          <a:graphicData uri="http://schemas.openxmlformats.org/drawingml/2006/table">
            <a:tbl>
              <a:tblPr/>
              <a:tblGrid>
                <a:gridCol w="263352">
                  <a:extLst>
                    <a:ext uri="{9D8B030D-6E8A-4147-A177-3AD203B41FA5}">
                      <a16:colId xmlns:a16="http://schemas.microsoft.com/office/drawing/2014/main" xmlns="" val="487338804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xmlns="" val="20915878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31806349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3316401633"/>
                    </a:ext>
                  </a:extLst>
                </a:gridCol>
                <a:gridCol w="1199456">
                  <a:extLst>
                    <a:ext uri="{9D8B030D-6E8A-4147-A177-3AD203B41FA5}">
                      <a16:colId xmlns:a16="http://schemas.microsoft.com/office/drawing/2014/main" xmlns="" val="2600680480"/>
                    </a:ext>
                  </a:extLst>
                </a:gridCol>
              </a:tblGrid>
              <a:tr h="10958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программы/целевых показателей результатов реализации муниципальных программ</a:t>
                      </a: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%, исполнения</a:t>
                      </a: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1360087"/>
                  </a:ext>
                </a:extLst>
              </a:tr>
              <a:tr h="2043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2" marR="6942" marT="6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942" marR="6942" marT="6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5 169 238,9</a:t>
                      </a: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4 631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89,6</a:t>
                      </a: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5721635"/>
                  </a:ext>
                </a:extLst>
              </a:tr>
              <a:tr h="5512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«Создание условий для ответственного управления муниципальными финансами, повышения устойчивости местных бюджетов Ханты-Мансийского района на 2022-2024 годы»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397 519,7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388 518,1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276260"/>
                  </a:ext>
                </a:extLst>
              </a:tr>
              <a:tr h="5515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5481644"/>
                  </a:ext>
                </a:extLst>
              </a:tr>
              <a:tr h="369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расходов на формирование резервного фонда администрации района в общем объеме расходов бюджета района,%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Calibri"/>
                        </a:rPr>
                        <a:t>≤</a:t>
                      </a:r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4165372"/>
                  </a:ext>
                </a:extLst>
              </a:tr>
              <a:tr h="9141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Отклонение фактического объема налоговых и неналоговых доходов бюджета Ханты-Мансийского района (без учета доходов по дополнительным нормативам отчислений от налога на доходы физических лиц) за отчетный год к первоначально утвержденному плану налоговых и неналоговых доходов бюджета Ханты-Мансийского района (без учета доходов по дополнительным нормативам отчислений от налога на доходы физических лиц),%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не менее 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5284560"/>
                  </a:ext>
                </a:extLst>
              </a:tr>
              <a:tr h="3890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Достижение уровня исполнения расходных обязательств Ханты-Мансийского района за отчетный финансовый год, утвержденных решением о бюджете Ханты-Мансийского района,%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2752943"/>
                  </a:ext>
                </a:extLst>
              </a:tr>
              <a:tr h="5512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Достижение доли числа главных распорядителей бюджетных средств Ханты-Мансийского района, улучивших суммарную оценку качества финансового менеджмента, в общем числе главных распорядителей бюджетных средств района,%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48617"/>
                  </a:ext>
                </a:extLst>
              </a:tr>
              <a:tr h="5512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соглашений,%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9285809"/>
                  </a:ext>
                </a:extLst>
              </a:tr>
              <a:tr h="369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Средняя итоговая оценка качества организации и осуществления бюджетного процесса в сельских поселениях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≥59,3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7908586"/>
                  </a:ext>
                </a:extLst>
              </a:tr>
              <a:tr h="401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Среднее итоговое значение показателей эффективности развития сельских поселений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≥39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108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19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0"/>
            <a:ext cx="8973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Правовые основания для подготовки проведения публичных слушаний об отчете об исполнении бюджета Ханты-Мансийского района за 2022 год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1270528"/>
            <a:ext cx="4921407" cy="2664296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200" b="1" kern="0" dirty="0">
                <a:solidFill>
                  <a:srgbClr val="3E3F68"/>
                </a:solidFill>
                <a:latin typeface="Times New Roman" pitchFamily="18" charset="0"/>
                <a:cs typeface="Times New Roman" pitchFamily="18" charset="0"/>
              </a:rPr>
              <a:t>Статья 28 Федерального закона от 06.10.2003 N 131-ФЗ "Об общих принципах организации местного самоуправления в Российской Федерации"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4032" y="1268761"/>
            <a:ext cx="4896544" cy="2664296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3E3F68"/>
                </a:solidFill>
                <a:latin typeface="Times New Roman" pitchFamily="18" charset="0"/>
                <a:cs typeface="Times New Roman" pitchFamily="18" charset="0"/>
              </a:rPr>
              <a:t>Статьи 12, 42 Устава Ханты-Мансийского района принятого решением Думы Ханты-Мансийского района от 25.05.2005 № 372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9091" y="4293096"/>
            <a:ext cx="10513168" cy="1728192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3E3F68"/>
                </a:solidFill>
                <a:latin typeface="Times New Roman" pitchFamily="18" charset="0"/>
                <a:cs typeface="Times New Roman" pitchFamily="18" charset="0"/>
              </a:rPr>
              <a:t>Решение Думы Ханты-Мансийского района от 17.03.2017 № 104 «Об утверждении Порядка организации и проведения публичных слушаний в Ханты-Мансийском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383618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926747"/>
              </p:ext>
            </p:extLst>
          </p:nvPr>
        </p:nvGraphicFramePr>
        <p:xfrm>
          <a:off x="-1" y="44624"/>
          <a:ext cx="12192000" cy="6417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2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60397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эффективности муниципального управления Ханты-Мансийского района на 2022-2024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313 733,8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305 092,5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5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Доля работников администрации района, получивших дополнительное профессиональное образование, от общего числа служащих, подлежащих направлению на обучение по программе дополнительного профессионального образования,%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2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Достижение уровня исполнения расходных обязательств администрации Ханты-Мансийского района за отчетный финансовый год, утвержденных решением о бюджете Ханты-Мансийского района,%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8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Соответствие объема финансового обеспечения, отраженного в плане муниципальных закупок, утвержденному объему бюджетных ассигнований для осуществления закупок на очередной финансовый год и плановый период,%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«Формирование и развитие муниципального имущества Ханты-Мансийского района на 2022-2024 годы»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57 090,7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50 398,9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расходов на содержание имущества в общем объеме неналоговых доходов, полученных от использования муниципального имущества,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плана по поступлению неналоговых доходов в бюджет района,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изготовленных технических паспортов, технических планов и актов обследования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нежилого фонда,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Линейные объекты,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объектов оценки,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02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снесенных объектов,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отремонтированных объектов,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34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27648"/>
              </p:ext>
            </p:extLst>
          </p:nvPr>
        </p:nvGraphicFramePr>
        <p:xfrm>
          <a:off x="0" y="116631"/>
          <a:ext cx="12192000" cy="6655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9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4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85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5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«Ведение землеустройства и рационального использования земельных ресурсов Ханты-Мансийского района на 2022 – 2024 годы»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земельных участков (под объектами муниципальной собственности, для муниципальных нужд), земельных участков, государственная собственность на которые не разграничена,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6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граждан, зарегистрировавших право собственности на земельные участки в рамках реализации Федерального закона от 30.06.2006 № 93-ФЗ «О внесении изменений в некоторые законодательные акты Российской Федерации по вопросу оформления в упрощенном порядке прав граждан на отдельные объекты недвижимого имущества»,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9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Оценка земельных участков, находящихся в муниципальной собственности, земельных участков государственная собственности на которые не разграничена, для проведения аукционов,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приобретенных программных продуктов, приборов и оборудования для обеспечения определения координат,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«Улучшение жилищных условий жителей Ханты-Мансийского района на 2022-2024 годы»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269 479,0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267 078,6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0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семей, улучшивших жилищные условия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граждан, расселенных из аварийного жилищного фонда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Общая площадь жилых помещений, приходящихся в среднем на 1 жителя, кв.м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Доля населения, получившего жилые помещения и улучшившего жилищные условия в отчетном году,</a:t>
                      </a:r>
                      <a:br>
                        <a:rPr lang="ru-RU" sz="12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 общей численности населения, состоящего на учете в качестве нуждающегося в жилых помещениях,%</a:t>
                      </a:r>
                      <a:br>
                        <a:rPr lang="ru-RU" sz="1200" b="0" i="0" u="none" strike="noStrike" dirty="0">
                          <a:effectLst/>
                          <a:latin typeface="Times New Roman"/>
                        </a:rPr>
                      </a:b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33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120381"/>
              </p:ext>
            </p:extLst>
          </p:nvPr>
        </p:nvGraphicFramePr>
        <p:xfrm>
          <a:off x="47327" y="116636"/>
          <a:ext cx="12097345" cy="6684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00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6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26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64961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малого и среднего предпринимательства на территории Ханты-Мансийского района на 2022 - 2024 годы»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субъектов МСП – получателей финансовой поддержки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новых рабочих мест, созданных субъектами МСП-получателями финансовой поддержки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субъектов малого и среднего предпринимательства, включая индивидуальных предпринимателей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вновь зарегистрированных субъектов МСП, включая индивидуальных предпринимателей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5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организованных и проведенных в муниципальном образовании мероприятий, направленных на популяризацию предпринимательтства и создание положительного мненияо предпринимательской деятельности, вовлечение молодежи в предпринимательскую деятельность, выставочно-ярморочных мероприятий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7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участников мероприятий, направленных на популяризацию предпринимательства и создание положительного мнения о предпринимательской деятельности, вовлечение молодежи в предпринимательскую деятельность, выставочно-ярмарочных мероприятий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06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субъектов малого и среднего предпринимательства и самозанятых граждан, получивших имущественную поддержку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субъектов МСП, самозанятых граждан, получивших информационно-консультационную поддержку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занятых в сфере МСП, включая индивидуальных предпринимателей и самозанятых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823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65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71791"/>
              </p:ext>
            </p:extLst>
          </p:nvPr>
        </p:nvGraphicFramePr>
        <p:xfrm>
          <a:off x="1" y="188641"/>
          <a:ext cx="12191999" cy="6647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32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3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3838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Муниципальная программа "Содействие занятости населения Ханты-Мансийского района на 2022 – 2024 годы»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51 822,0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51 494,8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регистрируемой безработицы к численности экономически активного населения в Ханты-Мансийском районе (на конец года)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6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проведенной уведомительной регистрации коллективных договоров и территориальных соглашений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6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5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 агропромышленного комплекса Ханты-Мансийского района на 2022-2024 годы»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123 997,0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122 416,0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Объем  продукции сельского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2 138,9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2 150,00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3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Производство овощей в хозяйствах всех категорий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Производство скота и птицы на убой в хозяйствах всех категорий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20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Производство молока в хозяйствах всех категорий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6 250,0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8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Производство пищевой рыбной продукции собственного производства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Объем заготовки дикоросов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животных без владельцев, прошедших отлов, транспортировку, регистрацию, учет, содержание, лечение (вакцинацию),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организованных и проведенных мероприятий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30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62901"/>
              </p:ext>
            </p:extLst>
          </p:nvPr>
        </p:nvGraphicFramePr>
        <p:xfrm>
          <a:off x="-1" y="404664"/>
          <a:ext cx="12144674" cy="6525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86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01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«Устойчивое развитие коренных малочисленных народов Севера на территории Ханты-Мансийского района на 2022-2024 годы»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8 104,7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граждан из числа коренных малочисленных народов Севера, получивших знания по фольклору, ремеслам, традиционным промыслам и навыкам, языкам коренных малочисленных народов Севера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8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организованных мероприятий (выставок, конференций, совещаний, форумов), направленных на продвижение туристского потенциала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8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вновь зарегистрированных самозанятых, субъектов малого предпринимательства, НКО из числа граждан, относящихся к коренным малочисленным народам Севера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21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национальных общин и организаций, осуществляющих традиционную хозяйственную деятельность и занимающихся традиционными промыслами коренных малочисленных 5.народов Севера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национальных   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получивших поддержку на развитие традиционных отраслей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49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пользователей территориями традиционного природопользования из числа коренных малочисленных народов Севера и лиц, не относящихся к коренным малочисленным народам Севера, но ведущих традиционные виды хозяйственной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семей, осуществляющих традиционную хозяйственную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3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точек коллективного доступа к сети Интернет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02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граждан из числа коренных малочисленных народов Севера, удовлетворенных качеством реализуемых мероприятий, направленных на поддержку экономического и социального развития коренных малочисленных народов, в общем количестве опрошенных лиц, относящихся к коренным малочисленным народам Севера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04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725157"/>
              </p:ext>
            </p:extLst>
          </p:nvPr>
        </p:nvGraphicFramePr>
        <p:xfrm>
          <a:off x="16215" y="1"/>
          <a:ext cx="12191998" cy="6845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6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6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75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1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80727"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образования в Ханты-Мансийском районе на 2022 – 2024 годы»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2 182 408,7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2 115 441,3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муниципальных общеобразовательных организациях,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5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обучающихся в возрасте 15 – 21 года по основным общеобразовательным программам, человек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71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детей в возрасте от 5 до 18 лет, охваченных дополнительным образованием,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Охват детей деятельностью региональных центров выявления, поддержки и развития способностей и талантов у детей, молодежи, технопарков «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Кванториум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», «IT-куб», в%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обучающихся по программам основного и среднего общего образования, охваченных мероприятиями, направленным на раннюю профессиональную ориентацию, в том числе в рамках программы «Билет в будущее»,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Количество субъектов Российской Федерации, выдающих сертификаты дополнительного образования в рамках системы персонифицированного финансирования дополнительного образования детей, в единицах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общеобразовательных организаций, оснащённых в целях внедрения цифровой образовательной среды,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педагогических работников, использующих сервисы федеральной информационно-сервисной платформы цифровой образовательной среды,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образовательных организаций, использующих сервисы федеральной информационно-сервисной платформы цифровой образовательной среды при реализации программ основного общего образования,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54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Доступность дошкольного образования для детей в возрасте от 1,5 до 3 лет,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27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педагогических работников общеобразовательных организаций, получивших вознаграждение за классное руководство, в общей численности педагогических работников такой категории,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27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оздоровлении,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Обеспеченность питанием детей в возрасте от 6 до 17 лет (включительно) в лагерях с дневным пребыванием детей, в возрасте от 8 до 17 лет (включительно) – в палаточных лагерях, в возрасте от 14 до 17 лет (включительно) – в лагерях труда и отдыха с дневным пребыванием детей,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Разработка и внедрение рабочих программ воспитания обучающихся в общеобразовательных организациях и профессиональных образовательных организациях, нарастающим итогом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82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детей и молодежи в возрасте до 35 лет, вовлеченных в социально активную деятельность через увеличение охвата патриотическими проектами (тыс. чел.)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1,145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1,145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6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Создание условий для развития системы межпоколенческого взаимодействия и обеспечения преемственности поколений, поддержки общественных инициатив и проектов, направленных на гражданское и патриотическое воспитание детей и молодежи (тыс. чел.)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882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450626"/>
              </p:ext>
            </p:extLst>
          </p:nvPr>
        </p:nvGraphicFramePr>
        <p:xfrm>
          <a:off x="1" y="116633"/>
          <a:ext cx="12192001" cy="5933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5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54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2150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«Безопасность жизнедеятельности в Ханты-Мансийском районе 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2022 - 2024 годы»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92 070,9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72 123,8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Обеспеченность вещевым имуществом и продовольственным резервом,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Уровень реализации плана основных мероприятий Ханты-Мансийского района в области гражданской обороны, предупреждения и ликвидации чрезвычайных ситуаций, обеспечения пожарной безопасности и безопасности людей   на водных объектах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Обеспеченность сельских населенных пунктов наружными источниками противопожарного водоснабжения (пожарными водоемами)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цифрового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общества Ханты-Мансийского района на 2022-2024 годы»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4 968,3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4 873,4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рабочих мест, обеспеченных программным продуктом для участия в электронном документообороте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Обеспечение защиты аттестованных муниципальных информационных систем персональных данных по требованиям защиты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Стоимостная доля закупаемого и (или) арендуемого органами администрации Ханты-Мансийского района отечественного программного обеспечения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&gt;70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1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государственных и муниципальных услуг, предоставляемых в электронном виде, от общего числа государственных и муниципальных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&gt;60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855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52957"/>
              </p:ext>
            </p:extLst>
          </p:nvPr>
        </p:nvGraphicFramePr>
        <p:xfrm>
          <a:off x="0" y="188640"/>
          <a:ext cx="12144672" cy="3950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50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64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05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 на 2022 – 2024 годы»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5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Численность участников мероприятий, направленных на этнокультурное развитие народов России, проживающих в Ханты-Мансийском районе</a:t>
                      </a:r>
                      <a:br>
                        <a:rPr lang="ru-RU" sz="1200" b="0" i="0" u="none" strike="noStrike">
                          <a:effectLst/>
                          <a:latin typeface="Times New Roman"/>
                        </a:rPr>
                      </a:b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участников мероприятий, направленных на укрепление общероссийского гражданского единства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0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участников мероприятий, направленных на поддержку русского языка как государственного языка Российской Федерации и средства межнационального общения и языков народов России, проживающих в Ханты-Мансийском районе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5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участников мероприятий, направленных на поддержку русского языка как государственного языка Российской Федерации и средства межнационального общения и языков народов России, проживающих в Ханты-Мансийском районе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862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26454"/>
              </p:ext>
            </p:extLst>
          </p:nvPr>
        </p:nvGraphicFramePr>
        <p:xfrm>
          <a:off x="1" y="116630"/>
          <a:ext cx="12191999" cy="6119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0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56186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«Профилактика правонарушений в сфере обеспечения общественной безопасности в Ханты-Мансийском районе на 2022 – 2024 годы»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9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Уровень преступности  (число зарегистрированных преступлений на 100 тыс. населения)</a:t>
                      </a:r>
                      <a:br>
                        <a:rPr lang="ru-RU" sz="1000" b="0" i="0" u="none" strike="noStrike">
                          <a:effectLst/>
                          <a:latin typeface="Times New Roman"/>
                        </a:rPr>
                      </a:b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3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Уровень преступности на улицах и в общественных местах (число зарегистрированных преступлений на 100 тыс. человек населения)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Общая распространенность наркомании (на 100 тыс. человек населения)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Вовлеченность населения в незаконный оборот наркотиков (на 100 тыс. человек)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5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Криминогенность наркомании (на 100 тыс. человек)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Количество случаев отравления наркотиками (на 100 тыс. человек)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83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Количество случаев отравления наркотиками среди несовершеннолетних (на 100 тыс. несовершеннолетних)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91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Количество смертей в результате потребления наркотиков (на 100 тыс.человек)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3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Количество форм непосредственного осуществления населением местного самоуправления и участия населения в осуществлении местного самоуправления и случаев их применения в Ханты-Мансийском районе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47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 населенных пунктов Ханты-Мансийского района на 2022 – 2024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72 528, 7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63 433,6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65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Количество объектов благоустройства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Не менее 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населенных пунктах Ханты-Мансийского района, на территории которых реализуется проекты по созданию комфортной городской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Количество общественных территорий, подлежащих благоустройству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21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583834"/>
              </p:ext>
            </p:extLst>
          </p:nvPr>
        </p:nvGraphicFramePr>
        <p:xfrm>
          <a:off x="33618" y="-5"/>
          <a:ext cx="12158382" cy="681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16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7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5073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8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и модернизация жилищно-коммунального комплекса и повышение энергетической эффективности в Ханты-Мансийском районе на 2022 – 2024 годы»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897 311,5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786 714,9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населения Ханты-Мансийского района, обеспеченного качественной питьевой водой из систем централизованного водоснабжения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площади жилищного фонда, обеспеченного всеми видами благоустройства, в общей площади жилищного фонда Ханты-Мансийского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аварийно-техническим запасом жилищно-коммунального хозяйства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предоставленных банных услуг, помывки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9 800,0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9 907,00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на коммунальные услуги в совокупном доходе семьи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&lt; 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специализированной техники для улучшения качества жилищно-коммунальных услуг населению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"Подготовка перспективных территорий для развития жилищного строительства Ханты-Мансийского района на 2022-2024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Объем жилищного строительства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15,627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границ территориальных зон и границ населенных пунктов, поставленных на кадастровый учет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утвержденных документов территориального планирования и градостроительного зонирования, соответствующих установленным требованиям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3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1"/>
            <a:ext cx="8973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Ханты-Мансийского района                 по видам бюджетов и основным параметрам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2021 - 2022 годы</a:t>
            </a:r>
          </a:p>
        </p:txBody>
      </p:sp>
      <p:graphicFrame>
        <p:nvGraphicFramePr>
          <p:cNvPr id="4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77427"/>
              </p:ext>
            </p:extLst>
          </p:nvPr>
        </p:nvGraphicFramePr>
        <p:xfrm>
          <a:off x="0" y="1015665"/>
          <a:ext cx="12192000" cy="5842335"/>
        </p:xfrm>
        <a:graphic>
          <a:graphicData uri="http://schemas.openxmlformats.org/drawingml/2006/table">
            <a:tbl>
              <a:tblPr/>
              <a:tblGrid>
                <a:gridCol w="1711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7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271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035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Ханты-Мансийского района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Ханты-Мансийского района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муниципальных образований Ханты-Мансийского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1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Доходы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4 402 683,4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4 827 103,4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4 290 594,9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4 687 873,7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654 629,4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682 506,1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4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Расходы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4 609 693,3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4 943 600,0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4 501 836,0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4 803 396,5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650 398,3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683 480,0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7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(-), Профицит (+)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-207 009,9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- 116 496,7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- 211 241,1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-115 522,8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4 231,1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- 973,9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9043E1-A126-591E-884C-9EF5F704308A}"/>
              </a:ext>
            </a:extLst>
          </p:cNvPr>
          <p:cNvSpPr txBox="1"/>
          <p:nvPr/>
        </p:nvSpPr>
        <p:spPr>
          <a:xfrm>
            <a:off x="11064552" y="738665"/>
            <a:ext cx="1019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59204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74295"/>
              </p:ext>
            </p:extLst>
          </p:nvPr>
        </p:nvGraphicFramePr>
        <p:xfrm>
          <a:off x="47328" y="-1"/>
          <a:ext cx="12144671" cy="5638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9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5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7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1630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транспортной системы на территории Ханты-Мансийского района на 2022 - 2024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234 981,7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108 794,8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сети автомобильных дорог общего пользования местного значения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рейсов воздушного транспорта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рейсов водного транспорта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рейсов автомобильного транспорта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автомобильных дорог, содержащихся за счет средств бюджета Ханты-Мансийского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дорожно-транспортных происшествий с участием несовершеннолетних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Ханты-Мансийского района на 2022 - 2024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5 872,1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5 867,1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4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очищенной прибрежной полосы водных объектов,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населения, вовлеченного в мероприятия по очистке берегов водных объектов, тыс.чел.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утилизированных (размещенных) твердых коммунальных отходов в общем объеме твердых коммунальных отходов,%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242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674476"/>
              </p:ext>
            </p:extLst>
          </p:nvPr>
        </p:nvGraphicFramePr>
        <p:xfrm>
          <a:off x="0" y="44623"/>
          <a:ext cx="12191999" cy="491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0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8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94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7494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«Культура Ханты-Мансийского района на 2022- – 2024 годы»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307 262,7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135 527,3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Число посещений культурных мероприятий (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тыс.ед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Число обращений к цифровым ресурсам культуры, процент к базовому значению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негосударственных, в том числе некоммерческих организаций, предоставляющих услуги в сфере культуры, в общем числе организаций, предоставляющих услуги в сфере культуры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граждан, получивших услуги в негосударственных, в том числе некоммерческих организациях, в общем числе граждан, получивших услуги в сфере культуры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66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19887"/>
              </p:ext>
            </p:extLst>
          </p:nvPr>
        </p:nvGraphicFramePr>
        <p:xfrm>
          <a:off x="0" y="116626"/>
          <a:ext cx="12192000" cy="5417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4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66910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спорта и туризма на территории Ханты-Мансийского района на 2022 – 2024 годы»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117 169,7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117 103,3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граждан, систематически занимающихся физической культурой и спортом,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возраста, 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 старшего возраста, систематически занимающихся физической культурой и спортом, в общей численности граждан среднего возраста,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спортсменов, имеющих спортивные разряды,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населения, выполнившего нормативы Всероссийского физкультурно-спортивного комплекса «Готов к труду и обороне» (ГТО), от общей численности населения, принявшего участие в сдаче нормативов ГТО,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 учащиеся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475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63651"/>
              </p:ext>
            </p:extLst>
          </p:nvPr>
        </p:nvGraphicFramePr>
        <p:xfrm>
          <a:off x="-2875" y="130884"/>
          <a:ext cx="12147548" cy="6352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0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0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0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34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047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гражданского общества Ханты-Мансийского района на 2022 – 2024 годы»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17 397, 9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инициативных граждан и добровольцев социально ориентированных некоммерческих организаций, прошедших обучение по программам в сфере добровольчества, финансируемых за счет средств бюджета Ханты-Мансийского района,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граждан, охваченных проектами социально ориентированных некоммерческих организаций, поддержанных в рамках программы,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информационных сообщений в средствах массовой информации Ханты-Мансийского района о деятельности институтов гражданского общества,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Годовой объем тиража информационных полос газеты «Наш район» в рамках утвержденного муниципального задания, полос формата А2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1 098 845,0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1 047 088,0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Обеспечение бесплатной подписки на газету «Наш район» для жителей Ханты-Мансийского района, относящихся к льготным категориям населения,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деятельность,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«Формирование доступной среды в Ханты-Мансийском районе на 2022-2024 годы»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Удовлетворенность качеством предоставляемых услуг для инвалидов и иных маломобильных групп населения (% от числа опрошенных)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Число инвалидов, принимавших участие в спортивных, культурных мероприятиях, чел.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381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5481" y="-243408"/>
            <a:ext cx="9145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Средства, направленные на государственную поддержку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семьи и детей Ханты-Мансийского района в 2022 году</a:t>
            </a:r>
          </a:p>
        </p:txBody>
      </p:sp>
      <p:pic>
        <p:nvPicPr>
          <p:cNvPr id="3" name="Picture 2" descr="C:\Users\gorbaneva_vn\Desktop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-42499"/>
            <a:ext cx="2376264" cy="2097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gorbaneva_vn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5" y="1816825"/>
            <a:ext cx="2431169" cy="151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orbaneva_vn\Desktop\Без названия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1" y="3259997"/>
            <a:ext cx="2384775" cy="146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orbaneva_vn\Desktop\Без названия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4860934"/>
            <a:ext cx="2129949" cy="1660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87688" y="1261244"/>
            <a:ext cx="79208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2 321 928,4 тыс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5760" y="2088093"/>
            <a:ext cx="266429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обеспечения жильём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8480" y="3475939"/>
            <a:ext cx="2166884" cy="1569660"/>
          </a:xfrm>
          <a:prstGeom prst="rect">
            <a:avLst/>
          </a:prstGeom>
          <a:solidFill>
            <a:srgbClr val="EEE800"/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       образования, культуры и спорта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83098" y="5215149"/>
            <a:ext cx="2268252" cy="1200329"/>
          </a:xfrm>
          <a:prstGeom prst="rect">
            <a:avLst/>
          </a:prstGeom>
          <a:solidFill>
            <a:srgbClr val="FF66CC">
              <a:alpha val="96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социальной поддержки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48128" y="2272758"/>
            <a:ext cx="2736304" cy="830997"/>
          </a:xfrm>
          <a:prstGeom prst="rect">
            <a:avLst/>
          </a:prstGeom>
          <a:gradFill>
            <a:gsLst>
              <a:gs pos="5000">
                <a:srgbClr val="FFFF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271 070,5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26859" y="4021311"/>
            <a:ext cx="3384376" cy="830997"/>
          </a:xfrm>
          <a:prstGeom prst="rect">
            <a:avLst/>
          </a:prstGeom>
          <a:gradFill>
            <a:gsLst>
              <a:gs pos="500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2 015 390,6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58381" y="5399814"/>
            <a:ext cx="3288670" cy="830997"/>
          </a:xfrm>
          <a:prstGeom prst="rect">
            <a:avLst/>
          </a:prstGeom>
          <a:gradFill>
            <a:gsLst>
              <a:gs pos="5000">
                <a:srgbClr val="FF00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35 467,3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792834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43408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Информация о </a:t>
            </a:r>
            <a:r>
              <a:rPr kumimoji="0" lang="ru-RU" sz="20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достижении целевого показателя среднемесячной заработной платы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отдельных категорий работников в 2022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16803"/>
              </p:ext>
            </p:extLst>
          </p:nvPr>
        </p:nvGraphicFramePr>
        <p:xfrm>
          <a:off x="-1" y="836712"/>
          <a:ext cx="12192001" cy="60212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83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94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83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работников в соответствии с указами Президента РФ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2021год </a:t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2022год</a:t>
                      </a:r>
                      <a:b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2022год</a:t>
                      </a:r>
                      <a:b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</a:t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(факт,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</a:t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исполнения 2022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17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Образовательных учреждений в сфере общего образования (в части субвенции на реализацию основных общеобразовательных программ)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76 042,60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83 358,00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83 358,00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Дошкольных образовательных учреждений (в части субвенции на реализацию дошкольными образовательными организациями основных общеобразовательных программ дошкольного образования)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62 094,90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69 865,97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69 865,97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Учреждений дополнительного образования детей (ведомства образования, культуры, физической культуры и спорта)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77 245,50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85 269,40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85 269,40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35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60 625,80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68 449,70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68 157,17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3C22EE-DB9F-30D8-091F-6D8C65BEE4B4}"/>
              </a:ext>
            </a:extLst>
          </p:cNvPr>
          <p:cNvSpPr txBox="1"/>
          <p:nvPr/>
        </p:nvSpPr>
        <p:spPr>
          <a:xfrm>
            <a:off x="11064552" y="57219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61390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76182" y="3573016"/>
            <a:ext cx="3199538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Региональный проект "Патриотическое воспитание граждан Российской Федерации"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6180" y="2564904"/>
            <a:ext cx="3199539" cy="9181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"Обеспечение устойчивого сокращения непригодного для проживания жилищного фонда"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6180" y="1772816"/>
            <a:ext cx="3199539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"Формирование комфортной городской среды"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6181" y="4365104"/>
            <a:ext cx="3199539" cy="9181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"Создание условий для легкого старта и комфортного ведения бизнеса"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6180" y="5373216"/>
            <a:ext cx="3199539" cy="8423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"Акселерация субъектов малого и среднего предпринимательства"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503712" y="997915"/>
            <a:ext cx="1584176" cy="882657"/>
          </a:xfrm>
          <a:prstGeom prst="snip2Diag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всего, в том числе: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231904" y="990714"/>
            <a:ext cx="1872208" cy="897058"/>
          </a:xfrm>
          <a:prstGeom prst="snip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7248128" y="973372"/>
            <a:ext cx="1584176" cy="91440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бюджет</a:t>
            </a: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8976320" y="971445"/>
            <a:ext cx="2664296" cy="888894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21021" y="1900197"/>
            <a:ext cx="1440160" cy="592699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3 673,1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31904" y="1916170"/>
            <a:ext cx="1872207" cy="5767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1 146,0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8128" y="1916170"/>
            <a:ext cx="1584176" cy="5767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1 792,5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976320" y="1887772"/>
            <a:ext cx="2664296" cy="6051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734,6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21021" y="2586304"/>
            <a:ext cx="1440160" cy="896753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107 070,0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31904" y="2564904"/>
            <a:ext cx="1872208" cy="9181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48128" y="2564904"/>
            <a:ext cx="1584176" cy="918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95 292,3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976320" y="2564904"/>
            <a:ext cx="2664296" cy="9181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11 777,7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21021" y="3601566"/>
            <a:ext cx="1440160" cy="691530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183,3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31904" y="3573016"/>
            <a:ext cx="1872208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71,5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48128" y="3573016"/>
            <a:ext cx="15841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111,8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976320" y="3573016"/>
            <a:ext cx="2664296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21021" y="4365105"/>
            <a:ext cx="1440159" cy="918152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242,8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31904" y="4365105"/>
            <a:ext cx="1872208" cy="91815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48128" y="4365105"/>
            <a:ext cx="1584176" cy="918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218,5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76320" y="4365105"/>
            <a:ext cx="2664296" cy="9181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24,3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21021" y="5373215"/>
            <a:ext cx="1440159" cy="842393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2 647,0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18076" y="5373216"/>
            <a:ext cx="1872207" cy="84239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248128" y="5373216"/>
            <a:ext cx="1584176" cy="8423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2 382,3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976320" y="5373216"/>
            <a:ext cx="2664296" cy="8423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264,7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6182" y="997914"/>
            <a:ext cx="3055521" cy="728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Наименование федерального, регионального проекта</a:t>
            </a:r>
          </a:p>
        </p:txBody>
      </p:sp>
      <p:sp>
        <p:nvSpPr>
          <p:cNvPr id="59" name="Заголовок 58"/>
          <p:cNvSpPr>
            <a:spLocks noGrp="1"/>
          </p:cNvSpPr>
          <p:nvPr>
            <p:ph type="title"/>
          </p:nvPr>
        </p:nvSpPr>
        <p:spPr>
          <a:xfrm>
            <a:off x="3431702" y="365125"/>
            <a:ext cx="8208913" cy="4715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региональных проектов в Ханты-Мансийском районе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2022 году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6" y="193034"/>
            <a:ext cx="2534972" cy="77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FD446A-719A-CF68-D94E-2377A44DB098}"/>
              </a:ext>
            </a:extLst>
          </p:cNvPr>
          <p:cNvSpPr txBox="1"/>
          <p:nvPr/>
        </p:nvSpPr>
        <p:spPr>
          <a:xfrm>
            <a:off x="10344472" y="7647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14614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5521" y="7937"/>
            <a:ext cx="10370046" cy="705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регионального проекта «Формирование комфортной городской среды» в рамках национального проекта «Жилье и городская среда»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 2022 году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99756" y="1051785"/>
            <a:ext cx="4176464" cy="8574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</a:t>
            </a:r>
          </a:p>
        </p:txBody>
      </p:sp>
      <p:pic>
        <p:nvPicPr>
          <p:cNvPr id="1026" name="Picture 2" descr="Официальный сайт полномочного представителя Президента России в Уральском  федеральном окру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" y="476672"/>
            <a:ext cx="2532950" cy="151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096000" y="2247188"/>
            <a:ext cx="5473056" cy="283222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Лыжероллерная трасса «Спорт – это здоровье» (пешеходные дорожки, освещение пешеходных дорожек) в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п.Горноправдинск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3 673,1 тыс. руб.</a:t>
            </a:r>
          </a:p>
        </p:txBody>
      </p: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629309"/>
              </p:ext>
            </p:extLst>
          </p:nvPr>
        </p:nvGraphicFramePr>
        <p:xfrm>
          <a:off x="155575" y="5707685"/>
          <a:ext cx="11989993" cy="110432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906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2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0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9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Количество общественных территорий, подлежащих благоустройству, ед.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B3DEC833-1136-A969-7FAC-05ABB3F5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2334416"/>
            <a:ext cx="4824537" cy="303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04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Региональный проект "Обеспечение устойчивого сокращения непригодного для проживания жилищного фонда"</a:t>
            </a:r>
            <a:endParaRPr lang="ru-RU" sz="1800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156276"/>
              </p:ext>
            </p:extLst>
          </p:nvPr>
        </p:nvGraphicFramePr>
        <p:xfrm>
          <a:off x="155575" y="1268760"/>
          <a:ext cx="1177307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AutoShape 2" descr="https://adsstatic.adsfactory.ru/tmp_media/tmp_8454/media_8454m160144025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AutoShape 4" descr="https://adsstatic.adsfactory.ru/tmp_media/tmp_8454/media_8454m1601440252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37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09561" y="24859"/>
            <a:ext cx="10384293" cy="12608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регионального проекта «Акселерация субъектов малого предпринимательства» в рамках национального  проекта «Малое и среднее предпринимательство и поддержка индивидуальной предпринимательской инициативы» </a:t>
            </a:r>
            <a:r>
              <a:rPr 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2022 году</a:t>
            </a:r>
            <a:r>
              <a:rPr lang="ru-RU" sz="2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" y="178869"/>
            <a:ext cx="2318780" cy="176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99371"/>
              </p:ext>
            </p:extLst>
          </p:nvPr>
        </p:nvGraphicFramePr>
        <p:xfrm>
          <a:off x="58633" y="5552997"/>
          <a:ext cx="12105073" cy="1270057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{BC89EF96-8CEA-46FF-86C4-4CE0E7609802}</a:tableStyleId>
              </a:tblPr>
              <a:tblGrid>
                <a:gridCol w="7992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3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5710"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 и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человек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1 156,0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2578089" y="1372581"/>
            <a:ext cx="7972856" cy="144016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Предоставлена финансовая поддержка 17 субъектам малого и среднего предпринимательства на возмещение части затрат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51040" y="3167361"/>
            <a:ext cx="2772308" cy="216025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приобретению и доставке муки для производства хлеба и хлебобулочных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изделий 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субъектам на общую сумму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600,0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87988" y="3235072"/>
            <a:ext cx="2916324" cy="205091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приобретению и  доставке кормов для сельскохозяйственных животных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 субъекту на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сумму       1 021,0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324" y="3128059"/>
            <a:ext cx="2597297" cy="208823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оплате коммунальных услуг нежилых помещений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 субъектам на сумму 285,1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665" y="2980954"/>
            <a:ext cx="2664296" cy="246426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приобретению оборудования (основных средств) и лицензионных программных продуктов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 субъектам на общую сумму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740,9 тыс. руб.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10275" y="2818955"/>
            <a:ext cx="720000" cy="32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58086" y="2818956"/>
            <a:ext cx="0" cy="3652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46150" y="2818955"/>
            <a:ext cx="0" cy="476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245461" y="2818956"/>
            <a:ext cx="531059" cy="4161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6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2"/>
            <a:ext cx="8973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Параметры бюджета Ханты-Мансийского района на 2022 год</a:t>
            </a:r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57074"/>
              </p:ext>
            </p:extLst>
          </p:nvPr>
        </p:nvGraphicFramePr>
        <p:xfrm>
          <a:off x="119335" y="980729"/>
          <a:ext cx="11881320" cy="5570535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4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4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7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Первоначальный план, тыс. руб.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Уточненный план,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руб.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Исполнение на 31.12.2022,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руб.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Исполнение от уточненного плана, %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Доходы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3 823 453,1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4 680 030,4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4 687 873,7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5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Расходы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3 975 263,0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5 341 900,9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4 803 396,5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89,9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2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Дефицит (профицит)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- 151 809,9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- 661 870,5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- 115 522,8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36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Объем долга муниципального образования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 01.01.2022, тыс. руб.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 31.12.2022, тыс. руб.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7029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138 431,2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343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94387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756356"/>
              </p:ext>
            </p:extLst>
          </p:nvPr>
        </p:nvGraphicFramePr>
        <p:xfrm>
          <a:off x="0" y="1484784"/>
          <a:ext cx="12192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05250" y="188640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 в Ханты-Мансийском районе в 2022 году</a:t>
            </a:r>
            <a:endParaRPr lang="ru-RU" sz="20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62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5910571" y="2311275"/>
            <a:ext cx="0" cy="596728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9264352" y="2204864"/>
            <a:ext cx="840671" cy="643671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 flipH="1">
            <a:off x="1394226" y="1772816"/>
            <a:ext cx="2592078" cy="1123130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3215680" y="295263"/>
            <a:ext cx="8722644" cy="54868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Капитальные вложения в объекты муниципальной собственности </a:t>
            </a:r>
            <a:br>
              <a:rPr 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2022 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" y="295263"/>
            <a:ext cx="3321850" cy="201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474208" y="2954854"/>
            <a:ext cx="1913274" cy="172354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11 170,6 тыс.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5218" y="2954854"/>
            <a:ext cx="2293952" cy="738664"/>
          </a:xfrm>
          <a:prstGeom prst="rect">
            <a:avLst/>
          </a:prstGeom>
          <a:solidFill>
            <a:srgbClr val="908CD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      66 637,2 тыс.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24103" y="2947768"/>
            <a:ext cx="2024713" cy="1077218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56 965,9 тыс.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964840" y="913598"/>
            <a:ext cx="6552728" cy="14438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расходы на строительство                                139 423,8 тыс.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B6BD2E-6C37-EE40-9EE2-F6F51C6F22AF}"/>
              </a:ext>
            </a:extLst>
          </p:cNvPr>
          <p:cNvSpPr txBox="1"/>
          <p:nvPr/>
        </p:nvSpPr>
        <p:spPr>
          <a:xfrm>
            <a:off x="2731543" y="2954854"/>
            <a:ext cx="1720532" cy="1292662"/>
          </a:xfrm>
          <a:prstGeom prst="rect">
            <a:avLst/>
          </a:prstGeom>
          <a:solidFill>
            <a:srgbClr val="EEE8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3 157,5 тыс.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F3BE3EB9-DF7D-C8EB-5D27-2224079FE70F}"/>
              </a:ext>
            </a:extLst>
          </p:cNvPr>
          <p:cNvCxnSpPr>
            <a:cxnSpLocks/>
          </p:cNvCxnSpPr>
          <p:nvPr/>
        </p:nvCxnSpPr>
        <p:spPr>
          <a:xfrm flipH="1">
            <a:off x="3645494" y="2176408"/>
            <a:ext cx="919963" cy="602188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119EFE40-F761-1315-FAC8-FCB15A2D5C31}"/>
              </a:ext>
            </a:extLst>
          </p:cNvPr>
          <p:cNvCxnSpPr>
            <a:cxnSpLocks/>
          </p:cNvCxnSpPr>
          <p:nvPr/>
        </p:nvCxnSpPr>
        <p:spPr>
          <a:xfrm>
            <a:off x="8112224" y="2334381"/>
            <a:ext cx="0" cy="561565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190D72-C02D-9F05-3993-00ED24950BD6}"/>
              </a:ext>
            </a:extLst>
          </p:cNvPr>
          <p:cNvSpPr txBox="1"/>
          <p:nvPr/>
        </p:nvSpPr>
        <p:spPr>
          <a:xfrm>
            <a:off x="7360067" y="2947768"/>
            <a:ext cx="1760365" cy="1085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1 492,6 тыс.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7A33CEA-3384-DADD-8C62-3CBC21CE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16" y="4862393"/>
            <a:ext cx="3183468" cy="18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4801B722-0178-3EF7-FF30-46ABFD87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862393"/>
            <a:ext cx="3600399" cy="18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8CBB615-F31F-0826-DF74-EC4EC34B2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68" y="4862393"/>
            <a:ext cx="3318915" cy="18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63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803456" y="42740"/>
            <a:ext cx="9482354" cy="721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и результаты реализации муниципальной программы «Улучшение жилищных условий жителей Ханты-Мансийского района»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942" y="294374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04803732"/>
              </p:ext>
            </p:extLst>
          </p:nvPr>
        </p:nvGraphicFramePr>
        <p:xfrm>
          <a:off x="-21732" y="2943742"/>
          <a:ext cx="5112568" cy="405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87888" y="1461472"/>
            <a:ext cx="698477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Целевые показатели, достигнутые в  2022году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91344" y="4653136"/>
            <a:ext cx="2520280" cy="996461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О приеме заявлений на получение социальной выплаты на улучшение жилищных услов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Z:\УПРАВЛЕНИЕ ПО БЮДЖЕТУ\7 Мусиенко Н.А\montazhnaya-oblast-1-100-65-1024x6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288" r="11372" b="4255"/>
          <a:stretch/>
        </p:blipFill>
        <p:spPr bwMode="auto">
          <a:xfrm>
            <a:off x="92479" y="779424"/>
            <a:ext cx="3555249" cy="2040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04465"/>
              </p:ext>
            </p:extLst>
          </p:nvPr>
        </p:nvGraphicFramePr>
        <p:xfrm>
          <a:off x="5051885" y="2156976"/>
          <a:ext cx="6984777" cy="417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8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2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9556">
                <a:tc>
                  <a:txBody>
                    <a:bodyPr/>
                    <a:lstStyle/>
                    <a:p>
                      <a:pPr algn="ctr" fontAlgn="t"/>
                      <a:endParaRPr lang="ru-RU" sz="1400" b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0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Приобретено жилых помещений, </a:t>
                      </a:r>
                      <a:r>
                        <a:rPr lang="ru-RU" sz="1400" u="none" strike="noStrike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1 жителя,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7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тыс.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1,71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человек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улучшивших жилищные условия, семей в год    </a:t>
                      </a: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996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19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61440" y="-58366"/>
            <a:ext cx="90730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 и направления расходования дорожного фонда Ханты-Мансийского района в 2022 году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84961" y="2116589"/>
            <a:ext cx="1787103" cy="43021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 Ханты-Мансийского района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15 456,4 тыс.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7934" y="1203517"/>
            <a:ext cx="46805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Направления расходования </a:t>
            </a:r>
          </a:p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дорожного фонда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360" y="2400566"/>
            <a:ext cx="374441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Источники формирования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дорожного фонда</a:t>
            </a: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92265"/>
              </p:ext>
            </p:extLst>
          </p:nvPr>
        </p:nvGraphicFramePr>
        <p:xfrm>
          <a:off x="0" y="3166508"/>
          <a:ext cx="4727848" cy="35604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69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6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6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Остатки на 01.01.2022 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576,2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Акцизы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Транспортный налог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6 127,8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5 775,2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6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15 732,5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15 456,4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9" name="Пятиугольник 58"/>
          <p:cNvSpPr/>
          <p:nvPr/>
        </p:nvSpPr>
        <p:spPr>
          <a:xfrm rot="10800000">
            <a:off x="6924453" y="2151891"/>
            <a:ext cx="5170414" cy="847376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7339245" y="2206246"/>
            <a:ext cx="4732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автомобильной дороги «Дорога к полигону ТБО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п.Горноправдинск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ул. Производственная, 13» – 908,2 тыс. рублей</a:t>
            </a:r>
          </a:p>
        </p:txBody>
      </p:sp>
      <p:sp>
        <p:nvSpPr>
          <p:cNvPr id="17" name="Пятиугольник 16"/>
          <p:cNvSpPr/>
          <p:nvPr/>
        </p:nvSpPr>
        <p:spPr>
          <a:xfrm rot="10800000">
            <a:off x="7021466" y="3147634"/>
            <a:ext cx="5089253" cy="492450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331798" y="3132011"/>
            <a:ext cx="465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к                    д. Ярки» – 2 588,0 тыс. рублей</a:t>
            </a: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6985288" y="3734433"/>
            <a:ext cx="5125431" cy="434343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331798" y="3698496"/>
            <a:ext cx="462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к п.Выкатной» – 2 774,4 тыс. рублей</a:t>
            </a:r>
          </a:p>
        </p:txBody>
      </p:sp>
      <p:sp>
        <p:nvSpPr>
          <p:cNvPr id="22" name="Пятиугольник 21"/>
          <p:cNvSpPr/>
          <p:nvPr/>
        </p:nvSpPr>
        <p:spPr>
          <a:xfrm rot="10800000">
            <a:off x="6940305" y="4301520"/>
            <a:ext cx="5154562" cy="452616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441586" y="4243840"/>
            <a:ext cx="462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с.Реполово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– 484,8 тыс. рублей</a:t>
            </a:r>
          </a:p>
        </p:txBody>
      </p:sp>
      <p:sp>
        <p:nvSpPr>
          <p:cNvPr id="26" name="Пятиугольник 25"/>
          <p:cNvSpPr/>
          <p:nvPr/>
        </p:nvSpPr>
        <p:spPr>
          <a:xfrm rot="10800000">
            <a:off x="6709599" y="5949280"/>
            <a:ext cx="5349824" cy="360040"/>
          </a:xfrm>
          <a:prstGeom prst="homePlate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123393" y="5960023"/>
            <a:ext cx="458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Итого расходов – 12 570,7 тыс. рублей</a:t>
            </a:r>
          </a:p>
        </p:txBody>
      </p:sp>
      <p:pic>
        <p:nvPicPr>
          <p:cNvPr id="3074" name="Picture 2" descr="Z:\УПРАВЛЕНИЕ ПО БЮДЖЕТУ\7 Мусиенко Н.А\6e43128629f60c55b8806d8798805f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" y="182100"/>
            <a:ext cx="3216787" cy="2136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ятиугольник 23"/>
          <p:cNvSpPr/>
          <p:nvPr/>
        </p:nvSpPr>
        <p:spPr>
          <a:xfrm rot="10800000">
            <a:off x="6940305" y="4842124"/>
            <a:ext cx="5140032" cy="573275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293275" y="4841418"/>
            <a:ext cx="465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Капитальный ремонт дорог п.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Батово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сельского поселения Сибирский" – 5 815,3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84665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72019"/>
              </p:ext>
            </p:extLst>
          </p:nvPr>
        </p:nvGraphicFramePr>
        <p:xfrm>
          <a:off x="1002534" y="764704"/>
          <a:ext cx="10474964" cy="5904654"/>
        </p:xfrm>
        <a:graphic>
          <a:graphicData uri="http://schemas.openxmlformats.org/drawingml/2006/table">
            <a:tbl>
              <a:tblPr/>
              <a:tblGrid>
                <a:gridCol w="8852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2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31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lvl="0"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0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автомобильной дороги до с. Цингалы (ПИР, СМР)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23 307,0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0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объездной дороги в п. Горноправдинск (ПИР, СМР)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0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дороги к новому кладбищу в п. Горноправдинск (ПИР, СМР)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r>
                        <a:rPr lang="ru-RU" sz="1300" b="1" i="0" u="none" strike="noStrike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110,0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41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Корректировка проектно-сметной документации по объекту "Строительство подъездной дороги до д. Белогорье и п. Луговской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2 818,5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2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внутрипоселковых дорог с.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Батово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5 052,0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6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сельском поселении Шапша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258,9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81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дорог с.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Батово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Сибирский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23 100,0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81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общепоселковых дорог в районе новой застройки СП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Селиярово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300" b="1" i="0" u="none" strike="noStrike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024,6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85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автодорог в микрорайоне новой застройки с.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Селиярово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22 351,7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85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внутрипоселковых дорог в СП Красноленинский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5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НА ПОДДЕРЖКУ ДОРОЖНОГО ХОЗЯЙСТВА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143 022,6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5440" y="-230170"/>
            <a:ext cx="10369152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Объём расходов за счет средств бюджета Ханты-Мансийского района на поддержку дорожного хозяйства в 2022 году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12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3472" y="48979"/>
            <a:ext cx="9145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Резервный фонд администрации Ханты-Мансийского района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07368" y="623873"/>
            <a:ext cx="2558813" cy="1478196"/>
          </a:xfrm>
          <a:prstGeom prst="horizontalScroll">
            <a:avLst/>
          </a:prstGeom>
          <a:solidFill>
            <a:srgbClr val="99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Объём резервного фонда в 2022 году составил                    15 135,9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063038" y="745287"/>
            <a:ext cx="3456384" cy="1356782"/>
          </a:xfrm>
          <a:prstGeom prst="horizontalScroll">
            <a:avLst/>
          </a:prstGeom>
          <a:solidFill>
            <a:srgbClr val="FF993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Осуществлены расходы за счёт средств резервного фонда в сумме 6 443,8 тыс. рублей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616280" y="652194"/>
            <a:ext cx="3168352" cy="1448092"/>
          </a:xfrm>
          <a:prstGeom prst="horizontalScroll">
            <a:avLst/>
          </a:prstGeom>
          <a:solidFill>
            <a:srgbClr val="99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использованный остаток средств резервного фонда составил                   8 692,1 тыс. рублей.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54327"/>
              </p:ext>
            </p:extLst>
          </p:nvPr>
        </p:nvGraphicFramePr>
        <p:xfrm>
          <a:off x="0" y="2276854"/>
          <a:ext cx="12192000" cy="43983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64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7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 резервного фонда                                                                                                                         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</a:p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b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1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проведение противопаводковых мероприятий; обеспечение мероприятий, связанных с профилактикой и устранением последствий распространения новой коронавирусной инфекции (COVID-19) (МКУ "УТО", АСП)</a:t>
                      </a:r>
                    </a:p>
                  </a:txBody>
                  <a:tcPr marL="9525" marR="9525" marT="9525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5 735,9</a:t>
                      </a:r>
                    </a:p>
                  </a:txBody>
                  <a:tcPr marL="9525" marR="9525" marT="9525" marB="0" anchor="b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проведение дополнительной экспертизы качества выполненных работ по строительству многоквартирного дома № 11а по улице Киевской в поселке Горноправдинск, в рамках рассмотрения Арбитражным судом ХМАО-Югры гражданского дела № А75-527/2021</a:t>
                      </a:r>
                    </a:p>
                  </a:txBody>
                  <a:tcPr marL="9525" marR="9525" marT="9525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9525" marR="9525" marT="9525" marB="0" anchor="b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0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проведение выборов в связи с необходимостью направления в командировку члена территориальной избирательной комиссии </a:t>
                      </a:r>
                      <a:b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Ханты-Мансийского района с правом решающего голоса</a:t>
                      </a:r>
                    </a:p>
                  </a:txBody>
                  <a:tcPr marL="9525" marR="9525" marT="9525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525" marR="9525" marT="9525" marB="0" anchor="b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43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финансовое обеспечение мероприятий, связанных с предотвращением влияния ухудшения геополитической и экономической ситуации, а также с мобилизационными мероприятиями</a:t>
                      </a:r>
                    </a:p>
                  </a:txBody>
                  <a:tcPr marL="9525" marR="9525" marT="9525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450,0</a:t>
                      </a:r>
                    </a:p>
                  </a:txBody>
                  <a:tcPr marL="9525" marR="9525" marT="9525" marB="0" anchor="b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5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6 443,8</a:t>
                      </a: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3190434" y="1150707"/>
            <a:ext cx="576064" cy="4510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815962" y="1137438"/>
            <a:ext cx="576064" cy="4510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978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384" y="53220"/>
            <a:ext cx="1123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Объем межбюджетных трансфертов, предоставленный бюджетам сельских поселений 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Ханты-Мансийского района в 2021 – 2022 годах, в разрезе видов межбюджетных трансфертов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6">
            <a:extLst>
              <a:ext uri="{FF2B5EF4-FFF2-40B4-BE49-F238E27FC236}">
                <a16:creationId xmlns:a16="http://schemas.microsoft.com/office/drawing/2014/main" xmlns="" id="{570075FB-D1E5-E523-F086-C809C0F15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699342"/>
              </p:ext>
            </p:extLst>
          </p:nvPr>
        </p:nvGraphicFramePr>
        <p:xfrm>
          <a:off x="0" y="908720"/>
          <a:ext cx="11917760" cy="591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12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77684"/>
              </p:ext>
            </p:extLst>
          </p:nvPr>
        </p:nvGraphicFramePr>
        <p:xfrm>
          <a:off x="-26707" y="1340768"/>
          <a:ext cx="12192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67808" y="188640"/>
            <a:ext cx="7416824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Гранд за достижение наилучших значений показателей качества организации и осуществления бюджетного процесса в сельских поселениях</a:t>
            </a:r>
            <a:endParaRPr lang="ru-RU" sz="24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461AF7-109A-53E1-4F1E-8CD3AF368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749683" cy="21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06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2">
                <a:lumMod val="40000"/>
                <a:lumOff val="60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379449"/>
              </p:ext>
            </p:extLst>
          </p:nvPr>
        </p:nvGraphicFramePr>
        <p:xfrm>
          <a:off x="0" y="1484784"/>
          <a:ext cx="12192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83632" y="188640"/>
            <a:ext cx="900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Гранд за достижение наиболее высоких показателей эффективности развития сельских поселений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B2EEFA-39F5-738D-8905-F04987C13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"/>
            <a:ext cx="2135559" cy="21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9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3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муниципального образования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Ханты-Мансийского района за 202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-202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 г.,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8291"/>
              </p:ext>
            </p:extLst>
          </p:nvPr>
        </p:nvGraphicFramePr>
        <p:xfrm>
          <a:off x="119336" y="980727"/>
          <a:ext cx="11953327" cy="5413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2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4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5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162 419,9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241 484,2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- 162 419,9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-103 053,0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бюджетных кредитов внутри страны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-118 849,9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241 484,2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Возврат бюджетных кредитов, предоставленных внутри страны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330 090,9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218 575,8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96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Источники финансирования дефицитов бюджетов - всего</a:t>
                      </a:r>
                    </a:p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-211 241,1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-115 522,8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58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0"/>
            <a:ext cx="11737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Изменение утвержденных параметров бюджета Ханты-Мансийского района в 2022 году,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8493"/>
              </p:ext>
            </p:extLst>
          </p:nvPr>
        </p:nvGraphicFramePr>
        <p:xfrm>
          <a:off x="191343" y="1052736"/>
          <a:ext cx="11700000" cy="5688633"/>
        </p:xfrm>
        <a:graphic>
          <a:graphicData uri="http://schemas.openxmlformats.org/drawingml/2006/table">
            <a:tbl>
              <a:tblPr/>
              <a:tblGrid>
                <a:gridCol w="2275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6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47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88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71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71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162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75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Утвержденный бюджет района на 2022 год решением Думы от 17.12.2021</a:t>
                      </a:r>
                      <a:b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Внесенные изменения в бюджет района в соответствии с решением Думы  от  18.02.2022 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Внесенные изменения в бюджет района в соответствии с решением Думы  от  24.06.2022 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Внесенные изменения в бюджет района в соответствии с решением Думы  от  16.09.2022 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Внесенные изменения в бюджет района в соответствии с решением Думы  от  11.11.2022 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Внесенные изменения в бюджет района в соответствии с решением Думы  от  23.12.2022 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Изменения внесенные на основании ст. 217, 232 Бюджетного кодекса РФ (+;-)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Утвержденный (уточненный)  бюджета района на 2022 год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3 823 453,1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46 032,4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156 592,1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213 980,2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197 569,1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168 044,0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74 359,4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4 680 030,4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1 745 415,9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272,2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  <a:r>
                        <a:rPr lang="ru-RU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808,4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-72,2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148 287,3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2 032 711,8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2 078 037,2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46 032,4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156 319,9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75 171,8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197 641,2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19 756,7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74 359,4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2 647 318,6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ВСЕГО РАСХОДОВ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3 975 263,0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725 629,3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180 218,8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206 464,5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175 180,4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4 785,5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74 359,4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341 900,9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ДЕФИЦИТ (-), ПРОФИЦИТ (+)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-151 809,9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-679 596,8 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-23 626,6 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7 515,6 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22 388,8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163 258,4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-661 870,5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0C5E7F-5101-5A33-C545-C0BD5C0032D8}"/>
              </a:ext>
            </a:extLst>
          </p:cNvPr>
          <p:cNvSpPr txBox="1"/>
          <p:nvPr/>
        </p:nvSpPr>
        <p:spPr>
          <a:xfrm>
            <a:off x="10992544" y="74348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344965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5480" y="23292"/>
            <a:ext cx="91450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952596" y="1500175"/>
            <a:ext cx="8286808" cy="4572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по финансам администрации </a:t>
            </a:r>
          </a:p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</a:t>
            </a:r>
          </a:p>
          <a:p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ул. Гагарина, д. 214, г. Ханты-Мансийск, 628002</a:t>
            </a:r>
          </a:p>
          <a:p>
            <a:r>
              <a:rPr lang="ru-RU" sz="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еmail</a:t>
            </a:r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komitet@hmrn.ru</a:t>
            </a:r>
          </a:p>
          <a:p>
            <a:endParaRPr lang="ru-RU" sz="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  <a:endParaRPr lang="ru-RU" sz="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понедельник — четверг   с 09.00 до 18.15</a:t>
            </a:r>
          </a:p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пятница с 09.00 до 17.00</a:t>
            </a:r>
          </a:p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обед: с 13.00 до 14.00</a:t>
            </a:r>
          </a:p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  <a:p>
            <a:endParaRPr lang="ru-RU" sz="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Приемная</a:t>
            </a:r>
            <a:endParaRPr lang="ru-RU" sz="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еmail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komitet@hmrn.ru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200 факс 35-27-74 тел. 35-27-73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75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3E1DC5-2C64-D9AD-CA44-2A2BD45ED9DA}"/>
              </a:ext>
            </a:extLst>
          </p:cNvPr>
          <p:cNvSpPr txBox="1"/>
          <p:nvPr/>
        </p:nvSpPr>
        <p:spPr>
          <a:xfrm>
            <a:off x="3305262" y="243281"/>
            <a:ext cx="576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E490DC-EB19-16E2-3878-4DB82A008BC4}"/>
              </a:ext>
            </a:extLst>
          </p:cNvPr>
          <p:cNvSpPr txBox="1"/>
          <p:nvPr/>
        </p:nvSpPr>
        <p:spPr>
          <a:xfrm>
            <a:off x="2529237" y="1501276"/>
            <a:ext cx="72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Дума Ханты-Мансийского района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D9BA10-D8BA-788D-6D6F-F207109E3DFA}"/>
              </a:ext>
            </a:extLst>
          </p:cNvPr>
          <p:cNvSpPr txBox="1"/>
          <p:nvPr/>
        </p:nvSpPr>
        <p:spPr>
          <a:xfrm>
            <a:off x="1317072" y="2030136"/>
            <a:ext cx="90265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 для справок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письменных обращений граждан: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почтовым отправлением: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628002, г. Ханты-Мансийск, ул. Гагарина, дом 214, кабинет № 319,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Дума Ханты-Мансийского района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- электронной почтой: 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duma@hmrn.ru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Информацию справочного характера можно получить по телефону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8(3467) 35-27-72</a:t>
            </a:r>
          </a:p>
        </p:txBody>
      </p:sp>
    </p:spTree>
    <p:extLst>
      <p:ext uri="{BB962C8B-B14F-4D97-AF65-F5344CB8AC3E}">
        <p14:creationId xmlns:p14="http://schemas.microsoft.com/office/powerpoint/2010/main" val="141665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1"/>
            <a:ext cx="12097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Меры, направленные в 20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году на исполнение плана мероприятий по росту доходов 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оптимизации расходов бюджета Ханты-Мансийского района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321490"/>
              </p:ext>
            </p:extLst>
          </p:nvPr>
        </p:nvGraphicFramePr>
        <p:xfrm>
          <a:off x="0" y="764704"/>
          <a:ext cx="12192000" cy="6322978"/>
        </p:xfrm>
        <a:graphic>
          <a:graphicData uri="http://schemas.openxmlformats.org/drawingml/2006/table">
            <a:tbl>
              <a:tblPr firstRow="1" bandRow="1"/>
              <a:tblGrid>
                <a:gridCol w="9138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3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6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Наименование мероприятия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Полученный бюджетный эффект, (тыс. рублей)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Меры, направленные в 20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году на исполнение плана мероприятий по росту доходов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Заключение соглашений о сотрудничестве с хозяйствующими субъектами, осуществляющими деятельность на территории Ханты-Мансийского района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105 700,0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61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Управление дебиторской задолженностью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24 081,2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Дополнительное вовлечение муниципального имущества в аренду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18 686,8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5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Проведение претензионной и исковой работы в отношении исполнителей за неисполнение и (или) ненадлежащее исполнение муниципальных контрактов (соглашений)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185,5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3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Дополнительное привлечение доходов за счет инициативных проектов, реализуемых </a:t>
                      </a:r>
                    </a:p>
                    <a:p>
                      <a:pPr algn="just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территории Ханты-Мансийского района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428,6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847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149 082,1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76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2. Мероприятия по оптимизации расходов бюджета муниципального образования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Заключение муниципальными учреждениями </a:t>
                      </a:r>
                      <a:r>
                        <a:rPr lang="ru-RU" sz="1400" b="1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энергосервисных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контрактов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635,0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Реорганизация сети образовательных учреждений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56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Увеличение доли конкурентных процедур в общем объеме закупок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100 390,0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47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102 025,0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2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Ханты-Мансийского района в 2022 г.,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56067507"/>
              </p:ext>
            </p:extLst>
          </p:nvPr>
        </p:nvGraphicFramePr>
        <p:xfrm>
          <a:off x="1509588" y="620688"/>
          <a:ext cx="102750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34151"/>
              </p:ext>
            </p:extLst>
          </p:nvPr>
        </p:nvGraphicFramePr>
        <p:xfrm>
          <a:off x="191343" y="3356993"/>
          <a:ext cx="11809312" cy="329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03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Анализ исполнения доходов бюджета Ханты-Мансийского района за 2022 год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465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Утверждено </a:t>
                      </a:r>
                    </a:p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Удельный вес в составе доходов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2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4 680 030,4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4 687 873,7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1 586 144,5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1 597 551,9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1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446 567,3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457 793,4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2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2 647 318,6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2 632 528,4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1844824"/>
            <a:ext cx="201622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5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735" y="-387424"/>
            <a:ext cx="12072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 налоговых и неналоговых доходов бюджета Ханты-Мансийского района за 2019-2022 годы,  тыс. рублей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56734"/>
              </p:ext>
            </p:extLst>
          </p:nvPr>
        </p:nvGraphicFramePr>
        <p:xfrm>
          <a:off x="188610" y="1124744"/>
          <a:ext cx="11881319" cy="548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31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31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31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16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0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4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39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1372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2020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Утверждено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Исполнено</a:t>
                      </a:r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Темп роста 01.01.2023/ 01.01.2022 </a:t>
                      </a:r>
                    </a:p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(в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22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НАЛОГОВЫХ И НЕНАЛОГОВЫХ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1 603 705,4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1 851 313,9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1 843 848,1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2 032 711,8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055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345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sng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4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1 194 370,5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1 334 887,5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1 597 551,9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1 586 144,5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1 597 551,9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sng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0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409 334,9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516 426,4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519 170,5</a:t>
                      </a:r>
                    </a:p>
                    <a:p>
                      <a:pPr algn="ctr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446 567,3</a:t>
                      </a:r>
                    </a:p>
                    <a:p>
                      <a:pPr algn="ctr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457 793,4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sng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algn="l" defTabSz="914400" rtl="0" eaLnBrk="1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2 520</a:t>
                      </a:r>
                      <a:r>
                        <a:rPr lang="ru-RU" sz="1600" b="1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303,2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2 370 098,8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2 446 746,8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2 647 318,6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2 632 528,4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sng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78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54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Ханты-Мансийского района в 2022 г., (тыс.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78003"/>
              </p:ext>
            </p:extLst>
          </p:nvPr>
        </p:nvGraphicFramePr>
        <p:xfrm>
          <a:off x="1" y="3356991"/>
          <a:ext cx="12191998" cy="350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1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167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502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Анализ исполнения налоговых доходов бюджета Ханты-Мансийского района за 2022 год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97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Удельный вес </a:t>
                      </a:r>
                    </a:p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 составе налоговых доходов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6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НАЛОГОВЫХ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1 586 144,4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1 597 551,9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НДФЛ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1 524 419,9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1 534 171,0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45 535,7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47 410,5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14 951,2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14 635,2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2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1 028,5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налоги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230,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04640867"/>
              </p:ext>
            </p:extLst>
          </p:nvPr>
        </p:nvGraphicFramePr>
        <p:xfrm>
          <a:off x="119336" y="260648"/>
          <a:ext cx="11665296" cy="420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500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13225</TotalTime>
  <Words>8969</Words>
  <Application>Microsoft Office PowerPoint</Application>
  <PresentationFormat>Произвольный</PresentationFormat>
  <Paragraphs>2173</Paragraphs>
  <Slides>51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Тема Office</vt:lpstr>
      <vt:lpstr>6_Тема Office</vt:lpstr>
      <vt:lpstr>11_Тема Office</vt:lpstr>
      <vt:lpstr>8_Тема Office</vt:lpstr>
      <vt:lpstr>12_Тема Office</vt:lpstr>
      <vt:lpstr>13_Тема Office</vt:lpstr>
      <vt:lpstr>Office Theme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неналоговых доходов  бюджета Ханты-Мансийского района в 2022 г.  </vt:lpstr>
      <vt:lpstr>Презентация PowerPoint</vt:lpstr>
      <vt:lpstr> Структура безвозмездных поступлений бюджета Ханты-Мансийского района в 2022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региональных проектов в Ханты-Мансийском районе  в 2022 году</vt:lpstr>
      <vt:lpstr>Презентация PowerPoint</vt:lpstr>
      <vt:lpstr>Региональный проект "Обеспечение устойчивого сокращения непригодного для проживания жилищного фонда"</vt:lpstr>
      <vt:lpstr>Презентация PowerPoint</vt:lpstr>
      <vt:lpstr>Презентация PowerPoint</vt:lpstr>
      <vt:lpstr>Капитальные вложения в объекты муниципальной собственности 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SobyaninSA</dc:creator>
  <cp:lastModifiedBy>Голубев С.В.</cp:lastModifiedBy>
  <cp:revision>1150</cp:revision>
  <cp:lastPrinted>2023-03-30T11:38:40Z</cp:lastPrinted>
  <dcterms:created xsi:type="dcterms:W3CDTF">2016-04-25T04:47:56Z</dcterms:created>
  <dcterms:modified xsi:type="dcterms:W3CDTF">2023-05-19T04:16:23Z</dcterms:modified>
</cp:coreProperties>
</file>