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82" r:id="rId2"/>
    <p:sldMasterId id="2147484120" r:id="rId3"/>
    <p:sldMasterId id="2147484146" r:id="rId4"/>
  </p:sldMasterIdLst>
  <p:notesMasterIdLst>
    <p:notesMasterId r:id="rId111"/>
  </p:notesMasterIdLst>
  <p:sldIdLst>
    <p:sldId id="294" r:id="rId5"/>
    <p:sldId id="283" r:id="rId6"/>
    <p:sldId id="679" r:id="rId7"/>
    <p:sldId id="670" r:id="rId8"/>
    <p:sldId id="671" r:id="rId9"/>
    <p:sldId id="672" r:id="rId10"/>
    <p:sldId id="673" r:id="rId11"/>
    <p:sldId id="674" r:id="rId12"/>
    <p:sldId id="675" r:id="rId13"/>
    <p:sldId id="284" r:id="rId14"/>
    <p:sldId id="286" r:id="rId15"/>
    <p:sldId id="290" r:id="rId16"/>
    <p:sldId id="288" r:id="rId17"/>
    <p:sldId id="680" r:id="rId18"/>
    <p:sldId id="289" r:id="rId19"/>
    <p:sldId id="292" r:id="rId20"/>
    <p:sldId id="296" r:id="rId21"/>
    <p:sldId id="737" r:id="rId22"/>
    <p:sldId id="736" r:id="rId23"/>
    <p:sldId id="721" r:id="rId24"/>
    <p:sldId id="741" r:id="rId25"/>
    <p:sldId id="636" r:id="rId26"/>
    <p:sldId id="612" r:id="rId27"/>
    <p:sldId id="613" r:id="rId28"/>
    <p:sldId id="276" r:id="rId29"/>
    <p:sldId id="550" r:id="rId30"/>
    <p:sldId id="637" r:id="rId31"/>
    <p:sldId id="676" r:id="rId32"/>
    <p:sldId id="738" r:id="rId33"/>
    <p:sldId id="659" r:id="rId34"/>
    <p:sldId id="698" r:id="rId35"/>
    <p:sldId id="661" r:id="rId36"/>
    <p:sldId id="683" r:id="rId37"/>
    <p:sldId id="590" r:id="rId38"/>
    <p:sldId id="608" r:id="rId39"/>
    <p:sldId id="609" r:id="rId40"/>
    <p:sldId id="558" r:id="rId41"/>
    <p:sldId id="691" r:id="rId42"/>
    <p:sldId id="692" r:id="rId43"/>
    <p:sldId id="693" r:id="rId44"/>
    <p:sldId id="694" r:id="rId45"/>
    <p:sldId id="618" r:id="rId46"/>
    <p:sldId id="619" r:id="rId47"/>
    <p:sldId id="620" r:id="rId48"/>
    <p:sldId id="621" r:id="rId49"/>
    <p:sldId id="622" r:id="rId50"/>
    <p:sldId id="695" r:id="rId51"/>
    <p:sldId id="700" r:id="rId52"/>
    <p:sldId id="701" r:id="rId53"/>
    <p:sldId id="702" r:id="rId54"/>
    <p:sldId id="703" r:id="rId55"/>
    <p:sldId id="704" r:id="rId56"/>
    <p:sldId id="705" r:id="rId57"/>
    <p:sldId id="706" r:id="rId58"/>
    <p:sldId id="707" r:id="rId59"/>
    <p:sldId id="708" r:id="rId60"/>
    <p:sldId id="709" r:id="rId61"/>
    <p:sldId id="710" r:id="rId62"/>
    <p:sldId id="711" r:id="rId63"/>
    <p:sldId id="593" r:id="rId64"/>
    <p:sldId id="594" r:id="rId65"/>
    <p:sldId id="595" r:id="rId66"/>
    <p:sldId id="596" r:id="rId67"/>
    <p:sldId id="597" r:id="rId68"/>
    <p:sldId id="598" r:id="rId69"/>
    <p:sldId id="599" r:id="rId70"/>
    <p:sldId id="600" r:id="rId71"/>
    <p:sldId id="601" r:id="rId72"/>
    <p:sldId id="602" r:id="rId73"/>
    <p:sldId id="712" r:id="rId74"/>
    <p:sldId id="713" r:id="rId75"/>
    <p:sldId id="714" r:id="rId76"/>
    <p:sldId id="603" r:id="rId77"/>
    <p:sldId id="739" r:id="rId78"/>
    <p:sldId id="605" r:id="rId79"/>
    <p:sldId id="715" r:id="rId80"/>
    <p:sldId id="716" r:id="rId81"/>
    <p:sldId id="717" r:id="rId82"/>
    <p:sldId id="725" r:id="rId83"/>
    <p:sldId id="726" r:id="rId84"/>
    <p:sldId id="727" r:id="rId85"/>
    <p:sldId id="576" r:id="rId86"/>
    <p:sldId id="638" r:id="rId87"/>
    <p:sldId id="639" r:id="rId88"/>
    <p:sldId id="579" r:id="rId89"/>
    <p:sldId id="640" r:id="rId90"/>
    <p:sldId id="641" r:id="rId91"/>
    <p:sldId id="583" r:id="rId92"/>
    <p:sldId id="645" r:id="rId93"/>
    <p:sldId id="647" r:id="rId94"/>
    <p:sldId id="587" r:id="rId95"/>
    <p:sldId id="649" r:id="rId96"/>
    <p:sldId id="650" r:id="rId97"/>
    <p:sldId id="728" r:id="rId98"/>
    <p:sldId id="729" r:id="rId99"/>
    <p:sldId id="686" r:id="rId100"/>
    <p:sldId id="718" r:id="rId101"/>
    <p:sldId id="719" r:id="rId102"/>
    <p:sldId id="720" r:id="rId103"/>
    <p:sldId id="730" r:id="rId104"/>
    <p:sldId id="740" r:id="rId105"/>
    <p:sldId id="732" r:id="rId106"/>
    <p:sldId id="733" r:id="rId107"/>
    <p:sldId id="734" r:id="rId108"/>
    <p:sldId id="735" r:id="rId109"/>
    <p:sldId id="682" r:id="rId110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A14"/>
    <a:srgbClr val="CAC9D0"/>
    <a:srgbClr val="33D1AD"/>
    <a:srgbClr val="C0C0C0"/>
    <a:srgbClr val="0E7DC2"/>
    <a:srgbClr val="0D73B2"/>
    <a:srgbClr val="16355A"/>
    <a:srgbClr val="FF5050"/>
    <a:srgbClr val="91CE55"/>
    <a:srgbClr val="445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3859" autoAdjust="0"/>
  </p:normalViewPr>
  <p:slideViewPr>
    <p:cSldViewPr>
      <p:cViewPr varScale="1">
        <p:scale>
          <a:sx n="117" d="100"/>
          <a:sy n="117" d="100"/>
        </p:scale>
        <p:origin x="-7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8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91561454871564"/>
          <c:y val="0.16516381604256433"/>
          <c:w val="0.60805150769278893"/>
          <c:h val="0.75876185874269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0A-4D45-97C2-FEC27D9483D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A-4D45-97C2-FEC27D9483D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0A-4D45-97C2-FEC27D9483DA}"/>
                </c:ext>
              </c:extLst>
            </c:dLbl>
            <c:dLbl>
              <c:idx val="1"/>
              <c:layout>
                <c:manualLayout>
                  <c:x val="7.8738000026619334E-2"/>
                  <c:y val="3.46042869137149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0A-4D45-97C2-FEC27D948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Добыча полезных ископаемых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619888</c:v>
                </c:pt>
                <c:pt idx="1">
                  <c:v>6401.9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0A-4D45-97C2-FEC27D948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3.6006208718911352E-2"/>
          <c:y val="0.79116289370078741"/>
          <c:w val="0.95149397971774297"/>
          <c:h val="0.17506496062992141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b="0" i="0">
          <a:effectLst/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layout>
        <c:manualLayout>
          <c:xMode val="edge"/>
          <c:yMode val="edge"/>
          <c:x val="0.58763057665957352"/>
          <c:y val="1.574725824114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0E7DC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8E-4930-804B-D327F607C3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8E-4930-804B-D327F607C33F}"/>
              </c:ext>
            </c:extLst>
          </c:dPt>
          <c:dPt>
            <c:idx val="4"/>
            <c:bubble3D val="0"/>
            <c:spPr>
              <a:solidFill>
                <a:srgbClr val="F19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8E-4930-804B-D327F607C33F}"/>
              </c:ext>
            </c:extLst>
          </c:dPt>
          <c:dLbls>
            <c:dLbl>
              <c:idx val="0"/>
              <c:layout>
                <c:manualLayout>
                  <c:x val="-0.19219730571247071"/>
                  <c:y val="-0.220461615376069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8E-4930-804B-D327F607C33F}"/>
                </c:ext>
              </c:extLst>
            </c:dLbl>
            <c:dLbl>
              <c:idx val="1"/>
              <c:layout>
                <c:manualLayout>
                  <c:x val="-2.9394882050142578E-2"/>
                  <c:y val="-2.2046161537606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8E-4930-804B-D327F607C33F}"/>
                </c:ext>
              </c:extLst>
            </c:dLbl>
            <c:dLbl>
              <c:idx val="2"/>
              <c:layout>
                <c:manualLayout>
                  <c:x val="-1.5828013411615233E-2"/>
                  <c:y val="-3.77934197787547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8E-4930-804B-D327F607C33F}"/>
                </c:ext>
              </c:extLst>
            </c:dLbl>
            <c:dLbl>
              <c:idx val="3"/>
              <c:layout>
                <c:manualLayout>
                  <c:x val="3.3917171596318275E-2"/>
                  <c:y val="-4.7241774723443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8E-4930-804B-D327F607C33F}"/>
                </c:ext>
              </c:extLst>
            </c:dLbl>
            <c:dLbl>
              <c:idx val="4"/>
              <c:layout>
                <c:manualLayout>
                  <c:x val="9.7229225242779299E-2"/>
                  <c:y val="-4.40923230752138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8E-4930-804B-D327F607C3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330343.3</c:v>
                </c:pt>
                <c:pt idx="1">
                  <c:v>38453</c:v>
                </c:pt>
                <c:pt idx="2">
                  <c:v>13335</c:v>
                </c:pt>
                <c:pt idx="3">
                  <c:v>1816.4</c:v>
                </c:pt>
                <c:pt idx="4">
                  <c:v>19064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8E-4930-804B-D327F607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08E-4930-804B-D327F607C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08E-4930-804B-D327F607C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08E-4930-804B-D327F607C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08E-4930-804B-D327F607C3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08E-4930-804B-D327F607C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81.968662448261426</c:v>
                </c:pt>
                <c:pt idx="1">
                  <c:v>9.5414103362259706</c:v>
                </c:pt>
                <c:pt idx="2">
                  <c:v>3.3088369394734696</c:v>
                </c:pt>
                <c:pt idx="3">
                  <c:v>0.45070651794972705</c:v>
                </c:pt>
                <c:pt idx="4">
                  <c:v>4.7303837580894053</c:v>
                </c:pt>
                <c:pt idx="6" formatCode="General">
                  <c:v>99.999999999999986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08E-4930-804B-D327F607C3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бюджетных кредитов</c:v>
                </c:pt>
              </c:strCache>
            </c:strRef>
          </c:tx>
          <c:spPr>
            <a:solidFill>
              <a:srgbClr val="33D1AD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</c:v>
                </c:pt>
                <c:pt idx="3">
                  <c:v>2025 год </c:v>
                </c:pt>
                <c:pt idx="4">
                  <c:v>2026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241484.2</c:v>
                </c:pt>
                <c:pt idx="1">
                  <c:v>69098.600000000006</c:v>
                </c:pt>
                <c:pt idx="2">
                  <c:v>82967.399999999994</c:v>
                </c:pt>
                <c:pt idx="3">
                  <c:v>86000</c:v>
                </c:pt>
                <c:pt idx="4">
                  <c:v>89029.3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47936"/>
        <c:axId val="1263305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</c:v>
                </c:pt>
                <c:pt idx="3">
                  <c:v>2025 год </c:v>
                </c:pt>
                <c:pt idx="4">
                  <c:v>2026 год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103053</c:v>
                </c:pt>
                <c:pt idx="1">
                  <c:v>164343.20000000001</c:v>
                </c:pt>
                <c:pt idx="2">
                  <c:v>78744.100000000006</c:v>
                </c:pt>
                <c:pt idx="3">
                  <c:v>84267.1</c:v>
                </c:pt>
                <c:pt idx="4">
                  <c:v>87298.3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47936"/>
        <c:axId val="126330560"/>
      </c:lineChart>
      <c:catAx>
        <c:axId val="14864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330560"/>
        <c:crosses val="autoZero"/>
        <c:auto val="1"/>
        <c:lblAlgn val="ctr"/>
        <c:lblOffset val="100"/>
        <c:noMultiLvlLbl val="0"/>
      </c:catAx>
      <c:valAx>
        <c:axId val="1263305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86479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4792780226065402E-2"/>
          <c:w val="0.30518284122839717"/>
          <c:h val="0.6292927329062203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расходов бюджета</a:t>
            </a:r>
          </a:p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на 2023-2026 годы</a:t>
            </a:r>
            <a:endParaRPr lang="ru-RU" sz="2400" i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2001312335958"/>
          <c:y val="0.11798818897637796"/>
          <c:w val="0.7719265483971367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5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2 472 216,6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9.7222222222222727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2 939 295,4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1.1458333333333333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2 379 032,0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6.2500000000000003E-3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2 365 765,6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2472216.6</c:v>
                </c:pt>
                <c:pt idx="1">
                  <c:v>2939295.4</c:v>
                </c:pt>
                <c:pt idx="2">
                  <c:v>2379032</c:v>
                </c:pt>
                <c:pt idx="3">
                  <c:v>2365765.6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33D1AD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1.3541666666666667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1 880 619,2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2.3611138451443647E-2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2 041 900,1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-2.2916666666666665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</a:t>
                    </a:r>
                    <a:r>
                      <a:rPr lang="en-US" sz="1600" baseline="0" dirty="0"/>
                      <a:t> 121 315,2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2.2916666666666665E-2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2 138 311,9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1880619.1999999997</c:v>
                </c:pt>
                <c:pt idx="1">
                  <c:v>2041900.1</c:v>
                </c:pt>
                <c:pt idx="2">
                  <c:v>2121315.2000000002</c:v>
                </c:pt>
                <c:pt idx="3">
                  <c:v>2138311.9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132680704"/>
        <c:axId val="126334592"/>
        <c:axId val="0"/>
      </c:bar3DChart>
      <c:catAx>
        <c:axId val="132680704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26334592"/>
        <c:crosses val="autoZero"/>
        <c:auto val="1"/>
        <c:lblAlgn val="ctr"/>
        <c:lblOffset val="100"/>
        <c:noMultiLvlLbl val="0"/>
      </c:catAx>
      <c:valAx>
        <c:axId val="126334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2680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6095513131735"/>
          <c:y val="0.10202778088185759"/>
          <c:w val="0.60348898051181943"/>
          <c:h val="0.64588714591913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Социально-культурная сфера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2.6623197483751464E-3"/>
                  <c:y val="-2.036133840368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0-4511-B194-880A7A033D0D}"/>
                </c:ext>
              </c:extLst>
            </c:dLbl>
            <c:dLbl>
              <c:idx val="1"/>
              <c:layout>
                <c:manualLayout>
                  <c:x val="0"/>
                  <c:y val="-1.425293688257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0-4511-B194-880A7A033D0D}"/>
                </c:ext>
              </c:extLst>
            </c:dLbl>
            <c:dLbl>
              <c:idx val="2"/>
              <c:layout>
                <c:manualLayout>
                  <c:x val="-1.3311598741875732E-3"/>
                  <c:y val="-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0-4511-B194-880A7A033D0D}"/>
                </c:ext>
              </c:extLst>
            </c:dLbl>
            <c:dLbl>
              <c:idx val="3"/>
              <c:layout>
                <c:manualLayout>
                  <c:x val="2.6623197483751464E-3"/>
                  <c:y val="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0-4511-B194-880A7A033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2415951.9</c:v>
                </c:pt>
                <c:pt idx="1">
                  <c:v>2666950.9</c:v>
                </c:pt>
                <c:pt idx="2">
                  <c:v>2469786</c:v>
                </c:pt>
                <c:pt idx="3">
                  <c:v>2470711.6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10-4511-B194-880A7A033D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</c:v>
                </c:pt>
              </c:strCache>
            </c:strRef>
          </c:tx>
          <c:spPr>
            <a:solidFill>
              <a:srgbClr val="7FFAFD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842109</c:v>
                </c:pt>
                <c:pt idx="1">
                  <c:v>986145.7</c:v>
                </c:pt>
                <c:pt idx="2">
                  <c:v>767684.6</c:v>
                </c:pt>
                <c:pt idx="3">
                  <c:v>727577.1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10-4511-B194-880A7A033D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отраслей экономики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214388.4</c:v>
                </c:pt>
                <c:pt idx="1">
                  <c:v>276823.3</c:v>
                </c:pt>
                <c:pt idx="2">
                  <c:v>180266.9</c:v>
                </c:pt>
                <c:pt idx="3">
                  <c:v>179828.6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10-4511-B194-880A7A033D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Межбюджетное регулирование, сбалансированность бюджетов СП                                        </c:v>
                </c:pt>
              </c:strCache>
            </c:strRef>
          </c:tx>
          <c:spPr>
            <a:solidFill>
              <a:srgbClr val="FFCC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409556.4</c:v>
                </c:pt>
                <c:pt idx="1">
                  <c:v>423528.9</c:v>
                </c:pt>
                <c:pt idx="2">
                  <c:v>436925.7</c:v>
                </c:pt>
                <c:pt idx="3">
                  <c:v>429276.8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10-4511-B194-880A7A033D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</c:v>
                </c:pt>
              </c:strCache>
            </c:strRef>
          </c:tx>
          <c:spPr>
            <a:solidFill>
              <a:srgbClr val="99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429379.5</c:v>
                </c:pt>
                <c:pt idx="1">
                  <c:v>568932</c:v>
                </c:pt>
                <c:pt idx="2">
                  <c:v>585223.6</c:v>
                </c:pt>
                <c:pt idx="3">
                  <c:v>576066.4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10-4511-B194-880A7A03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0380032"/>
        <c:axId val="126336320"/>
      </c:barChart>
      <c:catAx>
        <c:axId val="150380032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336320"/>
        <c:crosses val="max"/>
        <c:auto val="1"/>
        <c:lblAlgn val="ctr"/>
        <c:lblOffset val="100"/>
        <c:tickLblSkip val="1"/>
        <c:noMultiLvlLbl val="0"/>
      </c:catAx>
      <c:valAx>
        <c:axId val="1263363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50380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1379308031653E-2"/>
          <c:y val="5.5530660568312198E-2"/>
          <c:w val="0.27339078493571439"/>
          <c:h val="0.69279213430274678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2458581.9</c:v>
                </c:pt>
                <c:pt idx="1">
                  <c:v>2728858.3</c:v>
                </c:pt>
                <c:pt idx="2">
                  <c:v>2475724.2000000002</c:v>
                </c:pt>
                <c:pt idx="3">
                  <c:v>2476865.7000000002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1051566.5</c:v>
                </c:pt>
                <c:pt idx="1">
                  <c:v>1319441.3999999999</c:v>
                </c:pt>
                <c:pt idx="2">
                  <c:v>1011798.7</c:v>
                </c:pt>
                <c:pt idx="3">
                  <c:v>966944.7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361860.9</c:v>
                </c:pt>
                <c:pt idx="1">
                  <c:v>361818.9</c:v>
                </c:pt>
                <c:pt idx="2">
                  <c:v>375283.9</c:v>
                </c:pt>
                <c:pt idx="3">
                  <c:v>367704.5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325349</c:v>
                </c:pt>
                <c:pt idx="1">
                  <c:v>436547.9</c:v>
                </c:pt>
                <c:pt idx="2">
                  <c:v>489575.3</c:v>
                </c:pt>
                <c:pt idx="3">
                  <c:v>549222.19999999995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155477.5</c:v>
                </c:pt>
                <c:pt idx="1">
                  <c:v>134529</c:v>
                </c:pt>
                <c:pt idx="2">
                  <c:v>147965.1</c:v>
                </c:pt>
                <c:pt idx="3">
                  <c:v>143340.4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149008384"/>
        <c:axId val="126335168"/>
      </c:barChart>
      <c:catAx>
        <c:axId val="149008384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26335168"/>
        <c:crosses val="max"/>
        <c:auto val="1"/>
        <c:lblAlgn val="ctr"/>
        <c:lblOffset val="100"/>
        <c:tickLblSkip val="1"/>
        <c:noMultiLvlLbl val="0"/>
      </c:catAx>
      <c:valAx>
        <c:axId val="12633516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49008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-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A-4BDD-BC16-70DB3C273DEE}"/>
                </c:ext>
              </c:extLst>
            </c:dLbl>
            <c:dLbl>
              <c:idx val="1"/>
              <c:layout>
                <c:manualLayout>
                  <c:x val="3.472222222222222E-3"/>
                  <c:y val="-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AA-4BDD-BC16-70DB3C273DEE}"/>
                </c:ext>
              </c:extLst>
            </c:dLbl>
            <c:dLbl>
              <c:idx val="2"/>
              <c:layout>
                <c:manualLayout>
                  <c:x val="6.9444444444444441E-3"/>
                  <c:y val="-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AA-4BDD-BC16-70DB3C273DEE}"/>
                </c:ext>
              </c:extLst>
            </c:dLbl>
            <c:dLbl>
              <c:idx val="3"/>
              <c:layout>
                <c:manualLayout>
                  <c:x val="6.9444444444443599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A-4BDD-BC16-70DB3C273D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591.70000000000005</c:v>
                </c:pt>
                <c:pt idx="1">
                  <c:v>589.29999999999995</c:v>
                </c:pt>
                <c:pt idx="2">
                  <c:v>589.29999999999995</c:v>
                </c:pt>
                <c:pt idx="3">
                  <c:v>712.3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1E-4655-AFB6-8FE80353DC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Жилье и городская среда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E-4655-AFB6-8FE80353DC8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1E-4655-AFB6-8FE80353DC8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45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2720.8</c:v>
                </c:pt>
                <c:pt idx="1">
                  <c:v>2554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1E-4655-AFB6-8FE80353DC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456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2006.8</c:v>
                </c:pt>
                <c:pt idx="1">
                  <c:v>2964.8</c:v>
                </c:pt>
                <c:pt idx="2">
                  <c:v>2964.8</c:v>
                </c:pt>
                <c:pt idx="3">
                  <c:v>1943.3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1E-4655-AFB6-8FE80353D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770240"/>
        <c:axId val="132801664"/>
        <c:axId val="0"/>
      </c:bar3DChart>
      <c:catAx>
        <c:axId val="14977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801664"/>
        <c:crosses val="autoZero"/>
        <c:auto val="1"/>
        <c:lblAlgn val="ctr"/>
        <c:lblOffset val="100"/>
        <c:noMultiLvlLbl val="0"/>
      </c:catAx>
      <c:valAx>
        <c:axId val="1328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7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423113878999E-2"/>
          <c:y val="5.8722840319329596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4173796.9</c:v>
                </c:pt>
                <c:pt idx="1">
                  <c:v>4981195.4000000004</c:v>
                </c:pt>
                <c:pt idx="2">
                  <c:v>4500347.4000000004</c:v>
                </c:pt>
                <c:pt idx="3">
                  <c:v>4504077.5999999996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1825355.1</c:v>
                </c:pt>
                <c:pt idx="1">
                  <c:v>2095746.3</c:v>
                </c:pt>
                <c:pt idx="2">
                  <c:v>1737506.6</c:v>
                </c:pt>
                <c:pt idx="3">
                  <c:v>1738573.8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255152128"/>
        <c:axId val="210643200"/>
        <c:axId val="0"/>
      </c:bar3DChart>
      <c:catAx>
        <c:axId val="25515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643200"/>
        <c:crosses val="autoZero"/>
        <c:auto val="1"/>
        <c:lblAlgn val="ctr"/>
        <c:lblOffset val="100"/>
        <c:noMultiLvlLbl val="0"/>
      </c:catAx>
      <c:valAx>
        <c:axId val="210643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515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814928293379"/>
          <c:y val="5.558178720882864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7864778869281E-2"/>
          <c:y val="0.13813613504497507"/>
          <c:w val="0.48288435565372295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2128</c:v>
                </c:pt>
                <c:pt idx="1">
                  <c:v>2128.1999999999998</c:v>
                </c:pt>
                <c:pt idx="2">
                  <c:v>2128.4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8-4F4E-A836-FD72ACF05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191.5</c:v>
                </c:pt>
                <c:pt idx="1">
                  <c:v>101.7</c:v>
                </c:pt>
                <c:pt idx="2">
                  <c:v>101.7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B8-4F4E-A836-FD72ACF05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31.6</c:v>
                </c:pt>
                <c:pt idx="1">
                  <c:v>31.6</c:v>
                </c:pt>
                <c:pt idx="2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B8-4F4E-A836-FD72ACF056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572404351262859E-3"/>
                  <c:y val="-3.205338529178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65-4DB9-8D2C-FFE991735319}"/>
                </c:ext>
              </c:extLst>
            </c:dLbl>
            <c:dLbl>
              <c:idx val="1"/>
              <c:layout>
                <c:manualLayout>
                  <c:x val="2.9857692403380454E-17"/>
                  <c:y val="-3.770986504916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5-4DB9-8D2C-FFE991735319}"/>
                </c:ext>
              </c:extLst>
            </c:dLbl>
            <c:dLbl>
              <c:idx val="2"/>
              <c:layout>
                <c:manualLayout>
                  <c:x val="1.628620217563143E-3"/>
                  <c:y val="-3.2053385291786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65-4DB9-8D2C-FFE9917353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1.35</c:v>
                </c:pt>
                <c:pt idx="1">
                  <c:v>1.35</c:v>
                </c:pt>
                <c:pt idx="2">
                  <c:v>1.35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B8-4F4E-A836-FD72ACF0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5360512"/>
        <c:axId val="210646656"/>
      </c:barChart>
      <c:catAx>
        <c:axId val="255360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646656"/>
        <c:crosses val="autoZero"/>
        <c:auto val="1"/>
        <c:lblAlgn val="ctr"/>
        <c:lblOffset val="100"/>
        <c:noMultiLvlLbl val="0"/>
      </c:catAx>
      <c:valAx>
        <c:axId val="210646656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25536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26320298045194"/>
          <c:y val="0.18605171477445789"/>
          <c:w val="0.38633474788189603"/>
          <c:h val="0.7869662829267251"/>
        </c:manualLayout>
      </c:layout>
      <c:overlay val="0"/>
      <c:txPr>
        <a:bodyPr/>
        <a:lstStyle/>
        <a:p>
          <a:pPr>
            <a:defRPr sz="1600" i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746169619422576"/>
          <c:y val="8.1445340556957874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(430 143,4)</c:v>
                </c:pt>
                <c:pt idx="2">
                  <c:v>2025 (389 697,8)</c:v>
                </c:pt>
                <c:pt idx="3">
                  <c:v>2026 (376 188,4)</c:v>
                </c:pt>
              </c:strCache>
            </c:strRef>
          </c:cat>
          <c:val>
            <c:numRef>
              <c:f>Лист1!$B$2:$E$2</c:f>
              <c:numCache>
                <c:formatCode>#,##0.00</c:formatCode>
                <c:ptCount val="4"/>
                <c:pt idx="0">
                  <c:v>361860.9</c:v>
                </c:pt>
                <c:pt idx="1">
                  <c:v>361818.9</c:v>
                </c:pt>
                <c:pt idx="2">
                  <c:v>375283.9</c:v>
                </c:pt>
                <c:pt idx="3">
                  <c:v>367704.5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4.1949639107611396E-2"/>
                  <c:y val="-9.913966144390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4.2708333333333334E-2"/>
                  <c:y val="-9.773440866834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08-43B0-8C19-55C7439AA514}"/>
                </c:ext>
              </c:extLst>
            </c:dLbl>
            <c:dLbl>
              <c:idx val="2"/>
              <c:layout>
                <c:manualLayout>
                  <c:x val="-1.2500000000000153E-2"/>
                  <c:y val="-0.10995120975189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08-43B0-8C19-55C7439AA514}"/>
                </c:ext>
              </c:extLst>
            </c:dLbl>
            <c:dLbl>
              <c:idx val="3"/>
              <c:layout>
                <c:manualLayout>
                  <c:x val="-1.8749999999999999E-2"/>
                  <c:y val="-0.1201318773215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8-43B0-8C19-55C7439AA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(430 143,4)</c:v>
                </c:pt>
                <c:pt idx="2">
                  <c:v>2025 (389 697,8)</c:v>
                </c:pt>
                <c:pt idx="3">
                  <c:v>2026 (376 188,4)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 formatCode="#,##0.00">
                  <c:v>4460.2</c:v>
                </c:pt>
                <c:pt idx="1">
                  <c:v>5245.5</c:v>
                </c:pt>
                <c:pt idx="2">
                  <c:v>5756.3</c:v>
                </c:pt>
                <c:pt idx="3">
                  <c:v>6274.7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5471874362757359E-2"/>
                  <c:y val="8.998193143704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5.6250000000000001E-2"/>
                  <c:y val="-0.11170372750312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7.3215961286089246E-2"/>
                  <c:y val="-7.7436562416630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7.2025836614173069E-2"/>
                  <c:y val="-7.574769387838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(430 143,4)</c:v>
                </c:pt>
                <c:pt idx="2">
                  <c:v>2025 (389 697,8)</c:v>
                </c:pt>
                <c:pt idx="3">
                  <c:v>2026 (376 188,4)</c:v>
                </c:pt>
              </c:strCache>
            </c:strRef>
          </c:cat>
          <c:val>
            <c:numRef>
              <c:f>Лист1!$B$4:$E$4</c:f>
              <c:numCache>
                <c:formatCode>#,##0.00</c:formatCode>
                <c:ptCount val="4"/>
                <c:pt idx="0">
                  <c:v>1774.4</c:v>
                </c:pt>
                <c:pt idx="1">
                  <c:v>6613.3</c:v>
                </c:pt>
                <c:pt idx="2">
                  <c:v>8657.6</c:v>
                </c:pt>
                <c:pt idx="3">
                  <c:v>2209.1999999999998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44450"/>
              <a:bevelB w="203200" h="107950"/>
            </a:sp3d>
          </c:spPr>
          <c:invertIfNegative val="0"/>
          <c:dLbls>
            <c:dLbl>
              <c:idx val="0"/>
              <c:layout>
                <c:manualLayout>
                  <c:x val="1.1458333333333333E-2"/>
                  <c:y val="0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FA-40A3-B138-F76F496FCC5D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218506723283794E-2"/>
                  <c:y val="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8-4E9B-A029-D75D5779A016}"/>
                </c:ext>
              </c:extLst>
            </c:dLbl>
            <c:dLbl>
              <c:idx val="3"/>
              <c:layout>
                <c:manualLayout>
                  <c:x val="7.6169227632036485E-2"/>
                  <c:y val="-1.41048517131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(430 143,4)</c:v>
                </c:pt>
                <c:pt idx="2">
                  <c:v>2025 (389 697,8)</c:v>
                </c:pt>
                <c:pt idx="3">
                  <c:v>2026 (376 188,4)</c:v>
                </c:pt>
              </c:strCache>
            </c:strRef>
          </c:cat>
          <c:val>
            <c:numRef>
              <c:f>Лист1!$B$5:$E$5</c:f>
              <c:numCache>
                <c:formatCode>#,##0.00</c:formatCode>
                <c:ptCount val="4"/>
                <c:pt idx="0">
                  <c:v>42929.1</c:v>
                </c:pt>
                <c:pt idx="1">
                  <c:v>56465.7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87019520"/>
        <c:axId val="281709376"/>
        <c:axId val="0"/>
      </c:bar3DChart>
      <c:catAx>
        <c:axId val="28701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709376"/>
        <c:crosses val="autoZero"/>
        <c:auto val="1"/>
        <c:lblAlgn val="ctr"/>
        <c:lblOffset val="100"/>
        <c:noMultiLvlLbl val="0"/>
      </c:catAx>
      <c:valAx>
        <c:axId val="281709376"/>
        <c:scaling>
          <c:orientation val="minMax"/>
          <c:min val="0"/>
        </c:scaling>
        <c:delete val="1"/>
        <c:axPos val="b"/>
        <c:numFmt formatCode="#,##0.00" sourceLinked="1"/>
        <c:majorTickMark val="none"/>
        <c:minorTickMark val="none"/>
        <c:tickLblPos val="nextTo"/>
        <c:crossAx val="2870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/>
              <a:t>Добыча нефти, млн. тонн</a:t>
            </a:r>
          </a:p>
        </c:rich>
      </c:tx>
      <c:layout>
        <c:manualLayout>
          <c:xMode val="edge"/>
          <c:yMode val="edge"/>
          <c:x val="0.2535493883091765"/>
          <c:y val="5.006915142778880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61508640181544"/>
          <c:y val="0.14693230085299872"/>
          <c:w val="0.75735531723373151"/>
          <c:h val="0.57413440092574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нефти, млн.тонн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2198279047371148E-2"/>
                  <c:y val="-1.276643733447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4-469C-81B8-92A9807AC646}"/>
                </c:ext>
              </c:extLst>
            </c:dLbl>
            <c:dLbl>
              <c:idx val="3"/>
              <c:layout>
                <c:manualLayout>
                  <c:x val="1.7933454176259026E-2"/>
                  <c:y val="3.2849191431378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44-469C-81B8-92A9807AC6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отчет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40.9</c:v>
                </c:pt>
                <c:pt idx="1">
                  <c:v>41.6</c:v>
                </c:pt>
                <c:pt idx="2">
                  <c:v>41.6</c:v>
                </c:pt>
                <c:pt idx="3">
                  <c:v>42.5</c:v>
                </c:pt>
                <c:pt idx="4">
                  <c:v>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44-469C-81B8-92A9807AC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705408"/>
        <c:axId val="110278848"/>
        <c:axId val="0"/>
      </c:bar3DChart>
      <c:catAx>
        <c:axId val="587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10278848"/>
        <c:crosses val="autoZero"/>
        <c:auto val="1"/>
        <c:lblAlgn val="ctr"/>
        <c:lblOffset val="100"/>
        <c:noMultiLvlLbl val="0"/>
      </c:catAx>
      <c:valAx>
        <c:axId val="110278848"/>
        <c:scaling>
          <c:orientation val="minMax"/>
          <c:max val="50"/>
          <c:min val="2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58705408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4E67C8">
                <a:lumMod val="40000"/>
                <a:lumOff val="60000"/>
              </a:srgb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отценка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159</c:v>
                </c:pt>
                <c:pt idx="1">
                  <c:v>180</c:v>
                </c:pt>
                <c:pt idx="2">
                  <c:v>198</c:v>
                </c:pt>
                <c:pt idx="3">
                  <c:v>200</c:v>
                </c:pt>
                <c:pt idx="4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EF-4F33-9C1A-EA334EBB19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FF8021">
                <a:lumMod val="40000"/>
                <a:lumOff val="60000"/>
              </a:srgbClr>
            </a:soli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EF-4F33-9C1A-EA334EBB19A0}"/>
                </c:ext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EF-4F33-9C1A-EA334EBB1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отценка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194</c:v>
                </c:pt>
                <c:pt idx="1">
                  <c:v>190</c:v>
                </c:pt>
                <c:pt idx="2">
                  <c:v>191</c:v>
                </c:pt>
                <c:pt idx="3">
                  <c:v>190</c:v>
                </c:pt>
                <c:pt idx="4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EF-4F33-9C1A-EA334EBB1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"/>
        <c:axId val="60702208"/>
        <c:axId val="12663251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3703232208041009E-2"/>
                  <c:y val="-4.1353804390050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EF-4F33-9C1A-EA334EBB19A0}"/>
                </c:ext>
              </c:extLst>
            </c:dLbl>
            <c:dLbl>
              <c:idx val="1"/>
              <c:layout>
                <c:manualLayout>
                  <c:x val="-2.5900902840821978E-2"/>
                  <c:y val="-3.772627768916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EF-4F33-9C1A-EA334EBB19A0}"/>
                </c:ext>
              </c:extLst>
            </c:dLbl>
            <c:dLbl>
              <c:idx val="2"/>
              <c:layout>
                <c:manualLayout>
                  <c:x val="-2.9308942088491361E-2"/>
                  <c:y val="-3.772627768916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EF-4F33-9C1A-EA334EBB19A0}"/>
                </c:ext>
              </c:extLst>
            </c:dLbl>
            <c:dLbl>
              <c:idx val="3"/>
              <c:layout>
                <c:manualLayout>
                  <c:x val="-2.9308942088491361E-2"/>
                  <c:y val="-3.4098750988286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EF-4F33-9C1A-EA334EBB19A0}"/>
                </c:ext>
              </c:extLst>
            </c:dLbl>
            <c:dLbl>
              <c:idx val="4"/>
              <c:layout>
                <c:manualLayout>
                  <c:x val="-2.9308942088491361E-2"/>
                  <c:y val="-3.0471224287405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EF-4F33-9C1A-EA334EBB1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отценка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-11</c:v>
                </c:pt>
                <c:pt idx="1">
                  <c:v>-2</c:v>
                </c:pt>
                <c:pt idx="2">
                  <c:v>-26</c:v>
                </c:pt>
                <c:pt idx="3">
                  <c:v>-34</c:v>
                </c:pt>
                <c:pt idx="4">
                  <c:v>-34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2EF-4F33-9C1A-EA334EBB1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4496"/>
        <c:axId val="126633088"/>
      </c:lineChart>
      <c:catAx>
        <c:axId val="6070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632512"/>
        <c:crosses val="autoZero"/>
        <c:auto val="1"/>
        <c:lblAlgn val="ctr"/>
        <c:lblOffset val="100"/>
        <c:noMultiLvlLbl val="0"/>
      </c:catAx>
      <c:valAx>
        <c:axId val="126632512"/>
        <c:scaling>
          <c:orientation val="minMax"/>
          <c:max val="2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0702208"/>
        <c:crosses val="autoZero"/>
        <c:crossBetween val="between"/>
        <c:majorUnit val="100"/>
      </c:valAx>
      <c:valAx>
        <c:axId val="126633088"/>
        <c:scaling>
          <c:orientation val="minMax"/>
          <c:max val="100"/>
          <c:min val="-47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0714496"/>
        <c:crosses val="max"/>
        <c:crossBetween val="between"/>
      </c:valAx>
      <c:catAx>
        <c:axId val="6071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6633088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1.1385624616546343E-3"/>
          <c:y val="0.91140918315820496"/>
          <c:w val="0.89999989740369801"/>
          <c:h val="8.8590816841795025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spPr>
            <a:solidFill>
              <a:srgbClr val="CC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813</c:v>
                </c:pt>
                <c:pt idx="1">
                  <c:v>850</c:v>
                </c:pt>
                <c:pt idx="2">
                  <c:v>860</c:v>
                </c:pt>
                <c:pt idx="3">
                  <c:v>875</c:v>
                </c:pt>
                <c:pt idx="4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92-4161-BBBD-7CB219F6E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2-4161-BBBD-7CB219F6E1D1}"/>
                </c:ext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2-4161-BBBD-7CB219F6E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825</c:v>
                </c:pt>
                <c:pt idx="1">
                  <c:v>860</c:v>
                </c:pt>
                <c:pt idx="2">
                  <c:v>858</c:v>
                </c:pt>
                <c:pt idx="3">
                  <c:v>870</c:v>
                </c:pt>
                <c:pt idx="4">
                  <c:v>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92-4161-BBBD-7CB219F6E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60712448"/>
        <c:axId val="11041811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Миграционное сальдо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8737676593149734E-2"/>
                  <c:y val="3.895053327408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92-4161-BBBD-7CB219F6E1D1}"/>
                </c:ext>
              </c:extLst>
            </c:dLbl>
            <c:dLbl>
              <c:idx val="1"/>
              <c:layout>
                <c:manualLayout>
                  <c:x val="-2.5522565852599786E-2"/>
                  <c:y val="3.715183266674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2-4161-BBBD-7CB219F6E1D1}"/>
                </c:ext>
              </c:extLst>
            </c:dLbl>
            <c:dLbl>
              <c:idx val="2"/>
              <c:layout>
                <c:manualLayout>
                  <c:x val="-2.1956680522514174E-2"/>
                  <c:y val="5.110890456615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92-4161-BBBD-7CB219F6E1D1}"/>
                </c:ext>
              </c:extLst>
            </c:dLbl>
            <c:dLbl>
              <c:idx val="3"/>
              <c:layout>
                <c:manualLayout>
                  <c:x val="-2.0316119725780603E-2"/>
                  <c:y val="2.532433690842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92-4161-BBBD-7CB219F6E1D1}"/>
                </c:ext>
              </c:extLst>
            </c:dLbl>
            <c:dLbl>
              <c:idx val="4"/>
              <c:layout>
                <c:manualLayout>
                  <c:x val="-2.2031400462703868E-2"/>
                  <c:y val="4.489663185571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92-4161-BBBD-7CB219F6E1D1}"/>
                </c:ext>
              </c:extLst>
            </c:dLbl>
            <c:dLbl>
              <c:idx val="5"/>
              <c:layout>
                <c:manualLayout>
                  <c:x val="-4.1149581304491457E-2"/>
                  <c:y val="-6.93464347532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92-4161-BBBD-7CB219F6E1D1}"/>
                </c:ext>
              </c:extLst>
            </c:dLbl>
            <c:dLbl>
              <c:idx val="6"/>
              <c:layout>
                <c:manualLayout>
                  <c:x val="-2.4691358024691409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92-4161-BBBD-7CB219F6E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-12</c:v>
                </c:pt>
                <c:pt idx="1">
                  <c:v>-10</c:v>
                </c:pt>
                <c:pt idx="2">
                  <c:v>2</c:v>
                </c:pt>
                <c:pt idx="3">
                  <c:v>5</c:v>
                </c:pt>
                <c:pt idx="4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092-4161-BBBD-7CB219F6E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64864"/>
        <c:axId val="126631936"/>
      </c:lineChart>
      <c:catAx>
        <c:axId val="607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418112"/>
        <c:crosses val="autoZero"/>
        <c:auto val="1"/>
        <c:lblAlgn val="ctr"/>
        <c:lblOffset val="100"/>
        <c:noMultiLvlLbl val="0"/>
      </c:catAx>
      <c:valAx>
        <c:axId val="110418112"/>
        <c:scaling>
          <c:orientation val="minMax"/>
          <c:max val="1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0712448"/>
        <c:crosses val="autoZero"/>
        <c:crossBetween val="between"/>
        <c:majorUnit val="100"/>
      </c:valAx>
      <c:valAx>
        <c:axId val="126631936"/>
        <c:scaling>
          <c:orientation val="minMax"/>
          <c:max val="200"/>
          <c:min val="-2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60964864"/>
        <c:crosses val="max"/>
        <c:crossBetween val="between"/>
        <c:majorUnit val="100"/>
        <c:minorUnit val="100"/>
      </c:valAx>
      <c:catAx>
        <c:axId val="6096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6631936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2.1877653957529788E-2"/>
          <c:y val="0.87425934155464224"/>
          <c:w val="0.89999995693375201"/>
          <c:h val="6.233248389067881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4905214601033"/>
          <c:y val="1.9321122578759072E-2"/>
          <c:w val="0.87588253126119164"/>
          <c:h val="0.80101843259245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официально признанных безработными граждан, человек на конец года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2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- отчёт</c:v>
                </c:pt>
                <c:pt idx="1">
                  <c:v>2023 год - оценка</c:v>
                </c:pt>
                <c:pt idx="2">
                  <c:v>2024 год - прогноз</c:v>
                </c:pt>
                <c:pt idx="3">
                  <c:v>2025 год - прогноз</c:v>
                </c:pt>
                <c:pt idx="4">
                  <c:v>2026 год -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</c:v>
                </c:pt>
                <c:pt idx="1">
                  <c:v>85</c:v>
                </c:pt>
                <c:pt idx="2">
                  <c:v>80</c:v>
                </c:pt>
                <c:pt idx="3">
                  <c:v>85</c:v>
                </c:pt>
                <c:pt idx="4" formatCode="_(* #,##0_);_(* \(#,##0\);_(* &quot;-&quot;_);_(@_)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9-4EFC-B3E0-3E8C4A194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78240"/>
        <c:axId val="1266382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- отчёт</c:v>
                </c:pt>
                <c:pt idx="1">
                  <c:v>2023 год - оценка</c:v>
                </c:pt>
                <c:pt idx="2">
                  <c:v>2024 год - прогноз</c:v>
                </c:pt>
                <c:pt idx="3">
                  <c:v>2025 год - прогноз</c:v>
                </c:pt>
                <c:pt idx="4">
                  <c:v>2026 год -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0.22</c:v>
                </c:pt>
                <c:pt idx="1">
                  <c:v>0.24</c:v>
                </c:pt>
                <c:pt idx="2">
                  <c:v>0.21</c:v>
                </c:pt>
                <c:pt idx="3">
                  <c:v>0.23</c:v>
                </c:pt>
                <c:pt idx="4">
                  <c:v>0.22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29-4EFC-B3E0-3E8C4A194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83680"/>
        <c:axId val="126638848"/>
      </c:lineChart>
      <c:catAx>
        <c:axId val="615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638272"/>
        <c:crosses val="autoZero"/>
        <c:auto val="1"/>
        <c:lblAlgn val="ctr"/>
        <c:lblOffset val="100"/>
        <c:noMultiLvlLbl val="0"/>
      </c:catAx>
      <c:valAx>
        <c:axId val="126638272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1578240"/>
        <c:crosses val="autoZero"/>
        <c:crossBetween val="between"/>
      </c:valAx>
      <c:valAx>
        <c:axId val="126638848"/>
        <c:scaling>
          <c:orientation val="minMax"/>
          <c:max val="0.60000000000000009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45383680"/>
        <c:crosses val="max"/>
        <c:crossBetween val="between"/>
      </c:valAx>
      <c:catAx>
        <c:axId val="453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63884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27615237468025"/>
          <c:y val="0.24292514550531835"/>
          <c:w val="0.27995342466218454"/>
          <c:h val="0.5977090158639719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6.228362367415622E-2"/>
                  <c:y val="4.428058097086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F4-4B8D-9193-BCFC9BF0396C}"/>
                </c:ext>
              </c:extLst>
            </c:dLbl>
            <c:dLbl>
              <c:idx val="1"/>
              <c:layout>
                <c:manualLayout>
                  <c:x val="2.8966841836664321E-2"/>
                  <c:y val="7.314708382141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F4-4B8D-9193-BCFC9BF0396C}"/>
                </c:ext>
              </c:extLst>
            </c:dLbl>
            <c:dLbl>
              <c:idx val="2"/>
              <c:layout>
                <c:manualLayout>
                  <c:x val="4.3042701326724997E-2"/>
                  <c:y val="-3.397611677865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F4-4B8D-9193-BCFC9BF0396C}"/>
                </c:ext>
              </c:extLst>
            </c:dLbl>
            <c:dLbl>
              <c:idx val="3"/>
              <c:layout>
                <c:manualLayout>
                  <c:x val="-1.3818208089592525E-2"/>
                  <c:y val="4.2069835927639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4-4B8D-9193-BCFC9BF0396C}"/>
                </c:ext>
              </c:extLst>
            </c:dLbl>
            <c:dLbl>
              <c:idx val="4"/>
              <c:layout>
                <c:manualLayout>
                  <c:x val="-4.0183736929299059E-2"/>
                  <c:y val="-5.617318075217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F4-4B8D-9193-BCFC9BF0396C}"/>
                </c:ext>
              </c:extLst>
            </c:dLbl>
            <c:dLbl>
              <c:idx val="5"/>
              <c:layout>
                <c:manualLayout>
                  <c:x val="-2.8611865889972398E-2"/>
                  <c:y val="2.251213400126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4-4B8D-9193-BCFC9BF03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добыча полезных ископаемых</c:v>
                </c:pt>
                <c:pt idx="1">
                  <c:v>обрабатывающие производства
</c:v>
                </c:pt>
                <c:pt idx="2">
                  <c:v>строительство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безопасности; социальное обеспечение</c:v>
                </c:pt>
                <c:pt idx="5">
                  <c:v>деятельность в области культуры, спорта</c:v>
                </c:pt>
              </c:strCache>
            </c:strRef>
          </c:cat>
          <c:val>
            <c:numRef>
              <c:f>Лист1!$B$2:$B$7</c:f>
              <c:numCache>
                <c:formatCode>_(* #,##0_);_(* \(#,##0\);_(* "-"_);_(@_)</c:formatCode>
                <c:ptCount val="6"/>
                <c:pt idx="0">
                  <c:v>117862</c:v>
                </c:pt>
                <c:pt idx="1">
                  <c:v>109274</c:v>
                </c:pt>
                <c:pt idx="2">
                  <c:v>109990</c:v>
                </c:pt>
                <c:pt idx="3">
                  <c:v>71941</c:v>
                </c:pt>
                <c:pt idx="4">
                  <c:v>66178</c:v>
                </c:pt>
                <c:pt idx="5">
                  <c:v>81349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F4-4B8D-9193-BCFC9BF03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06976"/>
        <c:axId val="126665856"/>
      </c:radarChart>
      <c:catAx>
        <c:axId val="62206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665856"/>
        <c:crosses val="autoZero"/>
        <c:auto val="1"/>
        <c:lblAlgn val="ctr"/>
        <c:lblOffset val="100"/>
        <c:noMultiLvlLbl val="0"/>
      </c:catAx>
      <c:valAx>
        <c:axId val="126665856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1"/>
        <c:majorTickMark val="cross"/>
        <c:minorTickMark val="none"/>
        <c:tickLblPos val="nextTo"/>
        <c:crossAx val="62206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  <a:r>
              <a:rPr lang="ru-RU" sz="9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номинальная начисленная заработная плата одного работника, руб./мес.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отчет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107987</c:v>
                </c:pt>
                <c:pt idx="1">
                  <c:v>114466.2</c:v>
                </c:pt>
                <c:pt idx="2">
                  <c:v>120189.5</c:v>
                </c:pt>
                <c:pt idx="3">
                  <c:v>126199</c:v>
                </c:pt>
                <c:pt idx="4">
                  <c:v>132509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9096-471A-BC51-4466EA360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144512"/>
        <c:axId val="126666432"/>
        <c:axId val="0"/>
      </c:bar3DChart>
      <c:catAx>
        <c:axId val="621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6666432"/>
        <c:crosses val="autoZero"/>
        <c:auto val="1"/>
        <c:lblAlgn val="ctr"/>
        <c:lblOffset val="100"/>
        <c:noMultiLvlLbl val="0"/>
      </c:catAx>
      <c:valAx>
        <c:axId val="1266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21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75167405641791E-2"/>
          <c:y val="0.1069987128841777"/>
          <c:w val="0.62085374352344691"/>
          <c:h val="0.734736205398740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E7D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 (прогноз)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2632528.4</c:v>
                </c:pt>
                <c:pt idx="1">
                  <c:v>3252394.2</c:v>
                </c:pt>
                <c:pt idx="2">
                  <c:v>2939295.4</c:v>
                </c:pt>
                <c:pt idx="3">
                  <c:v>2379032</c:v>
                </c:pt>
                <c:pt idx="4">
                  <c:v>2365765.6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 (прогноз)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1597551.9</c:v>
                </c:pt>
                <c:pt idx="1">
                  <c:v>1809906.8</c:v>
                </c:pt>
                <c:pt idx="2">
                  <c:v>1524200.4</c:v>
                </c:pt>
                <c:pt idx="3">
                  <c:v>1587886.8</c:v>
                </c:pt>
                <c:pt idx="4">
                  <c:v>1665431.1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 (прогноз)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457793.4</c:v>
                </c:pt>
                <c:pt idx="1">
                  <c:v>584249</c:v>
                </c:pt>
                <c:pt idx="2">
                  <c:v>403011.7</c:v>
                </c:pt>
                <c:pt idx="3">
                  <c:v>413822.2</c:v>
                </c:pt>
                <c:pt idx="4">
                  <c:v>420267.5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131542016"/>
        <c:axId val="126669312"/>
      </c:barChart>
      <c:catAx>
        <c:axId val="131542016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26669312"/>
        <c:crosses val="max"/>
        <c:auto val="1"/>
        <c:lblAlgn val="ctr"/>
        <c:lblOffset val="100"/>
        <c:tickLblSkip val="1"/>
        <c:noMultiLvlLbl val="0"/>
      </c:catAx>
      <c:valAx>
        <c:axId val="12666931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315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5316589648066"/>
          <c:y val="0"/>
          <c:w val="0.20455042032366774"/>
          <c:h val="0.683220533525493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202</a:t>
            </a:r>
            <a:r>
              <a:rPr lang="ru-RU" sz="1600" b="0" i="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4 год</a:t>
            </a:r>
            <a:endParaRPr lang="en-US" sz="1600" b="0" i="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8108594575059986"/>
          <c:y val="0.13061868353425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95.571638742517052</c:v>
                </c:pt>
                <c:pt idx="1">
                  <c:v>8.0789901380422149E-2</c:v>
                </c:pt>
                <c:pt idx="2">
                  <c:v>3.2902563206255548</c:v>
                </c:pt>
                <c:pt idx="3">
                  <c:v>1.048418567532196E-2</c:v>
                </c:pt>
                <c:pt idx="4">
                  <c:v>0.32775217746957686</c:v>
                </c:pt>
                <c:pt idx="5">
                  <c:v>0.70800401312058436</c:v>
                </c:pt>
                <c:pt idx="6">
                  <c:v>1.1074659211479015E-2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tx>
          <c:spPr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E7DC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6-4BE9-A729-5EE072132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6-4BE9-A729-5EE072132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76-4BE9-A729-5EE072132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76-4BE9-A729-5EE072132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76-4BE9-A729-5EE07213288D}"/>
              </c:ext>
            </c:extLst>
          </c:dPt>
          <c:dPt>
            <c:idx val="5"/>
            <c:bubble3D val="0"/>
            <c:spPr>
              <a:solidFill>
                <a:srgbClr val="F19A1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76-4BE9-A729-5EE072132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76-4BE9-A729-5EE07213288D}"/>
              </c:ext>
            </c:extLst>
          </c:dPt>
          <c:dLbls>
            <c:dLbl>
              <c:idx val="0"/>
              <c:layout>
                <c:manualLayout>
                  <c:x val="-2.6354191807551396E-2"/>
                  <c:y val="-0.332499485485219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76-4BE9-A729-5EE07213288D}"/>
                </c:ext>
              </c:extLst>
            </c:dLbl>
            <c:dLbl>
              <c:idx val="1"/>
              <c:layout>
                <c:manualLayout>
                  <c:x val="-7.9062415797989241E-2"/>
                  <c:y val="-1.44567270303299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76-4BE9-A729-5EE07213288D}"/>
                </c:ext>
              </c:extLst>
            </c:dLbl>
            <c:dLbl>
              <c:idx val="2"/>
              <c:layout>
                <c:manualLayout>
                  <c:x val="-4.0544664896748385E-2"/>
                  <c:y val="-3.75871260206060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76-4BE9-A729-5EE07213288D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76-4BE9-A729-5EE07213288D}"/>
                </c:ext>
              </c:extLst>
            </c:dLbl>
            <c:dLbl>
              <c:idx val="4"/>
              <c:layout>
                <c:manualLayout>
                  <c:x val="1.8245099203536772E-2"/>
                  <c:y val="-3.4696053808228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76-4BE9-A729-5EE07213288D}"/>
                </c:ext>
              </c:extLst>
            </c:dLbl>
            <c:dLbl>
              <c:idx val="5"/>
              <c:layout>
                <c:manualLayout>
                  <c:x val="9.730719575219611E-2"/>
                  <c:y val="-3.18045262730370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76-4BE9-A729-5EE07213288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76-4BE9-A729-5EE0721328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1456703.3</c:v>
                </c:pt>
                <c:pt idx="1">
                  <c:v>1231.4000000000001</c:v>
                </c:pt>
                <c:pt idx="2">
                  <c:v>50150.1</c:v>
                </c:pt>
                <c:pt idx="3">
                  <c:v>159.80000000000001</c:v>
                </c:pt>
                <c:pt idx="4">
                  <c:v>4995.6000000000004</c:v>
                </c:pt>
                <c:pt idx="5">
                  <c:v>10791.4</c:v>
                </c:pt>
                <c:pt idx="6">
                  <c:v>168.8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cmpd="sng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 custT="1"/>
      <dgm:spPr/>
      <dgm:t>
        <a:bodyPr/>
        <a:lstStyle/>
        <a:p>
          <a:r>
            <a:rPr lang="ru-RU" sz="2800" dirty="0"/>
            <a:t>2 352,4</a:t>
          </a:r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 sz="2800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 sz="2800"/>
        </a:p>
      </dgm:t>
    </dgm:pt>
    <dgm:pt modelId="{3DA90B73-310A-4686-AA45-873E601F4073}">
      <dgm:prSet phldrT="[Текст]" custT="1"/>
      <dgm:spPr/>
      <dgm:t>
        <a:bodyPr/>
        <a:lstStyle/>
        <a:p>
          <a:r>
            <a:rPr lang="ru-RU" sz="2800" dirty="0"/>
            <a:t>2 262,9</a:t>
          </a:r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 sz="2800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 sz="2800"/>
        </a:p>
      </dgm:t>
    </dgm:pt>
    <dgm:pt modelId="{6C187CF8-5E78-4C6D-9569-8756E746009C}">
      <dgm:prSet phldrT="[Текст]" custT="1"/>
      <dgm:spPr/>
      <dgm:t>
        <a:bodyPr/>
        <a:lstStyle/>
        <a:p>
          <a:r>
            <a:rPr lang="ru-RU" sz="2800" dirty="0"/>
            <a:t>2 263,1</a:t>
          </a:r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 sz="2800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 sz="2800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451B26-DBBF-41AF-A49F-7A6CFC8013A4}" type="pres">
      <dgm:prSet presAssocID="{31C87796-88AC-4470-A0AA-A3BA9EEFE28C}" presName="Accent1" presStyleCnt="0"/>
      <dgm:spPr/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15B1-7E12-47FE-9800-4669FFCCF123}" type="pres">
      <dgm:prSet presAssocID="{3DA90B73-310A-4686-AA45-873E601F4073}" presName="Accent2" presStyleCnt="0"/>
      <dgm:spPr/>
    </dgm:pt>
    <dgm:pt modelId="{50DD2D9B-5D13-4D05-8176-2F55FFC2165E}" type="pres">
      <dgm:prSet presAssocID="{3DA90B73-310A-4686-AA45-873E601F4073}" presName="Accent" presStyleLbl="node1" presStyleIdx="1" presStyleCnt="3"/>
      <dgm:spPr/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B0CA-F74A-4697-9B14-A81068B0C885}" type="pres">
      <dgm:prSet presAssocID="{6C187CF8-5E78-4C6D-9569-8756E746009C}" presName="Accent3" presStyleCnt="0"/>
      <dgm:spPr/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984EB9F-4966-42E3-A726-2DF6EE3131A4}" type="presOf" srcId="{EFCA4D34-C503-4EC6-A20E-3AAC7B3CA752}" destId="{11A16E74-FCF0-4CE8-BC63-D5FCBE73B102}" srcOrd="0" destOrd="0" presId="urn:microsoft.com/office/officeart/2009/layout/CircleArrowProcess"/>
    <dgm:cxn modelId="{42BD4091-F74A-4303-9625-93895D80D9F3}" type="presOf" srcId="{6C187CF8-5E78-4C6D-9569-8756E746009C}" destId="{9C17E03E-DB3D-4719-8A56-6AD5B6BCE464}" srcOrd="0" destOrd="0" presId="urn:microsoft.com/office/officeart/2009/layout/CircleArrowProcess"/>
    <dgm:cxn modelId="{D50CAF31-E627-4D8B-A48C-DF9D9F718A74}" type="presOf" srcId="{3DA90B73-310A-4686-AA45-873E601F4073}" destId="{5EE65B59-1BF2-4A23-A49A-7C71B3DE8A87}" srcOrd="0" destOrd="0" presId="urn:microsoft.com/office/officeart/2009/layout/CircleArrowProcess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49A2997E-C5D1-4477-A79F-D3A52467F35F}" type="presOf" srcId="{31C87796-88AC-4470-A0AA-A3BA9EEFE28C}" destId="{105A022E-84B7-440B-9C87-7E862EC57E09}" srcOrd="0" destOrd="0" presId="urn:microsoft.com/office/officeart/2009/layout/CircleArrowProcess"/>
    <dgm:cxn modelId="{D0F18B47-E3E0-4171-B499-9F08CA0A9827}" type="presParOf" srcId="{11A16E74-FCF0-4CE8-BC63-D5FCBE73B102}" destId="{01451B26-DBBF-41AF-A49F-7A6CFC8013A4}" srcOrd="0" destOrd="0" presId="urn:microsoft.com/office/officeart/2009/layout/CircleArrowProcess"/>
    <dgm:cxn modelId="{10997559-9DCB-4850-A384-7174F490D3BE}" type="presParOf" srcId="{01451B26-DBBF-41AF-A49F-7A6CFC8013A4}" destId="{CCF01DA9-FFDC-4A73-AA3E-872459460B29}" srcOrd="0" destOrd="0" presId="urn:microsoft.com/office/officeart/2009/layout/CircleArrowProcess"/>
    <dgm:cxn modelId="{74BF07D6-0BA8-4E03-A855-B2306C51855B}" type="presParOf" srcId="{11A16E74-FCF0-4CE8-BC63-D5FCBE73B102}" destId="{105A022E-84B7-440B-9C87-7E862EC57E09}" srcOrd="1" destOrd="0" presId="urn:microsoft.com/office/officeart/2009/layout/CircleArrowProcess"/>
    <dgm:cxn modelId="{3EEF5ED0-75A3-476B-BA70-D47657FB4587}" type="presParOf" srcId="{11A16E74-FCF0-4CE8-BC63-D5FCBE73B102}" destId="{E81E15B1-7E12-47FE-9800-4669FFCCF123}" srcOrd="2" destOrd="0" presId="urn:microsoft.com/office/officeart/2009/layout/CircleArrowProcess"/>
    <dgm:cxn modelId="{AC4662D0-A067-42DC-AD9C-819F29E55B57}" type="presParOf" srcId="{E81E15B1-7E12-47FE-9800-4669FFCCF123}" destId="{50DD2D9B-5D13-4D05-8176-2F55FFC2165E}" srcOrd="0" destOrd="0" presId="urn:microsoft.com/office/officeart/2009/layout/CircleArrowProcess"/>
    <dgm:cxn modelId="{213538B6-CE77-4437-B334-547A6C76F5BC}" type="presParOf" srcId="{11A16E74-FCF0-4CE8-BC63-D5FCBE73B102}" destId="{5EE65B59-1BF2-4A23-A49A-7C71B3DE8A87}" srcOrd="3" destOrd="0" presId="urn:microsoft.com/office/officeart/2009/layout/CircleArrowProcess"/>
    <dgm:cxn modelId="{561FFDAC-E5BC-45A3-AB49-4C0DCC89A0D4}" type="presParOf" srcId="{11A16E74-FCF0-4CE8-BC63-D5FCBE73B102}" destId="{1A2CB0CA-F74A-4697-9B14-A81068B0C885}" srcOrd="4" destOrd="0" presId="urn:microsoft.com/office/officeart/2009/layout/CircleArrowProcess"/>
    <dgm:cxn modelId="{42FE9280-A08F-4A3F-B38B-C403EB432856}" type="presParOf" srcId="{1A2CB0CA-F74A-4697-9B14-A81068B0C885}" destId="{AF193362-455B-45BA-A1C7-B45CC0C2FD0C}" srcOrd="0" destOrd="0" presId="urn:microsoft.com/office/officeart/2009/layout/CircleArrowProcess"/>
    <dgm:cxn modelId="{361C7BF1-14AF-4D7C-BEEA-25B24453E4F5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основных общеобразовательных программ общего образования</a:t>
          </a:r>
        </a:p>
        <a:p>
          <a:r>
            <a:rPr lang="ru-RU" sz="1400" dirty="0"/>
            <a:t>•1 201,5 млн рублей</a:t>
          </a:r>
        </a:p>
        <a:p>
          <a:r>
            <a:rPr lang="ru-RU" sz="1400" dirty="0"/>
            <a:t>•2 449 учеников</a:t>
          </a:r>
        </a:p>
        <a:p>
          <a:r>
            <a:rPr lang="ru-RU" sz="1400" dirty="0"/>
            <a:t>•Расходы на </a:t>
          </a:r>
        </a:p>
        <a:p>
          <a:r>
            <a:rPr lang="ru-RU" sz="1400" dirty="0"/>
            <a:t>1 ученика в год – 490 608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/>
            <a:t>• 165,9 млн рублей</a:t>
          </a:r>
        </a:p>
        <a:p>
          <a:r>
            <a:rPr lang="ru-RU" sz="1400" dirty="0"/>
            <a:t> •496 ребенка</a:t>
          </a:r>
        </a:p>
        <a:p>
          <a:r>
            <a:rPr lang="ru-RU" sz="1400" dirty="0"/>
            <a:t>•Расходы на 1 ребенка в год – 334 476 рублей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/>
            <a:t>• 1 367,4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45067" custScaleY="13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  <dgm:t>
        <a:bodyPr/>
        <a:lstStyle/>
        <a:p>
          <a:endParaRPr lang="ru-RU"/>
        </a:p>
      </dgm:t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85BC51DF-7815-43E2-9015-17C1EA4C6E65}" type="presOf" srcId="{01DB474E-386D-4802-8470-B5056443E54D}" destId="{D71BA7F2-2816-402B-A11A-1DB63ACD2F2C}" srcOrd="0" destOrd="0" presId="urn:microsoft.com/office/officeart/2005/8/layout/equation1"/>
    <dgm:cxn modelId="{28446E45-30B5-4C78-9994-B2D841B24A73}" type="presOf" srcId="{1EE6F642-DCD8-4C5C-BE59-FDD3AE649F16}" destId="{B62CFE81-600E-4303-B76E-E06D12C3E611}" srcOrd="0" destOrd="0" presId="urn:microsoft.com/office/officeart/2005/8/layout/equation1"/>
    <dgm:cxn modelId="{C1602C16-8938-4368-86B2-C2CED19C4CA8}" type="presOf" srcId="{69C4FBF1-A04E-45E8-9C4E-EDDC681F71FD}" destId="{219790F3-B776-4C47-8E35-C58947B0A4C5}" srcOrd="0" destOrd="0" presId="urn:microsoft.com/office/officeart/2005/8/layout/equation1"/>
    <dgm:cxn modelId="{E7317E54-1F96-40CE-ABBB-2A90A09B3256}" type="presOf" srcId="{0C81DC78-3D9A-4F21-BA25-637569486278}" destId="{F526236C-8AD0-494D-9558-81D9A32BAE48}" srcOrd="0" destOrd="0" presId="urn:microsoft.com/office/officeart/2005/8/layout/equation1"/>
    <dgm:cxn modelId="{5CA0A397-CC76-4389-A160-22A13D9B4A13}" type="presOf" srcId="{1BCD9FEA-FD5A-46DD-8717-A3A54C53E046}" destId="{99D56970-5BF9-40A7-86CB-488D6E77DAB3}" srcOrd="0" destOrd="0" presId="urn:microsoft.com/office/officeart/2005/8/layout/equation1"/>
    <dgm:cxn modelId="{EDBEA8AD-139A-43AE-B06D-B6804A47BE79}" type="presOf" srcId="{5E39CDFB-80F1-40BF-A7EF-62FD1C1C7F23}" destId="{04BDF5CA-679D-4D9D-A800-7A8E57584D98}" srcOrd="0" destOrd="0" presId="urn:microsoft.com/office/officeart/2005/8/layout/equation1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9C72BBC4-3EDA-4BD6-802B-9AB061F22F58}" type="presParOf" srcId="{B62CFE81-600E-4303-B76E-E06D12C3E611}" destId="{F526236C-8AD0-494D-9558-81D9A32BAE48}" srcOrd="0" destOrd="0" presId="urn:microsoft.com/office/officeart/2005/8/layout/equation1"/>
    <dgm:cxn modelId="{C25BEED7-EA3C-46EB-9469-4D01AF8E3067}" type="presParOf" srcId="{B62CFE81-600E-4303-B76E-E06D12C3E611}" destId="{A1B3AE0E-3C2A-4397-94CD-1376CE79E28B}" srcOrd="1" destOrd="0" presId="urn:microsoft.com/office/officeart/2005/8/layout/equation1"/>
    <dgm:cxn modelId="{85675AAD-18CF-46EC-8C76-3A12D01047FC}" type="presParOf" srcId="{B62CFE81-600E-4303-B76E-E06D12C3E611}" destId="{D71BA7F2-2816-402B-A11A-1DB63ACD2F2C}" srcOrd="2" destOrd="0" presId="urn:microsoft.com/office/officeart/2005/8/layout/equation1"/>
    <dgm:cxn modelId="{79163A76-6B62-4A9B-B877-509CBE77B665}" type="presParOf" srcId="{B62CFE81-600E-4303-B76E-E06D12C3E611}" destId="{219194D3-6167-44E4-8EDC-69FAE96C067B}" srcOrd="3" destOrd="0" presId="urn:microsoft.com/office/officeart/2005/8/layout/equation1"/>
    <dgm:cxn modelId="{65374507-C992-48C1-9747-E4E6E4D20015}" type="presParOf" srcId="{B62CFE81-600E-4303-B76E-E06D12C3E611}" destId="{04BDF5CA-679D-4D9D-A800-7A8E57584D98}" srcOrd="4" destOrd="0" presId="urn:microsoft.com/office/officeart/2005/8/layout/equation1"/>
    <dgm:cxn modelId="{0EAC5E1E-8174-42C4-B6A6-D61443E6F099}" type="presParOf" srcId="{B62CFE81-600E-4303-B76E-E06D12C3E611}" destId="{6FC3A516-FF76-409F-B481-5DAB9F0AEF1D}" srcOrd="5" destOrd="0" presId="urn:microsoft.com/office/officeart/2005/8/layout/equation1"/>
    <dgm:cxn modelId="{1FBC5AA3-5674-4264-9FD4-309BDDF8ACDF}" type="presParOf" srcId="{B62CFE81-600E-4303-B76E-E06D12C3E611}" destId="{99D56970-5BF9-40A7-86CB-488D6E77DAB3}" srcOrd="6" destOrd="0" presId="urn:microsoft.com/office/officeart/2005/8/layout/equation1"/>
    <dgm:cxn modelId="{8D50E8BE-B87F-4CD8-B28D-6F109271EFC2}" type="presParOf" srcId="{B62CFE81-600E-4303-B76E-E06D12C3E611}" destId="{1533B09B-34DF-46A2-AB9D-7416ED35777A}" srcOrd="7" destOrd="0" presId="urn:microsoft.com/office/officeart/2005/8/layout/equation1"/>
    <dgm:cxn modelId="{FD6BE00D-2B7C-4B5F-A9CF-D9B8BFEF00F9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30585-A65D-4057-9DCC-839EFFFC0AC0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B56BC-49D0-4F52-87DA-F4CC0E43956A}">
      <dgm:prSet phldrT="[Текст]" custT="1"/>
      <dgm:spPr>
        <a:solidFill>
          <a:schemeClr val="accent2"/>
        </a:solidFill>
      </dgm:spPr>
      <dgm:t>
        <a:bodyPr anchor="ctr"/>
        <a:lstStyle/>
        <a:p>
          <a:r>
            <a:rPr lang="ru-RU" sz="1600" dirty="0">
              <a:solidFill>
                <a:schemeClr val="tx1"/>
              </a:solidFill>
            </a:rPr>
            <a:t>Проведение капитального ремонта образовательных учреждений</a:t>
          </a:r>
        </a:p>
      </dgm:t>
    </dgm:pt>
    <dgm:pt modelId="{CDA3CA86-ED7D-4867-B5B4-399CCE155F9D}" type="parTrans" cxnId="{3D246F27-BCC3-463E-AC38-DF5869268520}">
      <dgm:prSet/>
      <dgm:spPr/>
      <dgm:t>
        <a:bodyPr/>
        <a:lstStyle/>
        <a:p>
          <a:endParaRPr lang="ru-RU" sz="1600"/>
        </a:p>
      </dgm:t>
    </dgm:pt>
    <dgm:pt modelId="{0D6CA745-7AE0-4D8D-9E18-656A310A40F7}" type="sibTrans" cxnId="{3D246F27-BCC3-463E-AC38-DF5869268520}">
      <dgm:prSet/>
      <dgm:spPr/>
      <dgm:t>
        <a:bodyPr/>
        <a:lstStyle/>
        <a:p>
          <a:endParaRPr lang="ru-RU" sz="1600"/>
        </a:p>
      </dgm:t>
    </dgm:pt>
    <dgm:pt modelId="{A3D0C42F-D676-4610-8304-ED29C3E1582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/>
            <a:t>15 000,0</a:t>
          </a:r>
        </a:p>
      </dgm:t>
    </dgm:pt>
    <dgm:pt modelId="{7FA33AEC-2E3C-4C49-BE18-973BD6846AF9}" type="parTrans" cxnId="{A6E97047-C8E0-4A52-A9F2-5548E5DC0326}">
      <dgm:prSet/>
      <dgm:spPr/>
      <dgm:t>
        <a:bodyPr/>
        <a:lstStyle/>
        <a:p>
          <a:endParaRPr lang="ru-RU" sz="1600"/>
        </a:p>
      </dgm:t>
    </dgm:pt>
    <dgm:pt modelId="{A3887381-3139-4B2F-AB72-707FE7A769BC}" type="sibTrans" cxnId="{A6E97047-C8E0-4A52-A9F2-5548E5DC0326}">
      <dgm:prSet/>
      <dgm:spPr/>
      <dgm:t>
        <a:bodyPr/>
        <a:lstStyle/>
        <a:p>
          <a:endParaRPr lang="ru-RU" sz="1600"/>
        </a:p>
      </dgm:t>
    </dgm:pt>
    <dgm:pt modelId="{224F4BE9-C7A2-4BAE-8276-372BF0B4A05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/>
            <a:t>12 978,1</a:t>
          </a:r>
        </a:p>
      </dgm:t>
    </dgm:pt>
    <dgm:pt modelId="{B7184EA8-D746-41D2-BEF0-1F2579AC774A}" type="parTrans" cxnId="{4EABA6EE-1868-4E3C-936A-E530CE917998}">
      <dgm:prSet/>
      <dgm:spPr/>
      <dgm:t>
        <a:bodyPr/>
        <a:lstStyle/>
        <a:p>
          <a:endParaRPr lang="ru-RU" sz="1600"/>
        </a:p>
      </dgm:t>
    </dgm:pt>
    <dgm:pt modelId="{71B8CF4B-E8FA-4CC5-B82E-48BBEAADE6DA}" type="sibTrans" cxnId="{4EABA6EE-1868-4E3C-936A-E530CE917998}">
      <dgm:prSet/>
      <dgm:spPr/>
      <dgm:t>
        <a:bodyPr/>
        <a:lstStyle/>
        <a:p>
          <a:endParaRPr lang="ru-RU" sz="1600"/>
        </a:p>
      </dgm:t>
    </dgm:pt>
    <dgm:pt modelId="{518E26A4-E851-4658-A84E-EA3717D0858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Укрепление пожарной безопасности</a:t>
          </a:r>
        </a:p>
      </dgm:t>
    </dgm:pt>
    <dgm:pt modelId="{C922DF29-F5CD-4463-A779-766496EC5275}" type="parTrans" cxnId="{183FCE7E-4BCB-482D-AF3B-794B9FA70A10}">
      <dgm:prSet/>
      <dgm:spPr/>
      <dgm:t>
        <a:bodyPr/>
        <a:lstStyle/>
        <a:p>
          <a:endParaRPr lang="ru-RU" sz="1600"/>
        </a:p>
      </dgm:t>
    </dgm:pt>
    <dgm:pt modelId="{0B0640E4-8AEE-4EC9-A75A-311B8144FAEF}" type="sibTrans" cxnId="{183FCE7E-4BCB-482D-AF3B-794B9FA70A10}">
      <dgm:prSet/>
      <dgm:spPr/>
      <dgm:t>
        <a:bodyPr/>
        <a:lstStyle/>
        <a:p>
          <a:endParaRPr lang="ru-RU" sz="1600"/>
        </a:p>
      </dgm:t>
    </dgm:pt>
    <dgm:pt modelId="{742B9166-E103-4B8D-8AA9-0001016BED4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/>
            <a:t>9 000,0</a:t>
          </a:r>
        </a:p>
      </dgm:t>
    </dgm:pt>
    <dgm:pt modelId="{EA275A4F-654B-4CB6-A75C-9B40BE1D48A9}" type="parTrans" cxnId="{044DEB36-85F3-448A-A896-6857C30A3746}">
      <dgm:prSet/>
      <dgm:spPr/>
      <dgm:t>
        <a:bodyPr/>
        <a:lstStyle/>
        <a:p>
          <a:endParaRPr lang="ru-RU" sz="1600"/>
        </a:p>
      </dgm:t>
    </dgm:pt>
    <dgm:pt modelId="{16BC9F06-F814-422E-A3A2-92639FAEF419}" type="sibTrans" cxnId="{044DEB36-85F3-448A-A896-6857C30A3746}">
      <dgm:prSet/>
      <dgm:spPr/>
      <dgm:t>
        <a:bodyPr/>
        <a:lstStyle/>
        <a:p>
          <a:endParaRPr lang="ru-RU" sz="1600"/>
        </a:p>
      </dgm:t>
    </dgm:pt>
    <dgm:pt modelId="{8A97B391-4D76-411D-B630-52A76D50706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/>
            <a:t>3 921,5</a:t>
          </a:r>
        </a:p>
      </dgm:t>
    </dgm:pt>
    <dgm:pt modelId="{CFDA581B-135D-4F7E-A238-80BE0A6C965B}" type="parTrans" cxnId="{57E074F8-F010-4628-829F-89483D98C28C}">
      <dgm:prSet/>
      <dgm:spPr/>
      <dgm:t>
        <a:bodyPr/>
        <a:lstStyle/>
        <a:p>
          <a:endParaRPr lang="ru-RU" sz="1600"/>
        </a:p>
      </dgm:t>
    </dgm:pt>
    <dgm:pt modelId="{A61A0795-3E57-4EAA-96EA-04A3614A4C18}" type="sibTrans" cxnId="{57E074F8-F010-4628-829F-89483D98C28C}">
      <dgm:prSet/>
      <dgm:spPr/>
      <dgm:t>
        <a:bodyPr/>
        <a:lstStyle/>
        <a:p>
          <a:endParaRPr lang="ru-RU" sz="1600"/>
        </a:p>
      </dgm:t>
    </dgm:pt>
    <dgm:pt modelId="{BD703154-58EB-4E01-9031-8E6F5C8EEE8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/>
            <a:t>12 978,1</a:t>
          </a:r>
        </a:p>
      </dgm:t>
    </dgm:pt>
    <dgm:pt modelId="{0444B36E-9E99-450A-BADB-A91B67044F61}" type="parTrans" cxnId="{A6C8A40E-E03C-490C-B49D-4DD97FFDDD4C}">
      <dgm:prSet/>
      <dgm:spPr/>
      <dgm:t>
        <a:bodyPr/>
        <a:lstStyle/>
        <a:p>
          <a:endParaRPr lang="ru-RU" sz="1600"/>
        </a:p>
      </dgm:t>
    </dgm:pt>
    <dgm:pt modelId="{146E1341-406B-4A66-90A5-4052C17C5E12}" type="sibTrans" cxnId="{A6C8A40E-E03C-490C-B49D-4DD97FFDDD4C}">
      <dgm:prSet/>
      <dgm:spPr/>
      <dgm:t>
        <a:bodyPr/>
        <a:lstStyle/>
        <a:p>
          <a:endParaRPr lang="ru-RU" sz="1600"/>
        </a:p>
      </dgm:t>
    </dgm:pt>
    <dgm:pt modelId="{D5284ABA-6645-4E63-A715-F480318A94B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/>
            <a:t>3 921,5</a:t>
          </a:r>
        </a:p>
      </dgm:t>
    </dgm:pt>
    <dgm:pt modelId="{DBD5915D-FCD4-4E22-ADE5-D86FB98F41B1}" type="parTrans" cxnId="{11B0FC3A-B14F-4A8C-8BB3-977A0143C771}">
      <dgm:prSet/>
      <dgm:spPr/>
      <dgm:t>
        <a:bodyPr/>
        <a:lstStyle/>
        <a:p>
          <a:endParaRPr lang="ru-RU" sz="1600"/>
        </a:p>
      </dgm:t>
    </dgm:pt>
    <dgm:pt modelId="{EF6BA053-B828-408B-8B14-C8276B234BE1}" type="sibTrans" cxnId="{11B0FC3A-B14F-4A8C-8BB3-977A0143C771}">
      <dgm:prSet/>
      <dgm:spPr/>
      <dgm:t>
        <a:bodyPr/>
        <a:lstStyle/>
        <a:p>
          <a:endParaRPr lang="ru-RU" sz="1600"/>
        </a:p>
      </dgm:t>
    </dgm:pt>
    <dgm:pt modelId="{44825444-0FB0-4418-AB1C-3BE676A9D76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Укрепление санитарно-эпидемиологической безопасности</a:t>
          </a:r>
        </a:p>
      </dgm:t>
    </dgm:pt>
    <dgm:pt modelId="{41ABFEED-5619-44FC-8A96-F6654AA4CEEF}" type="parTrans" cxnId="{EB027E80-5B3E-415C-8ABE-6A5C29A3BB06}">
      <dgm:prSet/>
      <dgm:spPr/>
      <dgm:t>
        <a:bodyPr/>
        <a:lstStyle/>
        <a:p>
          <a:endParaRPr lang="ru-RU" sz="1600"/>
        </a:p>
      </dgm:t>
    </dgm:pt>
    <dgm:pt modelId="{F94C628E-B6B8-47CB-AE46-855AD922471C}" type="sibTrans" cxnId="{EB027E80-5B3E-415C-8ABE-6A5C29A3BB06}">
      <dgm:prSet/>
      <dgm:spPr/>
      <dgm:t>
        <a:bodyPr/>
        <a:lstStyle/>
        <a:p>
          <a:endParaRPr lang="ru-RU" sz="1600"/>
        </a:p>
      </dgm:t>
    </dgm:pt>
    <dgm:pt modelId="{31D298F6-9AF4-4005-84D1-F51F6F526AD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>
              <a:solidFill>
                <a:schemeClr val="tx1"/>
              </a:solidFill>
            </a:rPr>
            <a:t>Повышение энергоэффективности</a:t>
          </a:r>
          <a:endParaRPr lang="ru-RU" sz="1600" dirty="0">
            <a:solidFill>
              <a:schemeClr val="tx1"/>
            </a:solidFill>
          </a:endParaRPr>
        </a:p>
      </dgm:t>
    </dgm:pt>
    <dgm:pt modelId="{A0EFE8ED-3416-4277-97B4-FFFD7993DABA}" type="parTrans" cxnId="{5CC88E1B-AFAA-4AF3-B807-B0843A927BF4}">
      <dgm:prSet/>
      <dgm:spPr/>
      <dgm:t>
        <a:bodyPr/>
        <a:lstStyle/>
        <a:p>
          <a:endParaRPr lang="ru-RU" sz="1600"/>
        </a:p>
      </dgm:t>
    </dgm:pt>
    <dgm:pt modelId="{EDD9A2E2-4E66-47C3-8154-9FB362E6FFFE}" type="sibTrans" cxnId="{5CC88E1B-AFAA-4AF3-B807-B0843A927BF4}">
      <dgm:prSet/>
      <dgm:spPr/>
      <dgm:t>
        <a:bodyPr/>
        <a:lstStyle/>
        <a:p>
          <a:endParaRPr lang="ru-RU" sz="1600"/>
        </a:p>
      </dgm:t>
    </dgm:pt>
    <dgm:pt modelId="{E0DD5936-6558-447D-BDA0-BAE68A4A85C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/>
            <a:t>14 345,6</a:t>
          </a:r>
        </a:p>
      </dgm:t>
    </dgm:pt>
    <dgm:pt modelId="{6BCF55B9-2DED-4EC9-BB84-A6CC39358C0C}" type="parTrans" cxnId="{B376C3B6-34D8-4E98-B970-F88B3C8407A6}">
      <dgm:prSet/>
      <dgm:spPr/>
      <dgm:t>
        <a:bodyPr/>
        <a:lstStyle/>
        <a:p>
          <a:endParaRPr lang="ru-RU" sz="1600"/>
        </a:p>
      </dgm:t>
    </dgm:pt>
    <dgm:pt modelId="{345924CB-8213-41C3-AAE8-7491D920DEB3}" type="sibTrans" cxnId="{B376C3B6-34D8-4E98-B970-F88B3C8407A6}">
      <dgm:prSet/>
      <dgm:spPr/>
      <dgm:t>
        <a:bodyPr/>
        <a:lstStyle/>
        <a:p>
          <a:endParaRPr lang="ru-RU" sz="1600"/>
        </a:p>
      </dgm:t>
    </dgm:pt>
    <dgm:pt modelId="{BC26E51F-5D3F-4EF3-B369-0D830CE6811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/>
            <a:t>13 827,5</a:t>
          </a:r>
        </a:p>
      </dgm:t>
    </dgm:pt>
    <dgm:pt modelId="{C6EBE829-44DE-4849-A5EC-6ED6B9584906}" type="parTrans" cxnId="{A5C92CD2-F1A2-4C00-B8C5-0A053FC7BA7E}">
      <dgm:prSet/>
      <dgm:spPr/>
      <dgm:t>
        <a:bodyPr/>
        <a:lstStyle/>
        <a:p>
          <a:endParaRPr lang="ru-RU" sz="1600"/>
        </a:p>
      </dgm:t>
    </dgm:pt>
    <dgm:pt modelId="{0E5A99C9-2E53-49F2-A9FA-3E5FA144D2B8}" type="sibTrans" cxnId="{A5C92CD2-F1A2-4C00-B8C5-0A053FC7BA7E}">
      <dgm:prSet/>
      <dgm:spPr/>
      <dgm:t>
        <a:bodyPr/>
        <a:lstStyle/>
        <a:p>
          <a:endParaRPr lang="ru-RU" sz="1600"/>
        </a:p>
      </dgm:t>
    </dgm:pt>
    <dgm:pt modelId="{F817A2CE-5BBC-4B55-BF1F-EE1EC82BB64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/>
            <a:t>13 827,5</a:t>
          </a:r>
        </a:p>
      </dgm:t>
    </dgm:pt>
    <dgm:pt modelId="{2C781A85-C655-4CC4-9FF2-C6B2F37B0D44}" type="parTrans" cxnId="{8707EB48-A799-4D56-A470-958BAB236A7F}">
      <dgm:prSet/>
      <dgm:spPr/>
      <dgm:t>
        <a:bodyPr/>
        <a:lstStyle/>
        <a:p>
          <a:endParaRPr lang="ru-RU" sz="1600"/>
        </a:p>
      </dgm:t>
    </dgm:pt>
    <dgm:pt modelId="{6445153C-6EE1-48BB-8BA3-689421B48DF9}" type="sibTrans" cxnId="{8707EB48-A799-4D56-A470-958BAB236A7F}">
      <dgm:prSet/>
      <dgm:spPr/>
      <dgm:t>
        <a:bodyPr/>
        <a:lstStyle/>
        <a:p>
          <a:endParaRPr lang="ru-RU" sz="1600"/>
        </a:p>
      </dgm:t>
    </dgm:pt>
    <dgm:pt modelId="{47E7CAEC-A38F-424B-BEF1-25B60E5538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6 886,0</a:t>
          </a:r>
        </a:p>
      </dgm:t>
    </dgm:pt>
    <dgm:pt modelId="{9057727F-2AA4-43C7-85CC-B721B848F575}" type="parTrans" cxnId="{2A2960EB-4A8C-415A-B490-58DD5D9471E8}">
      <dgm:prSet/>
      <dgm:spPr/>
      <dgm:t>
        <a:bodyPr/>
        <a:lstStyle/>
        <a:p>
          <a:endParaRPr lang="ru-RU" sz="1600"/>
        </a:p>
      </dgm:t>
    </dgm:pt>
    <dgm:pt modelId="{0BF6F073-7002-45CA-9450-DB011B7967DC}" type="sibTrans" cxnId="{2A2960EB-4A8C-415A-B490-58DD5D9471E8}">
      <dgm:prSet/>
      <dgm:spPr/>
      <dgm:t>
        <a:bodyPr/>
        <a:lstStyle/>
        <a:p>
          <a:endParaRPr lang="ru-RU" sz="1600"/>
        </a:p>
      </dgm:t>
    </dgm:pt>
    <dgm:pt modelId="{99EAE796-990C-4FFA-99F7-61BAE63ADF7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6 904,7</a:t>
          </a:r>
        </a:p>
      </dgm:t>
    </dgm:pt>
    <dgm:pt modelId="{80BBC4D0-3963-4F70-A322-5873EF935823}" type="parTrans" cxnId="{7A6508D1-E806-43F6-A32B-CE3229C599AA}">
      <dgm:prSet/>
      <dgm:spPr/>
      <dgm:t>
        <a:bodyPr/>
        <a:lstStyle/>
        <a:p>
          <a:endParaRPr lang="ru-RU" sz="1600"/>
        </a:p>
      </dgm:t>
    </dgm:pt>
    <dgm:pt modelId="{91FDDC38-7972-491F-B208-4016B75657E6}" type="sibTrans" cxnId="{7A6508D1-E806-43F6-A32B-CE3229C599AA}">
      <dgm:prSet/>
      <dgm:spPr/>
      <dgm:t>
        <a:bodyPr/>
        <a:lstStyle/>
        <a:p>
          <a:endParaRPr lang="ru-RU" sz="1600"/>
        </a:p>
      </dgm:t>
    </dgm:pt>
    <dgm:pt modelId="{C4825F52-6045-44B4-8A4E-D9D772404D3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6 886,0</a:t>
          </a:r>
        </a:p>
      </dgm:t>
    </dgm:pt>
    <dgm:pt modelId="{24EC0908-9B04-48F7-B691-C40647FAC5A8}" type="parTrans" cxnId="{FC71822E-7058-43CA-96F4-9EF7E307550D}">
      <dgm:prSet/>
      <dgm:spPr/>
      <dgm:t>
        <a:bodyPr/>
        <a:lstStyle/>
        <a:p>
          <a:endParaRPr lang="ru-RU" sz="1600"/>
        </a:p>
      </dgm:t>
    </dgm:pt>
    <dgm:pt modelId="{8651026D-E102-42A0-A429-E5E4FD7DBBB5}" type="sibTrans" cxnId="{FC71822E-7058-43CA-96F4-9EF7E307550D}">
      <dgm:prSet/>
      <dgm:spPr/>
      <dgm:t>
        <a:bodyPr/>
        <a:lstStyle/>
        <a:p>
          <a:endParaRPr lang="ru-RU" sz="1600"/>
        </a:p>
      </dgm:t>
    </dgm:pt>
    <dgm:pt modelId="{D1E485A0-A92D-4A63-9717-574130ECC8E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solidFill>
                <a:schemeClr val="bg1"/>
              </a:solidFill>
            </a:rPr>
            <a:t>Антитеррористическая защищенность</a:t>
          </a:r>
          <a:r>
            <a:rPr lang="ru-RU" sz="1600">
              <a:solidFill>
                <a:schemeClr val="bg1"/>
              </a:solidFill>
            </a:rPr>
            <a:t>:</a:t>
          </a:r>
        </a:p>
        <a:p>
          <a:r>
            <a:rPr lang="ru-RU" sz="1400">
              <a:solidFill>
                <a:schemeClr val="bg1"/>
              </a:solidFill>
            </a:rPr>
            <a:t>- Обслуживание тревожной кнопки</a:t>
          </a:r>
        </a:p>
        <a:p>
          <a:r>
            <a:rPr lang="ru-RU" sz="1400">
              <a:solidFill>
                <a:schemeClr val="bg1"/>
              </a:solidFill>
            </a:rPr>
            <a:t>- СКУД</a:t>
          </a:r>
        </a:p>
        <a:p>
          <a:r>
            <a:rPr lang="ru-RU" sz="1400">
              <a:solidFill>
                <a:schemeClr val="bg1"/>
              </a:solidFill>
            </a:rPr>
            <a:t>- Физическая охрана зданий</a:t>
          </a:r>
          <a:endParaRPr lang="ru-RU" sz="1400" dirty="0">
            <a:solidFill>
              <a:schemeClr val="bg1"/>
            </a:solidFill>
          </a:endParaRPr>
        </a:p>
      </dgm:t>
    </dgm:pt>
    <dgm:pt modelId="{E099DB9E-B220-4015-9F67-7019B905594F}" type="parTrans" cxnId="{920DCEB9-53BF-47C4-9A3F-226615360AB4}">
      <dgm:prSet/>
      <dgm:spPr/>
      <dgm:t>
        <a:bodyPr/>
        <a:lstStyle/>
        <a:p>
          <a:endParaRPr lang="ru-RU" sz="1600"/>
        </a:p>
      </dgm:t>
    </dgm:pt>
    <dgm:pt modelId="{A0BCB0C7-3BD6-453B-B012-DCACBC482715}" type="sibTrans" cxnId="{920DCEB9-53BF-47C4-9A3F-226615360AB4}">
      <dgm:prSet/>
      <dgm:spPr/>
      <dgm:t>
        <a:bodyPr/>
        <a:lstStyle/>
        <a:p>
          <a:endParaRPr lang="ru-RU" sz="1600"/>
        </a:p>
      </dgm:t>
    </dgm:pt>
    <dgm:pt modelId="{5AD86133-90F2-4DEA-8997-A60941ED0052}">
      <dgm:prSet custT="1"/>
      <dgm:spPr>
        <a:solidFill>
          <a:srgbClr val="0070C0"/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64 127,0</a:t>
          </a:r>
        </a:p>
        <a:p>
          <a:r>
            <a:rPr lang="ru-RU" sz="1400" dirty="0">
              <a:solidFill>
                <a:schemeClr val="bg1"/>
              </a:solidFill>
            </a:rPr>
            <a:t>2 060,7</a:t>
          </a:r>
        </a:p>
        <a:p>
          <a:r>
            <a:rPr lang="ru-RU" sz="1400" dirty="0">
              <a:solidFill>
                <a:schemeClr val="bg1"/>
              </a:solidFill>
            </a:rPr>
            <a:t>6 504,0</a:t>
          </a:r>
        </a:p>
        <a:p>
          <a:r>
            <a:rPr lang="ru-RU" sz="1400" dirty="0">
              <a:solidFill>
                <a:schemeClr val="bg1"/>
              </a:solidFill>
            </a:rPr>
            <a:t>55 562,3</a:t>
          </a:r>
        </a:p>
      </dgm:t>
    </dgm:pt>
    <dgm:pt modelId="{60702B2E-C126-4DEC-9472-A85231641D83}" type="parTrans" cxnId="{1EEFB590-E350-478E-9171-CCD49DB64BD9}">
      <dgm:prSet/>
      <dgm:spPr/>
      <dgm:t>
        <a:bodyPr/>
        <a:lstStyle/>
        <a:p>
          <a:endParaRPr lang="ru-RU" sz="1600"/>
        </a:p>
      </dgm:t>
    </dgm:pt>
    <dgm:pt modelId="{73A109E6-41DF-457F-9795-FC810CAF7310}" type="sibTrans" cxnId="{1EEFB590-E350-478E-9171-CCD49DB64BD9}">
      <dgm:prSet/>
      <dgm:spPr/>
      <dgm:t>
        <a:bodyPr/>
        <a:lstStyle/>
        <a:p>
          <a:endParaRPr lang="ru-RU" sz="1600"/>
        </a:p>
      </dgm:t>
    </dgm:pt>
    <dgm:pt modelId="{E08157EF-0CBD-456B-877D-2EE2B5ECD168}">
      <dgm:prSet custT="1"/>
      <dgm:spPr>
        <a:solidFill>
          <a:srgbClr val="7030A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101 740,1</a:t>
          </a:r>
        </a:p>
      </dgm:t>
    </dgm:pt>
    <dgm:pt modelId="{EA59A9E3-B51B-4618-A024-01D313D0F704}" type="parTrans" cxnId="{1C7CCE4B-C912-444F-B389-3C795497BC04}">
      <dgm:prSet/>
      <dgm:spPr/>
      <dgm:t>
        <a:bodyPr/>
        <a:lstStyle/>
        <a:p>
          <a:endParaRPr lang="ru-RU"/>
        </a:p>
      </dgm:t>
    </dgm:pt>
    <dgm:pt modelId="{D9C5C9ED-2A4C-45A1-87B0-B6A62832DF30}" type="sibTrans" cxnId="{1C7CCE4B-C912-444F-B389-3C795497BC04}">
      <dgm:prSet/>
      <dgm:spPr/>
      <dgm:t>
        <a:bodyPr/>
        <a:lstStyle/>
        <a:p>
          <a:endParaRPr lang="ru-RU"/>
        </a:p>
      </dgm:t>
    </dgm:pt>
    <dgm:pt modelId="{BE2D906D-8812-4D67-BF72-09AE43BADDDA}">
      <dgm:prSet custT="1"/>
      <dgm:spPr>
        <a:solidFill>
          <a:srgbClr val="7030A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191 465,6</a:t>
          </a:r>
        </a:p>
      </dgm:t>
    </dgm:pt>
    <dgm:pt modelId="{AFB1B67D-1749-4469-B95D-FB8865BA31B0}" type="parTrans" cxnId="{2EB56032-79EA-4B75-9844-0944CB10E9D1}">
      <dgm:prSet/>
      <dgm:spPr/>
      <dgm:t>
        <a:bodyPr/>
        <a:lstStyle/>
        <a:p>
          <a:endParaRPr lang="ru-RU"/>
        </a:p>
      </dgm:t>
    </dgm:pt>
    <dgm:pt modelId="{6A90901B-154C-44AE-BFC6-74FC966C0058}" type="sibTrans" cxnId="{2EB56032-79EA-4B75-9844-0944CB10E9D1}">
      <dgm:prSet/>
      <dgm:spPr/>
      <dgm:t>
        <a:bodyPr/>
        <a:lstStyle/>
        <a:p>
          <a:endParaRPr lang="ru-RU"/>
        </a:p>
      </dgm:t>
    </dgm:pt>
    <dgm:pt modelId="{F8EE0853-834C-4E95-8BE7-85C9440D92C7}">
      <dgm:prSet custT="1"/>
      <dgm:spPr>
        <a:solidFill>
          <a:srgbClr val="7030A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101 740,1</a:t>
          </a:r>
        </a:p>
      </dgm:t>
    </dgm:pt>
    <dgm:pt modelId="{DB8AF2F8-F43C-48A4-BDF0-0CDD4BBC8712}" type="parTrans" cxnId="{180CB96F-F4E9-4C00-82E3-F40C04178FD4}">
      <dgm:prSet/>
      <dgm:spPr/>
      <dgm:t>
        <a:bodyPr/>
        <a:lstStyle/>
        <a:p>
          <a:endParaRPr lang="ru-RU"/>
        </a:p>
      </dgm:t>
    </dgm:pt>
    <dgm:pt modelId="{48BCBF4C-E13C-4D6D-8235-1E629EB97E76}" type="sibTrans" cxnId="{180CB96F-F4E9-4C00-82E3-F40C04178FD4}">
      <dgm:prSet/>
      <dgm:spPr/>
      <dgm:t>
        <a:bodyPr/>
        <a:lstStyle/>
        <a:p>
          <a:endParaRPr lang="ru-RU"/>
        </a:p>
      </dgm:t>
    </dgm:pt>
    <dgm:pt modelId="{588C7F2C-A956-4828-9707-A31F063EC084}">
      <dgm:prSet custT="1"/>
      <dgm:spPr>
        <a:solidFill>
          <a:srgbClr val="7030A0"/>
        </a:solidFill>
      </dgm:spPr>
      <dgm:t>
        <a:bodyPr/>
        <a:lstStyle/>
        <a:p>
          <a:r>
            <a:rPr lang="ru-RU" sz="1800" b="1" dirty="0"/>
            <a:t>ИТОГО</a:t>
          </a:r>
          <a:endParaRPr lang="ru-RU" dirty="0"/>
        </a:p>
      </dgm:t>
    </dgm:pt>
    <dgm:pt modelId="{E4DA6A13-4213-45BE-9F84-F746E25A56B4}" type="parTrans" cxnId="{110E3EF6-A084-42B2-AAD4-64DD02799C52}">
      <dgm:prSet/>
      <dgm:spPr/>
      <dgm:t>
        <a:bodyPr/>
        <a:lstStyle/>
        <a:p>
          <a:endParaRPr lang="ru-RU"/>
        </a:p>
      </dgm:t>
    </dgm:pt>
    <dgm:pt modelId="{836A7D80-73F0-40A6-9764-1607F3F69C55}" type="sibTrans" cxnId="{110E3EF6-A084-42B2-AAD4-64DD02799C52}">
      <dgm:prSet/>
      <dgm:spPr/>
      <dgm:t>
        <a:bodyPr/>
        <a:lstStyle/>
        <a:p>
          <a:endParaRPr lang="ru-RU"/>
        </a:p>
      </dgm:t>
    </dgm:pt>
    <dgm:pt modelId="{91CA18D0-7039-4C89-B14F-7570BA603E5D}">
      <dgm:prSet phldrT="[Текст]" custT="1"/>
      <dgm:spPr>
        <a:solidFill>
          <a:srgbClr val="FFC000"/>
        </a:solidFill>
      </dgm:spPr>
      <dgm:t>
        <a:bodyPr anchor="ctr"/>
        <a:lstStyle/>
        <a:p>
          <a:r>
            <a:rPr lang="ru-RU" sz="1600" dirty="0">
              <a:solidFill>
                <a:schemeClr val="tx1"/>
              </a:solidFill>
            </a:rPr>
            <a:t>Проведение мероприятий по текущему ремонту образовательных учреждений</a:t>
          </a:r>
        </a:p>
      </dgm:t>
    </dgm:pt>
    <dgm:pt modelId="{139A9429-AE59-4B3E-89EE-B80644133126}" type="parTrans" cxnId="{6AFA9DEF-2F5E-437C-BA5F-F193AC67D62D}">
      <dgm:prSet/>
      <dgm:spPr/>
      <dgm:t>
        <a:bodyPr/>
        <a:lstStyle/>
        <a:p>
          <a:endParaRPr lang="ru-RU"/>
        </a:p>
      </dgm:t>
    </dgm:pt>
    <dgm:pt modelId="{9E938B9B-F63D-45FF-A547-F9B21C1FA6CA}" type="sibTrans" cxnId="{6AFA9DEF-2F5E-437C-BA5F-F193AC67D62D}">
      <dgm:prSet/>
      <dgm:spPr/>
      <dgm:t>
        <a:bodyPr/>
        <a:lstStyle/>
        <a:p>
          <a:endParaRPr lang="ru-RU"/>
        </a:p>
      </dgm:t>
    </dgm:pt>
    <dgm:pt modelId="{F7744857-A0F7-4700-B0F7-7B5AF4095D23}">
      <dgm:prSet custT="1"/>
      <dgm:spPr>
        <a:solidFill>
          <a:srgbClr val="0070C0"/>
        </a:solidFill>
      </dgm:spPr>
      <dgm:t>
        <a:bodyPr/>
        <a:lstStyle/>
        <a:p>
          <a:endParaRPr lang="ru-RU" sz="1200" dirty="0">
            <a:solidFill>
              <a:schemeClr val="bg1"/>
            </a:solidFill>
          </a:endParaRPr>
        </a:p>
        <a:p>
          <a:r>
            <a:rPr lang="ru-RU" sz="1400" b="1" dirty="0">
              <a:solidFill>
                <a:schemeClr val="bg1"/>
              </a:solidFill>
            </a:rPr>
            <a:t>64 127,0</a:t>
          </a:r>
        </a:p>
        <a:p>
          <a:r>
            <a:rPr lang="ru-RU" sz="1400" dirty="0">
              <a:solidFill>
                <a:schemeClr val="bg1"/>
              </a:solidFill>
            </a:rPr>
            <a:t>2 060,7</a:t>
          </a:r>
        </a:p>
        <a:p>
          <a:r>
            <a:rPr lang="ru-RU" sz="1400" dirty="0">
              <a:solidFill>
                <a:schemeClr val="bg1"/>
              </a:solidFill>
            </a:rPr>
            <a:t>6 504,0</a:t>
          </a:r>
        </a:p>
        <a:p>
          <a:r>
            <a:rPr lang="ru-RU" sz="1400" dirty="0">
              <a:solidFill>
                <a:schemeClr val="bg1"/>
              </a:solidFill>
            </a:rPr>
            <a:t>55 562,3</a:t>
          </a:r>
        </a:p>
        <a:p>
          <a:endParaRPr lang="ru-RU" sz="1600" dirty="0">
            <a:solidFill>
              <a:schemeClr val="bg1"/>
            </a:solidFill>
          </a:endParaRPr>
        </a:p>
      </dgm:t>
    </dgm:pt>
    <dgm:pt modelId="{12297057-9207-4464-93CC-29513CE3FF6E}" type="sibTrans" cxnId="{D636A4BE-521D-4EE7-A292-19FDCC6E8E55}">
      <dgm:prSet/>
      <dgm:spPr/>
      <dgm:t>
        <a:bodyPr/>
        <a:lstStyle/>
        <a:p>
          <a:endParaRPr lang="ru-RU" sz="1600"/>
        </a:p>
      </dgm:t>
    </dgm:pt>
    <dgm:pt modelId="{27B4DEA2-F105-40A3-8B4A-7BFCED395661}" type="parTrans" cxnId="{D636A4BE-521D-4EE7-A292-19FDCC6E8E55}">
      <dgm:prSet/>
      <dgm:spPr/>
      <dgm:t>
        <a:bodyPr/>
        <a:lstStyle/>
        <a:p>
          <a:endParaRPr lang="ru-RU" sz="1600"/>
        </a:p>
      </dgm:t>
    </dgm:pt>
    <dgm:pt modelId="{0E853921-D332-42AA-A5F6-582EA5DBB43E}">
      <dgm:prSet custT="1"/>
      <dgm:spPr>
        <a:solidFill>
          <a:srgbClr val="0070C0"/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64 127,0</a:t>
          </a:r>
        </a:p>
        <a:p>
          <a:r>
            <a:rPr lang="ru-RU" sz="1400" dirty="0">
              <a:solidFill>
                <a:schemeClr val="bg1"/>
              </a:solidFill>
            </a:rPr>
            <a:t>2 060,7</a:t>
          </a:r>
        </a:p>
        <a:p>
          <a:r>
            <a:rPr lang="ru-RU" sz="1400" dirty="0">
              <a:solidFill>
                <a:schemeClr val="bg1"/>
              </a:solidFill>
            </a:rPr>
            <a:t>6 504,</a:t>
          </a:r>
        </a:p>
        <a:p>
          <a:r>
            <a:rPr lang="ru-RU" sz="1400" dirty="0">
              <a:solidFill>
                <a:schemeClr val="bg1"/>
              </a:solidFill>
            </a:rPr>
            <a:t>55 562,3</a:t>
          </a:r>
        </a:p>
      </dgm:t>
    </dgm:pt>
    <dgm:pt modelId="{DD57E8CD-5679-4511-A7E7-7DC035216B7A}" type="sibTrans" cxnId="{2E877327-756D-4B09-B3F7-B4B19CF7F32E}">
      <dgm:prSet/>
      <dgm:spPr/>
      <dgm:t>
        <a:bodyPr/>
        <a:lstStyle/>
        <a:p>
          <a:endParaRPr lang="ru-RU" sz="1600"/>
        </a:p>
      </dgm:t>
    </dgm:pt>
    <dgm:pt modelId="{E580ED9A-A879-4F46-8DF2-C7FD455C4830}" type="parTrans" cxnId="{2E877327-756D-4B09-B3F7-B4B19CF7F32E}">
      <dgm:prSet/>
      <dgm:spPr/>
      <dgm:t>
        <a:bodyPr/>
        <a:lstStyle/>
        <a:p>
          <a:endParaRPr lang="ru-RU" sz="1600"/>
        </a:p>
      </dgm:t>
    </dgm:pt>
    <dgm:pt modelId="{91DF23D9-F6D5-4EFA-BC2A-3F0CCD497252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0,0</a:t>
          </a:r>
        </a:p>
      </dgm:t>
    </dgm:pt>
    <dgm:pt modelId="{03ABEC95-8466-48E3-93C8-7AC4F76F9C43}" type="parTrans" cxnId="{78701709-9C93-430C-8EAC-36F05049076C}">
      <dgm:prSet/>
      <dgm:spPr/>
      <dgm:t>
        <a:bodyPr/>
        <a:lstStyle/>
        <a:p>
          <a:endParaRPr lang="ru-RU"/>
        </a:p>
      </dgm:t>
    </dgm:pt>
    <dgm:pt modelId="{85837CE3-B413-4A50-80A2-6BC48DFC8AC4}" type="sibTrans" cxnId="{78701709-9C93-430C-8EAC-36F05049076C}">
      <dgm:prSet/>
      <dgm:spPr/>
      <dgm:t>
        <a:bodyPr/>
        <a:lstStyle/>
        <a:p>
          <a:endParaRPr lang="ru-RU"/>
        </a:p>
      </dgm:t>
    </dgm:pt>
    <dgm:pt modelId="{38C23F7F-B116-4518-BFD1-BAFE1191837D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0,0</a:t>
          </a:r>
        </a:p>
      </dgm:t>
    </dgm:pt>
    <dgm:pt modelId="{3AEC88F4-0A1F-4270-819D-71D6D7091D21}" type="parTrans" cxnId="{72C62241-9D33-4DE9-BF1C-1D26220BE888}">
      <dgm:prSet/>
      <dgm:spPr/>
      <dgm:t>
        <a:bodyPr/>
        <a:lstStyle/>
        <a:p>
          <a:endParaRPr lang="ru-RU"/>
        </a:p>
      </dgm:t>
    </dgm:pt>
    <dgm:pt modelId="{F69A33BB-313E-4CF3-9948-CA3020FBFEDD}" type="sibTrans" cxnId="{72C62241-9D33-4DE9-BF1C-1D26220BE888}">
      <dgm:prSet/>
      <dgm:spPr/>
      <dgm:t>
        <a:bodyPr/>
        <a:lstStyle/>
        <a:p>
          <a:endParaRPr lang="ru-RU"/>
        </a:p>
      </dgm:t>
    </dgm:pt>
    <dgm:pt modelId="{98474818-5408-4F14-B623-60EE361EF1BB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82 088,3</a:t>
          </a:r>
        </a:p>
      </dgm:t>
    </dgm:pt>
    <dgm:pt modelId="{8A5D225A-7146-4CF7-BB8C-CD08F4DD8D5B}" type="parTrans" cxnId="{6C88C5DB-27BD-4777-BD2D-80867104DDA6}">
      <dgm:prSet/>
      <dgm:spPr/>
      <dgm:t>
        <a:bodyPr/>
        <a:lstStyle/>
        <a:p>
          <a:endParaRPr lang="ru-RU"/>
        </a:p>
      </dgm:t>
    </dgm:pt>
    <dgm:pt modelId="{C388B74B-DE01-46A6-B21C-D1F54627DE2F}" type="sibTrans" cxnId="{6C88C5DB-27BD-4777-BD2D-80867104DDA6}">
      <dgm:prSet/>
      <dgm:spPr/>
      <dgm:t>
        <a:bodyPr/>
        <a:lstStyle/>
        <a:p>
          <a:endParaRPr lang="ru-RU"/>
        </a:p>
      </dgm:t>
    </dgm:pt>
    <dgm:pt modelId="{2C6B9032-8F73-4928-B06D-C6CF04647662}" type="pres">
      <dgm:prSet presAssocID="{1D530585-A65D-4057-9DCC-839EFFFC0A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B20DDC-A833-49CB-B4BA-DA7816D1497B}" type="pres">
      <dgm:prSet presAssocID="{961B56BC-49D0-4F52-87DA-F4CC0E43956A}" presName="horFlow" presStyleCnt="0"/>
      <dgm:spPr/>
    </dgm:pt>
    <dgm:pt modelId="{1F2AFB53-A65C-43B5-9FBD-0B80A24C750D}" type="pres">
      <dgm:prSet presAssocID="{961B56BC-49D0-4F52-87DA-F4CC0E43956A}" presName="bigChev" presStyleLbl="node1" presStyleIdx="0" presStyleCnt="7" custScaleX="295737" custScaleY="87249" custLinFactNeighborX="-4658" custLinFactNeighborY="-12110"/>
      <dgm:spPr/>
      <dgm:t>
        <a:bodyPr/>
        <a:lstStyle/>
        <a:p>
          <a:endParaRPr lang="ru-RU"/>
        </a:p>
      </dgm:t>
    </dgm:pt>
    <dgm:pt modelId="{2833CBE9-D1F6-47E2-A0C9-9E6483D45638}" type="pres">
      <dgm:prSet presAssocID="{03ABEC95-8466-48E3-93C8-7AC4F76F9C43}" presName="parTrans" presStyleCnt="0"/>
      <dgm:spPr/>
    </dgm:pt>
    <dgm:pt modelId="{55CE5AAC-FF05-4040-ADFA-5FC300C99841}" type="pres">
      <dgm:prSet presAssocID="{91DF23D9-F6D5-4EFA-BC2A-3F0CCD497252}" presName="node" presStyleLbl="alignAccFollowNode1" presStyleIdx="0" presStyleCnt="21" custScaleX="115428" custLinFactX="304835" custLinFactNeighborX="400000" custLinFactNeighborY="-3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04CBF9-F3AE-478B-90F9-293CA6621392}" type="pres">
      <dgm:prSet presAssocID="{85837CE3-B413-4A50-80A2-6BC48DFC8AC4}" presName="sibTrans" presStyleCnt="0"/>
      <dgm:spPr/>
    </dgm:pt>
    <dgm:pt modelId="{B79072EA-CB84-482A-A657-568762E8EB79}" type="pres">
      <dgm:prSet presAssocID="{38C23F7F-B116-4518-BFD1-BAFE1191837D}" presName="node" presStyleLbl="alignAccFollowNode1" presStyleIdx="1" presStyleCnt="21" custScaleX="111483" custLinFactX="100000" custLinFactNeighborX="139561" custLinFactNeighborY="-3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DB52DB-0FD0-4C75-98EA-E73F7F4BE53B}" type="pres">
      <dgm:prSet presAssocID="{F69A33BB-313E-4CF3-9948-CA3020FBFEDD}" presName="sibTrans" presStyleCnt="0"/>
      <dgm:spPr/>
    </dgm:pt>
    <dgm:pt modelId="{62709545-EFF7-496B-840A-66AD00BF373D}" type="pres">
      <dgm:prSet presAssocID="{98474818-5408-4F14-B623-60EE361EF1BB}" presName="node" presStyleLbl="alignAccFollowNode1" presStyleIdx="2" presStyleCnt="21" custLinFactX="-104852" custLinFactNeighborX="-200000" custLinFactNeighborY="-3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F6936C-485D-41B9-99D8-3738633C0DC5}" type="pres">
      <dgm:prSet presAssocID="{C388B74B-DE01-46A6-B21C-D1F54627DE2F}" presName="sibTrans" presStyleCnt="0"/>
      <dgm:spPr/>
    </dgm:pt>
    <dgm:pt modelId="{1905D17A-EB53-4DDA-84E9-4897A346DCC6}" type="pres">
      <dgm:prSet presAssocID="{A3D0C42F-D676-4610-8304-ED29C3E1582D}" presName="node" presStyleLbl="alignAccFollowNode1" presStyleIdx="3" presStyleCnt="21" custScaleX="104011" custLinFactX="-192857" custLinFactY="19818" custLinFactNeighborX="-2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0AF51AB-612A-4C8C-B22E-36052882DE37}" type="pres">
      <dgm:prSet presAssocID="{A3887381-3139-4B2F-AB72-707FE7A769BC}" presName="sibTrans" presStyleCnt="0"/>
      <dgm:spPr/>
    </dgm:pt>
    <dgm:pt modelId="{879A147A-5ECE-4745-95C9-CCBCE9C748BC}" type="pres">
      <dgm:prSet presAssocID="{224F4BE9-C7A2-4BAE-8276-372BF0B4A054}" presName="node" presStyleLbl="alignAccFollowNode1" presStyleIdx="4" presStyleCnt="21" custScaleX="116186" custLinFactX="-604" custLinFactY="19234" custLinFactNeighborX="-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B7D6C8C-B72E-4661-A648-E90E604CE2D3}" type="pres">
      <dgm:prSet presAssocID="{71B8CF4B-E8FA-4CC5-B82E-48BBEAADE6DA}" presName="sibTrans" presStyleCnt="0"/>
      <dgm:spPr/>
    </dgm:pt>
    <dgm:pt modelId="{53E66423-2F25-4507-9C74-5E87F1D1A5EE}" type="pres">
      <dgm:prSet presAssocID="{BD703154-58EB-4E01-9031-8E6F5C8EEE8C}" presName="node" presStyleLbl="alignAccFollowNode1" presStyleIdx="5" presStyleCnt="21" custScaleX="108888" custLinFactX="-211305" custLinFactY="19234" custLinFactNeighborX="-3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E582A2F-1543-43B1-9C45-7C3F807C4F12}" type="pres">
      <dgm:prSet presAssocID="{961B56BC-49D0-4F52-87DA-F4CC0E43956A}" presName="vSp" presStyleCnt="0"/>
      <dgm:spPr/>
    </dgm:pt>
    <dgm:pt modelId="{BBC4B3A3-7272-43BA-9474-97F1597370B1}" type="pres">
      <dgm:prSet presAssocID="{518E26A4-E851-4658-A84E-EA3717D08580}" presName="horFlow" presStyleCnt="0"/>
      <dgm:spPr/>
    </dgm:pt>
    <dgm:pt modelId="{EA953FB9-9A0C-4864-89AD-F956C3FCA333}" type="pres">
      <dgm:prSet presAssocID="{518E26A4-E851-4658-A84E-EA3717D08580}" presName="bigChev" presStyleLbl="node1" presStyleIdx="1" presStyleCnt="7" custScaleX="310089" custScaleY="86750" custLinFactX="-18924" custLinFactY="5514" custLinFactNeighborX="-100000" custLinFactNeighborY="100000"/>
      <dgm:spPr/>
      <dgm:t>
        <a:bodyPr/>
        <a:lstStyle/>
        <a:p>
          <a:endParaRPr lang="ru-RU"/>
        </a:p>
      </dgm:t>
    </dgm:pt>
    <dgm:pt modelId="{2F28C477-1C16-433E-BD9B-DE59969859C1}" type="pres">
      <dgm:prSet presAssocID="{EA275A4F-654B-4CB6-A75C-9B40BE1D48A9}" presName="parTrans" presStyleCnt="0"/>
      <dgm:spPr/>
    </dgm:pt>
    <dgm:pt modelId="{92FEB86A-44DF-4FEB-B929-3DA9526C5216}" type="pres">
      <dgm:prSet presAssocID="{742B9166-E103-4B8D-8AA9-0001016BED4D}" presName="node" presStyleLbl="alignAccFollowNode1" presStyleIdx="6" presStyleCnt="21" custScaleX="105529" custLinFactX="33219" custLinFactY="22640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6737E9-9147-4C49-9FFE-730329601753}" type="pres">
      <dgm:prSet presAssocID="{16BC9F06-F814-422E-A3A2-92639FAEF419}" presName="sibTrans" presStyleCnt="0"/>
      <dgm:spPr/>
    </dgm:pt>
    <dgm:pt modelId="{E6712BD2-17F5-433F-8DE0-21A8DB0B0EB3}" type="pres">
      <dgm:prSet presAssocID="{8A97B391-4D76-411D-B630-52A76D50706D}" presName="node" presStyleLbl="alignAccFollowNode1" presStyleIdx="7" presStyleCnt="21" custScaleX="110423" custLinFactX="99447" custLinFactY="20818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F1BE4E7-9914-440B-897C-9240CC9A50A6}" type="pres">
      <dgm:prSet presAssocID="{A61A0795-3E57-4EAA-96EA-04A3614A4C18}" presName="sibTrans" presStyleCnt="0"/>
      <dgm:spPr/>
    </dgm:pt>
    <dgm:pt modelId="{008A68ED-FF7E-46ED-ADB1-1448F72CEDD1}" type="pres">
      <dgm:prSet presAssocID="{D5284ABA-6645-4E63-A715-F480318A94B0}" presName="node" presStyleLbl="alignAccFollowNode1" presStyleIdx="8" presStyleCnt="21" custScaleX="116509" custLinFactX="126382" custLinFactY="20818" custLinFactNeighborX="2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927B71-F06A-40F1-8249-FEF42D558BF2}" type="pres">
      <dgm:prSet presAssocID="{518E26A4-E851-4658-A84E-EA3717D08580}" presName="vSp" presStyleCnt="0"/>
      <dgm:spPr/>
    </dgm:pt>
    <dgm:pt modelId="{915CA35D-8976-4DD5-9DA0-D6715854FAE3}" type="pres">
      <dgm:prSet presAssocID="{44825444-0FB0-4418-AB1C-3BE676A9D769}" presName="horFlow" presStyleCnt="0"/>
      <dgm:spPr/>
    </dgm:pt>
    <dgm:pt modelId="{8885E09B-EC5B-4C59-BA4A-E53F8D1692A7}" type="pres">
      <dgm:prSet presAssocID="{44825444-0FB0-4418-AB1C-3BE676A9D769}" presName="bigChev" presStyleLbl="node1" presStyleIdx="2" presStyleCnt="7" custScaleX="310981" custScaleY="84387" custLinFactY="3718" custLinFactNeighborX="-3120" custLinFactNeighborY="100000"/>
      <dgm:spPr/>
      <dgm:t>
        <a:bodyPr/>
        <a:lstStyle/>
        <a:p>
          <a:endParaRPr lang="ru-RU"/>
        </a:p>
      </dgm:t>
    </dgm:pt>
    <dgm:pt modelId="{FC680FBC-CBE1-4121-98AF-95F4D583BDD5}" type="pres">
      <dgm:prSet presAssocID="{6BCF55B9-2DED-4EC9-BB84-A6CC39358C0C}" presName="parTrans" presStyleCnt="0"/>
      <dgm:spPr/>
    </dgm:pt>
    <dgm:pt modelId="{0A39832D-8064-4754-B568-BDECFF73C811}" type="pres">
      <dgm:prSet presAssocID="{E0DD5936-6558-447D-BDA0-BAE68A4A85C7}" presName="node" presStyleLbl="alignAccFollowNode1" presStyleIdx="9" presStyleCnt="21" custScaleX="103520" custLinFactX="32174" custLinFactY="24126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5F2DD9-2C9E-4787-B1E1-7E2500C36A0A}" type="pres">
      <dgm:prSet presAssocID="{345924CB-8213-41C3-AAE8-7491D920DEB3}" presName="sibTrans" presStyleCnt="0"/>
      <dgm:spPr/>
    </dgm:pt>
    <dgm:pt modelId="{E273E53C-1D48-4852-939D-F737D33627B6}" type="pres">
      <dgm:prSet presAssocID="{BC26E51F-5D3F-4EF3-B369-0D830CE68112}" presName="node" presStyleLbl="alignAccFollowNode1" presStyleIdx="10" presStyleCnt="21" custScaleX="109204" custScaleY="103781" custLinFactX="100000" custLinFactY="26017" custLinFactNeighborX="111431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7CF1214-0239-4437-BE7D-FDA5139DD310}" type="pres">
      <dgm:prSet presAssocID="{0E5A99C9-2E53-49F2-A9FA-3E5FA144D2B8}" presName="sibTrans" presStyleCnt="0"/>
      <dgm:spPr/>
    </dgm:pt>
    <dgm:pt modelId="{90164D3D-A9BF-4F62-865A-4EEA30B38DBD}" type="pres">
      <dgm:prSet presAssocID="{F817A2CE-5BBC-4B55-BF1F-EE1EC82BB64F}" presName="node" presStyleLbl="alignAccFollowNode1" presStyleIdx="11" presStyleCnt="21" custScaleX="114704" custLinFactX="131110" custLinFactY="24126" custLinFactNeighborX="2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7771EE7-B68D-44D4-A691-4BEF9FD545AC}" type="pres">
      <dgm:prSet presAssocID="{44825444-0FB0-4418-AB1C-3BE676A9D769}" presName="vSp" presStyleCnt="0"/>
      <dgm:spPr/>
    </dgm:pt>
    <dgm:pt modelId="{DFB08B69-BF96-4592-9EAE-18F5536EF41D}" type="pres">
      <dgm:prSet presAssocID="{31D298F6-9AF4-4005-84D1-F51F6F526AD5}" presName="horFlow" presStyleCnt="0"/>
      <dgm:spPr/>
    </dgm:pt>
    <dgm:pt modelId="{DA741E7A-C9E7-4D4F-849E-85D3885BD837}" type="pres">
      <dgm:prSet presAssocID="{31D298F6-9AF4-4005-84D1-F51F6F526AD5}" presName="bigChev" presStyleLbl="node1" presStyleIdx="3" presStyleCnt="7" custScaleX="312455" custScaleY="84503" custLinFactNeighborX="-3120" custLinFactNeighborY="95402"/>
      <dgm:spPr/>
      <dgm:t>
        <a:bodyPr/>
        <a:lstStyle/>
        <a:p>
          <a:endParaRPr lang="ru-RU"/>
        </a:p>
      </dgm:t>
    </dgm:pt>
    <dgm:pt modelId="{3D6A1DD4-6E2B-4607-9EC4-76BD5685278C}" type="pres">
      <dgm:prSet presAssocID="{80BBC4D0-3963-4F70-A322-5873EF935823}" presName="parTrans" presStyleCnt="0"/>
      <dgm:spPr/>
    </dgm:pt>
    <dgm:pt modelId="{4D39E602-971F-43AD-BC3A-7F420F5ACE59}" type="pres">
      <dgm:prSet presAssocID="{99EAE796-990C-4FFA-99F7-61BAE63ADF7A}" presName="node" presStyleLbl="alignAccFollowNode1" presStyleIdx="12" presStyleCnt="21" custScaleX="105367" custScaleY="88202" custLinFactX="29474" custLinFactY="21834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7F87698-BD63-4969-86DE-5514DECC00C9}" type="pres">
      <dgm:prSet presAssocID="{91FDDC38-7972-491F-B208-4016B75657E6}" presName="sibTrans" presStyleCnt="0"/>
      <dgm:spPr/>
    </dgm:pt>
    <dgm:pt modelId="{C648EDC4-2134-49FF-9AF3-D05A14EDD3ED}" type="pres">
      <dgm:prSet presAssocID="{47E7CAEC-A38F-424B-BEF1-25B60E5538D0}" presName="node" presStyleLbl="alignAccFollowNode1" presStyleIdx="13" presStyleCnt="21" custScaleX="111057" custScaleY="91755" custLinFactX="97535" custLinFactY="27733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CDF896-80C2-4E82-AEF8-5AF1D1BE5387}" type="pres">
      <dgm:prSet presAssocID="{0BF6F073-7002-45CA-9450-DB011B7967DC}" presName="sibTrans" presStyleCnt="0"/>
      <dgm:spPr/>
    </dgm:pt>
    <dgm:pt modelId="{EB1632A7-2206-4AE7-9914-1C1F500B8238}" type="pres">
      <dgm:prSet presAssocID="{C4825F52-6045-44B4-8A4E-D9D772404D35}" presName="node" presStyleLbl="alignAccFollowNode1" presStyleIdx="14" presStyleCnt="21" custScaleX="115769" custScaleY="90690" custLinFactX="123059" custLinFactY="23078" custLinFactNeighborX="2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AC9F48F-49B5-464D-8B1E-ABAE55F63A76}" type="pres">
      <dgm:prSet presAssocID="{31D298F6-9AF4-4005-84D1-F51F6F526AD5}" presName="vSp" presStyleCnt="0"/>
      <dgm:spPr/>
    </dgm:pt>
    <dgm:pt modelId="{B6BC552B-6158-4B8B-84E2-FBC21E63C068}" type="pres">
      <dgm:prSet presAssocID="{D1E485A0-A92D-4A63-9717-574130ECC8E5}" presName="horFlow" presStyleCnt="0"/>
      <dgm:spPr/>
    </dgm:pt>
    <dgm:pt modelId="{D5D5443D-87DA-4246-8F19-D9724F49767C}" type="pres">
      <dgm:prSet presAssocID="{D1E485A0-A92D-4A63-9717-574130ECC8E5}" presName="bigChev" presStyleLbl="node1" presStyleIdx="4" presStyleCnt="7" custScaleX="313412" custScaleY="161412" custLinFactY="6268" custLinFactNeighborX="-3120" custLinFactNeighborY="100000"/>
      <dgm:spPr/>
      <dgm:t>
        <a:bodyPr/>
        <a:lstStyle/>
        <a:p>
          <a:endParaRPr lang="ru-RU"/>
        </a:p>
      </dgm:t>
    </dgm:pt>
    <dgm:pt modelId="{68BE8232-3640-4EA0-8820-32482E2D9A97}" type="pres">
      <dgm:prSet presAssocID="{60702B2E-C126-4DEC-9472-A85231641D83}" presName="parTrans" presStyleCnt="0"/>
      <dgm:spPr/>
    </dgm:pt>
    <dgm:pt modelId="{5C5D67DA-88D5-4CCF-8FB7-99C4AC146014}" type="pres">
      <dgm:prSet presAssocID="{5AD86133-90F2-4DEA-8997-A60941ED0052}" presName="node" presStyleLbl="alignAccFollowNode1" presStyleIdx="15" presStyleCnt="21" custScaleX="104964" custScaleY="201865" custLinFactX="28523" custLinFactY="31730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C835954-97CB-4B55-8458-655B26DBBF29}" type="pres">
      <dgm:prSet presAssocID="{73A109E6-41DF-457F-9795-FC810CAF7310}" presName="sibTrans" presStyleCnt="0"/>
      <dgm:spPr/>
    </dgm:pt>
    <dgm:pt modelId="{0217CCC7-BA1F-4244-BBDD-121AD1B85C8F}" type="pres">
      <dgm:prSet presAssocID="{0E853921-D332-42AA-A5F6-582EA5DBB43E}" presName="node" presStyleLbl="alignAccFollowNode1" presStyleIdx="16" presStyleCnt="21" custScaleX="117410" custScaleY="218401" custLinFactX="96681" custLinFactY="40744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C241AD4-3A98-4934-8FE3-52AD80410209}" type="pres">
      <dgm:prSet presAssocID="{DD57E8CD-5679-4511-A7E7-7DC035216B7A}" presName="sibTrans" presStyleCnt="0"/>
      <dgm:spPr/>
    </dgm:pt>
    <dgm:pt modelId="{FF257C2E-2532-4907-8501-F1D16673E09B}" type="pres">
      <dgm:prSet presAssocID="{F7744857-A0F7-4700-B0F7-7B5AF4095D23}" presName="node" presStyleLbl="alignAccFollowNode1" presStyleIdx="17" presStyleCnt="21" custScaleX="116231" custScaleY="204867" custLinFactX="119165" custLinFactY="33231" custLinFactNeighborX="2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596803B-688E-4F46-B009-02EB6D9300A2}" type="pres">
      <dgm:prSet presAssocID="{D1E485A0-A92D-4A63-9717-574130ECC8E5}" presName="vSp" presStyleCnt="0"/>
      <dgm:spPr/>
    </dgm:pt>
    <dgm:pt modelId="{5722F3B5-67CB-42DB-9BE9-EACA0A3B3112}" type="pres">
      <dgm:prSet presAssocID="{588C7F2C-A956-4828-9707-A31F063EC084}" presName="horFlow" presStyleCnt="0"/>
      <dgm:spPr/>
    </dgm:pt>
    <dgm:pt modelId="{05F5610B-ECED-435A-83BF-1D6EDFB82F70}" type="pres">
      <dgm:prSet presAssocID="{588C7F2C-A956-4828-9707-A31F063EC084}" presName="bigChev" presStyleLbl="node1" presStyleIdx="5" presStyleCnt="7" custScaleX="321322" custScaleY="89237" custLinFactY="15098" custLinFactNeighborX="-10577" custLinFactNeighborY="100000"/>
      <dgm:spPr/>
      <dgm:t>
        <a:bodyPr/>
        <a:lstStyle/>
        <a:p>
          <a:endParaRPr lang="ru-RU"/>
        </a:p>
      </dgm:t>
    </dgm:pt>
    <dgm:pt modelId="{AE5C2727-EAEE-4790-808C-033B4CFC2D9C}" type="pres">
      <dgm:prSet presAssocID="{AFB1B67D-1749-4469-B95D-FB8865BA31B0}" presName="parTrans" presStyleCnt="0"/>
      <dgm:spPr/>
    </dgm:pt>
    <dgm:pt modelId="{BD755916-160A-42BD-9537-2528CB57819D}" type="pres">
      <dgm:prSet presAssocID="{BE2D906D-8812-4D67-BF72-09AE43BADDDA}" presName="node" presStyleLbl="alignAccFollowNode1" presStyleIdx="18" presStyleCnt="21" custScaleX="100199" custScaleY="100000" custLinFactX="21375" custLinFactY="48170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588EDC-2BDA-495E-A4F3-E0388A0AC694}" type="pres">
      <dgm:prSet presAssocID="{6A90901B-154C-44AE-BFC6-74FC966C0058}" presName="sibTrans" presStyleCnt="0"/>
      <dgm:spPr/>
    </dgm:pt>
    <dgm:pt modelId="{55A2956B-48E5-40C2-92C2-8F9E92CDAC61}" type="pres">
      <dgm:prSet presAssocID="{F8EE0853-834C-4E95-8BE7-85C9440D92C7}" presName="node" presStyleLbl="alignAccFollowNode1" presStyleIdx="19" presStyleCnt="21" custScaleX="102331" custScaleY="96101" custLinFactX="99335" custLinFactY="50120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9CF2420-1FBA-439A-9FCA-F227E4B4C241}" type="pres">
      <dgm:prSet presAssocID="{48BCBF4C-E13C-4D6D-8235-1E629EB97E76}" presName="sibTrans" presStyleCnt="0"/>
      <dgm:spPr/>
    </dgm:pt>
    <dgm:pt modelId="{9797A433-3564-4E5E-BF49-D98435707096}" type="pres">
      <dgm:prSet presAssocID="{E08157EF-0CBD-456B-877D-2EE2B5ECD168}" presName="node" presStyleLbl="alignAccFollowNode1" presStyleIdx="20" presStyleCnt="21" custScaleX="117707" custScaleY="89108" custLinFactX="126457" custLinFactY="53616" custLinFactNeighborX="2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DA07A3-FF50-4CCB-BDF3-E825A423C652}" type="pres">
      <dgm:prSet presAssocID="{588C7F2C-A956-4828-9707-A31F063EC084}" presName="vSp" presStyleCnt="0"/>
      <dgm:spPr/>
    </dgm:pt>
    <dgm:pt modelId="{CFDC30A1-3774-4F45-82D0-F12B127B0AA5}" type="pres">
      <dgm:prSet presAssocID="{91CA18D0-7039-4C89-B14F-7570BA603E5D}" presName="horFlow" presStyleCnt="0"/>
      <dgm:spPr/>
    </dgm:pt>
    <dgm:pt modelId="{B67C2F79-5E7E-4934-AB1D-B166458980E8}" type="pres">
      <dgm:prSet presAssocID="{91CA18D0-7039-4C89-B14F-7570BA603E5D}" presName="bigChev" presStyleLbl="node1" presStyleIdx="6" presStyleCnt="7" custScaleX="308165" custScaleY="87249" custLinFactY="-285735" custLinFactNeighborX="-31566" custLinFactNeighborY="-300000"/>
      <dgm:spPr/>
      <dgm:t>
        <a:bodyPr/>
        <a:lstStyle/>
        <a:p>
          <a:endParaRPr lang="ru-RU"/>
        </a:p>
      </dgm:t>
    </dgm:pt>
  </dgm:ptLst>
  <dgm:cxnLst>
    <dgm:cxn modelId="{5B8D710D-8CEE-44A6-B054-1918128946B1}" type="presOf" srcId="{224F4BE9-C7A2-4BAE-8276-372BF0B4A054}" destId="{879A147A-5ECE-4745-95C9-CCBCE9C748BC}" srcOrd="0" destOrd="0" presId="urn:microsoft.com/office/officeart/2005/8/layout/lProcess3"/>
    <dgm:cxn modelId="{2D5425FE-32AB-450D-A6BD-5C7130CCBBFF}" type="presOf" srcId="{518E26A4-E851-4658-A84E-EA3717D08580}" destId="{EA953FB9-9A0C-4864-89AD-F956C3FCA333}" srcOrd="0" destOrd="0" presId="urn:microsoft.com/office/officeart/2005/8/layout/lProcess3"/>
    <dgm:cxn modelId="{AED0F20E-9C43-4569-80DB-EC1C9B852E07}" type="presOf" srcId="{588C7F2C-A956-4828-9707-A31F063EC084}" destId="{05F5610B-ECED-435A-83BF-1D6EDFB82F70}" srcOrd="0" destOrd="0" presId="urn:microsoft.com/office/officeart/2005/8/layout/lProcess3"/>
    <dgm:cxn modelId="{A5C92CD2-F1A2-4C00-B8C5-0A053FC7BA7E}" srcId="{44825444-0FB0-4418-AB1C-3BE676A9D769}" destId="{BC26E51F-5D3F-4EF3-B369-0D830CE68112}" srcOrd="1" destOrd="0" parTransId="{C6EBE829-44DE-4849-A5EC-6ED6B9584906}" sibTransId="{0E5A99C9-2E53-49F2-A9FA-3E5FA144D2B8}"/>
    <dgm:cxn modelId="{FB9DF39B-C008-47CA-AB16-CF9932F808C7}" type="presOf" srcId="{BE2D906D-8812-4D67-BF72-09AE43BADDDA}" destId="{BD755916-160A-42BD-9537-2528CB57819D}" srcOrd="0" destOrd="0" presId="urn:microsoft.com/office/officeart/2005/8/layout/lProcess3"/>
    <dgm:cxn modelId="{A4162050-4143-4E9C-AC10-226921716C1A}" type="presOf" srcId="{99EAE796-990C-4FFA-99F7-61BAE63ADF7A}" destId="{4D39E602-971F-43AD-BC3A-7F420F5ACE59}" srcOrd="0" destOrd="0" presId="urn:microsoft.com/office/officeart/2005/8/layout/lProcess3"/>
    <dgm:cxn modelId="{D7D47E6F-59F4-43DB-BBD1-89266DDB18A4}" type="presOf" srcId="{C4825F52-6045-44B4-8A4E-D9D772404D35}" destId="{EB1632A7-2206-4AE7-9914-1C1F500B8238}" srcOrd="0" destOrd="0" presId="urn:microsoft.com/office/officeart/2005/8/layout/lProcess3"/>
    <dgm:cxn modelId="{4832087F-2EB7-4FC2-841F-BAA33BDCA727}" type="presOf" srcId="{44825444-0FB0-4418-AB1C-3BE676A9D769}" destId="{8885E09B-EC5B-4C59-BA4A-E53F8D1692A7}" srcOrd="0" destOrd="0" presId="urn:microsoft.com/office/officeart/2005/8/layout/lProcess3"/>
    <dgm:cxn modelId="{37C57AC3-1614-4809-8762-01B1EB1BB82D}" type="presOf" srcId="{47E7CAEC-A38F-424B-BEF1-25B60E5538D0}" destId="{C648EDC4-2134-49FF-9AF3-D05A14EDD3ED}" srcOrd="0" destOrd="0" presId="urn:microsoft.com/office/officeart/2005/8/layout/lProcess3"/>
    <dgm:cxn modelId="{AA0C57AE-411B-4E88-8E90-BEE6EB1D39E9}" type="presOf" srcId="{31D298F6-9AF4-4005-84D1-F51F6F526AD5}" destId="{DA741E7A-C9E7-4D4F-849E-85D3885BD837}" srcOrd="0" destOrd="0" presId="urn:microsoft.com/office/officeart/2005/8/layout/lProcess3"/>
    <dgm:cxn modelId="{72C62241-9D33-4DE9-BF1C-1D26220BE888}" srcId="{961B56BC-49D0-4F52-87DA-F4CC0E43956A}" destId="{38C23F7F-B116-4518-BFD1-BAFE1191837D}" srcOrd="1" destOrd="0" parTransId="{3AEC88F4-0A1F-4270-819D-71D6D7091D21}" sibTransId="{F69A33BB-313E-4CF3-9948-CA3020FBFEDD}"/>
    <dgm:cxn modelId="{2A2960EB-4A8C-415A-B490-58DD5D9471E8}" srcId="{31D298F6-9AF4-4005-84D1-F51F6F526AD5}" destId="{47E7CAEC-A38F-424B-BEF1-25B60E5538D0}" srcOrd="1" destOrd="0" parTransId="{9057727F-2AA4-43C7-85CC-B721B848F575}" sibTransId="{0BF6F073-7002-45CA-9450-DB011B7967DC}"/>
    <dgm:cxn modelId="{57E074F8-F010-4628-829F-89483D98C28C}" srcId="{518E26A4-E851-4658-A84E-EA3717D08580}" destId="{8A97B391-4D76-411D-B630-52A76D50706D}" srcOrd="1" destOrd="0" parTransId="{CFDA581B-135D-4F7E-A238-80BE0A6C965B}" sibTransId="{A61A0795-3E57-4EAA-96EA-04A3614A4C18}"/>
    <dgm:cxn modelId="{D1C4318E-AC75-4578-9F76-220F9710FF2D}" type="presOf" srcId="{38C23F7F-B116-4518-BFD1-BAFE1191837D}" destId="{B79072EA-CB84-482A-A657-568762E8EB79}" srcOrd="0" destOrd="0" presId="urn:microsoft.com/office/officeart/2005/8/layout/lProcess3"/>
    <dgm:cxn modelId="{183FCE7E-4BCB-482D-AF3B-794B9FA70A10}" srcId="{1D530585-A65D-4057-9DCC-839EFFFC0AC0}" destId="{518E26A4-E851-4658-A84E-EA3717D08580}" srcOrd="1" destOrd="0" parTransId="{C922DF29-F5CD-4463-A779-766496EC5275}" sibTransId="{0B0640E4-8AEE-4EC9-A75A-311B8144FAEF}"/>
    <dgm:cxn modelId="{A6E97047-C8E0-4A52-A9F2-5548E5DC0326}" srcId="{961B56BC-49D0-4F52-87DA-F4CC0E43956A}" destId="{A3D0C42F-D676-4610-8304-ED29C3E1582D}" srcOrd="3" destOrd="0" parTransId="{7FA33AEC-2E3C-4C49-BE18-973BD6846AF9}" sibTransId="{A3887381-3139-4B2F-AB72-707FE7A769BC}"/>
    <dgm:cxn modelId="{B376C3B6-34D8-4E98-B970-F88B3C8407A6}" srcId="{44825444-0FB0-4418-AB1C-3BE676A9D769}" destId="{E0DD5936-6558-447D-BDA0-BAE68A4A85C7}" srcOrd="0" destOrd="0" parTransId="{6BCF55B9-2DED-4EC9-BB84-A6CC39358C0C}" sibTransId="{345924CB-8213-41C3-AAE8-7491D920DEB3}"/>
    <dgm:cxn modelId="{E80A1201-EA13-4E63-B5EE-AFF96F96E6A1}" type="presOf" srcId="{1D530585-A65D-4057-9DCC-839EFFFC0AC0}" destId="{2C6B9032-8F73-4928-B06D-C6CF04647662}" srcOrd="0" destOrd="0" presId="urn:microsoft.com/office/officeart/2005/8/layout/lProcess3"/>
    <dgm:cxn modelId="{EB027E80-5B3E-415C-8ABE-6A5C29A3BB06}" srcId="{1D530585-A65D-4057-9DCC-839EFFFC0AC0}" destId="{44825444-0FB0-4418-AB1C-3BE676A9D769}" srcOrd="2" destOrd="0" parTransId="{41ABFEED-5619-44FC-8A96-F6654AA4CEEF}" sibTransId="{F94C628E-B6B8-47CB-AE46-855AD922471C}"/>
    <dgm:cxn modelId="{1C7CCE4B-C912-444F-B389-3C795497BC04}" srcId="{588C7F2C-A956-4828-9707-A31F063EC084}" destId="{E08157EF-0CBD-456B-877D-2EE2B5ECD168}" srcOrd="2" destOrd="0" parTransId="{EA59A9E3-B51B-4618-A024-01D313D0F704}" sibTransId="{D9C5C9ED-2A4C-45A1-87B0-B6A62832DF30}"/>
    <dgm:cxn modelId="{044DEB36-85F3-448A-A896-6857C30A3746}" srcId="{518E26A4-E851-4658-A84E-EA3717D08580}" destId="{742B9166-E103-4B8D-8AA9-0001016BED4D}" srcOrd="0" destOrd="0" parTransId="{EA275A4F-654B-4CB6-A75C-9B40BE1D48A9}" sibTransId="{16BC9F06-F814-422E-A3A2-92639FAEF419}"/>
    <dgm:cxn modelId="{65CA84D9-1428-4824-BEF9-56D0DDEE9049}" type="presOf" srcId="{961B56BC-49D0-4F52-87DA-F4CC0E43956A}" destId="{1F2AFB53-A65C-43B5-9FBD-0B80A24C750D}" srcOrd="0" destOrd="0" presId="urn:microsoft.com/office/officeart/2005/8/layout/lProcess3"/>
    <dgm:cxn modelId="{AC20B585-1783-450B-974B-9D98F97BABF6}" type="presOf" srcId="{BD703154-58EB-4E01-9031-8E6F5C8EEE8C}" destId="{53E66423-2F25-4507-9C74-5E87F1D1A5EE}" srcOrd="0" destOrd="0" presId="urn:microsoft.com/office/officeart/2005/8/layout/lProcess3"/>
    <dgm:cxn modelId="{487C10E2-DC90-4327-8E33-2FB5774AD7F4}" type="presOf" srcId="{E08157EF-0CBD-456B-877D-2EE2B5ECD168}" destId="{9797A433-3564-4E5E-BF49-D98435707096}" srcOrd="0" destOrd="0" presId="urn:microsoft.com/office/officeart/2005/8/layout/lProcess3"/>
    <dgm:cxn modelId="{78701709-9C93-430C-8EAC-36F05049076C}" srcId="{961B56BC-49D0-4F52-87DA-F4CC0E43956A}" destId="{91DF23D9-F6D5-4EFA-BC2A-3F0CCD497252}" srcOrd="0" destOrd="0" parTransId="{03ABEC95-8466-48E3-93C8-7AC4F76F9C43}" sibTransId="{85837CE3-B413-4A50-80A2-6BC48DFC8AC4}"/>
    <dgm:cxn modelId="{E79C04C8-AF42-4A94-8D0E-647D622F7430}" type="presOf" srcId="{91DF23D9-F6D5-4EFA-BC2A-3F0CCD497252}" destId="{55CE5AAC-FF05-4040-ADFA-5FC300C99841}" srcOrd="0" destOrd="0" presId="urn:microsoft.com/office/officeart/2005/8/layout/lProcess3"/>
    <dgm:cxn modelId="{6C88C5DB-27BD-4777-BD2D-80867104DDA6}" srcId="{961B56BC-49D0-4F52-87DA-F4CC0E43956A}" destId="{98474818-5408-4F14-B623-60EE361EF1BB}" srcOrd="2" destOrd="0" parTransId="{8A5D225A-7146-4CF7-BB8C-CD08F4DD8D5B}" sibTransId="{C388B74B-DE01-46A6-B21C-D1F54627DE2F}"/>
    <dgm:cxn modelId="{2EB56032-79EA-4B75-9844-0944CB10E9D1}" srcId="{588C7F2C-A956-4828-9707-A31F063EC084}" destId="{BE2D906D-8812-4D67-BF72-09AE43BADDDA}" srcOrd="0" destOrd="0" parTransId="{AFB1B67D-1749-4469-B95D-FB8865BA31B0}" sibTransId="{6A90901B-154C-44AE-BFC6-74FC966C0058}"/>
    <dgm:cxn modelId="{6AFA9DEF-2F5E-437C-BA5F-F193AC67D62D}" srcId="{1D530585-A65D-4057-9DCC-839EFFFC0AC0}" destId="{91CA18D0-7039-4C89-B14F-7570BA603E5D}" srcOrd="6" destOrd="0" parTransId="{139A9429-AE59-4B3E-89EE-B80644133126}" sibTransId="{9E938B9B-F63D-45FF-A547-F9B21C1FA6CA}"/>
    <dgm:cxn modelId="{5CC88E1B-AFAA-4AF3-B807-B0843A927BF4}" srcId="{1D530585-A65D-4057-9DCC-839EFFFC0AC0}" destId="{31D298F6-9AF4-4005-84D1-F51F6F526AD5}" srcOrd="3" destOrd="0" parTransId="{A0EFE8ED-3416-4277-97B4-FFFD7993DABA}" sibTransId="{EDD9A2E2-4E66-47C3-8154-9FB362E6FFFE}"/>
    <dgm:cxn modelId="{0F0258DC-541F-4135-8B16-AF2E7382FB17}" type="presOf" srcId="{F8EE0853-834C-4E95-8BE7-85C9440D92C7}" destId="{55A2956B-48E5-40C2-92C2-8F9E92CDAC61}" srcOrd="0" destOrd="0" presId="urn:microsoft.com/office/officeart/2005/8/layout/lProcess3"/>
    <dgm:cxn modelId="{4AF71D20-0EC3-4875-A795-BF470A661744}" type="presOf" srcId="{F817A2CE-5BBC-4B55-BF1F-EE1EC82BB64F}" destId="{90164D3D-A9BF-4F62-865A-4EEA30B38DBD}" srcOrd="0" destOrd="0" presId="urn:microsoft.com/office/officeart/2005/8/layout/lProcess3"/>
    <dgm:cxn modelId="{110E3EF6-A084-42B2-AAD4-64DD02799C52}" srcId="{1D530585-A65D-4057-9DCC-839EFFFC0AC0}" destId="{588C7F2C-A956-4828-9707-A31F063EC084}" srcOrd="5" destOrd="0" parTransId="{E4DA6A13-4213-45BE-9F84-F746E25A56B4}" sibTransId="{836A7D80-73F0-40A6-9764-1607F3F69C55}"/>
    <dgm:cxn modelId="{11B0FC3A-B14F-4A8C-8BB3-977A0143C771}" srcId="{518E26A4-E851-4658-A84E-EA3717D08580}" destId="{D5284ABA-6645-4E63-A715-F480318A94B0}" srcOrd="2" destOrd="0" parTransId="{DBD5915D-FCD4-4E22-ADE5-D86FB98F41B1}" sibTransId="{EF6BA053-B828-408B-8B14-C8276B234BE1}"/>
    <dgm:cxn modelId="{CD1053EE-9390-435F-8712-5BCACBDFEEED}" type="presOf" srcId="{742B9166-E103-4B8D-8AA9-0001016BED4D}" destId="{92FEB86A-44DF-4FEB-B929-3DA9526C5216}" srcOrd="0" destOrd="0" presId="urn:microsoft.com/office/officeart/2005/8/layout/lProcess3"/>
    <dgm:cxn modelId="{53788E81-1F4F-497F-816E-600A0E9E84CE}" type="presOf" srcId="{8A97B391-4D76-411D-B630-52A76D50706D}" destId="{E6712BD2-17F5-433F-8DE0-21A8DB0B0EB3}" srcOrd="0" destOrd="0" presId="urn:microsoft.com/office/officeart/2005/8/layout/lProcess3"/>
    <dgm:cxn modelId="{D636A4BE-521D-4EE7-A292-19FDCC6E8E55}" srcId="{D1E485A0-A92D-4A63-9717-574130ECC8E5}" destId="{F7744857-A0F7-4700-B0F7-7B5AF4095D23}" srcOrd="2" destOrd="0" parTransId="{27B4DEA2-F105-40A3-8B4A-7BFCED395661}" sibTransId="{12297057-9207-4464-93CC-29513CE3FF6E}"/>
    <dgm:cxn modelId="{A6C8A40E-E03C-490C-B49D-4DD97FFDDD4C}" srcId="{961B56BC-49D0-4F52-87DA-F4CC0E43956A}" destId="{BD703154-58EB-4E01-9031-8E6F5C8EEE8C}" srcOrd="5" destOrd="0" parTransId="{0444B36E-9E99-450A-BADB-A91B67044F61}" sibTransId="{146E1341-406B-4A66-90A5-4052C17C5E12}"/>
    <dgm:cxn modelId="{FC71822E-7058-43CA-96F4-9EF7E307550D}" srcId="{31D298F6-9AF4-4005-84D1-F51F6F526AD5}" destId="{C4825F52-6045-44B4-8A4E-D9D772404D35}" srcOrd="2" destOrd="0" parTransId="{24EC0908-9B04-48F7-B691-C40647FAC5A8}" sibTransId="{8651026D-E102-42A0-A429-E5E4FD7DBBB5}"/>
    <dgm:cxn modelId="{05690746-6FBD-4DFA-B0AD-74F2DE2350E6}" type="presOf" srcId="{A3D0C42F-D676-4610-8304-ED29C3E1582D}" destId="{1905D17A-EB53-4DDA-84E9-4897A346DCC6}" srcOrd="0" destOrd="0" presId="urn:microsoft.com/office/officeart/2005/8/layout/lProcess3"/>
    <dgm:cxn modelId="{920DCEB9-53BF-47C4-9A3F-226615360AB4}" srcId="{1D530585-A65D-4057-9DCC-839EFFFC0AC0}" destId="{D1E485A0-A92D-4A63-9717-574130ECC8E5}" srcOrd="4" destOrd="0" parTransId="{E099DB9E-B220-4015-9F67-7019B905594F}" sibTransId="{A0BCB0C7-3BD6-453B-B012-DCACBC482715}"/>
    <dgm:cxn modelId="{1EEFB590-E350-478E-9171-CCD49DB64BD9}" srcId="{D1E485A0-A92D-4A63-9717-574130ECC8E5}" destId="{5AD86133-90F2-4DEA-8997-A60941ED0052}" srcOrd="0" destOrd="0" parTransId="{60702B2E-C126-4DEC-9472-A85231641D83}" sibTransId="{73A109E6-41DF-457F-9795-FC810CAF7310}"/>
    <dgm:cxn modelId="{8707EB48-A799-4D56-A470-958BAB236A7F}" srcId="{44825444-0FB0-4418-AB1C-3BE676A9D769}" destId="{F817A2CE-5BBC-4B55-BF1F-EE1EC82BB64F}" srcOrd="2" destOrd="0" parTransId="{2C781A85-C655-4CC4-9FF2-C6B2F37B0D44}" sibTransId="{6445153C-6EE1-48BB-8BA3-689421B48DF9}"/>
    <dgm:cxn modelId="{4EABA6EE-1868-4E3C-936A-E530CE917998}" srcId="{961B56BC-49D0-4F52-87DA-F4CC0E43956A}" destId="{224F4BE9-C7A2-4BAE-8276-372BF0B4A054}" srcOrd="4" destOrd="0" parTransId="{B7184EA8-D746-41D2-BEF0-1F2579AC774A}" sibTransId="{71B8CF4B-E8FA-4CC5-B82E-48BBEAADE6DA}"/>
    <dgm:cxn modelId="{3D246F27-BCC3-463E-AC38-DF5869268520}" srcId="{1D530585-A65D-4057-9DCC-839EFFFC0AC0}" destId="{961B56BC-49D0-4F52-87DA-F4CC0E43956A}" srcOrd="0" destOrd="0" parTransId="{CDA3CA86-ED7D-4867-B5B4-399CCE155F9D}" sibTransId="{0D6CA745-7AE0-4D8D-9E18-656A310A40F7}"/>
    <dgm:cxn modelId="{AB00EB55-E910-4C8B-B3B8-9C5B2BC908C2}" type="presOf" srcId="{0E853921-D332-42AA-A5F6-582EA5DBB43E}" destId="{0217CCC7-BA1F-4244-BBDD-121AD1B85C8F}" srcOrd="0" destOrd="0" presId="urn:microsoft.com/office/officeart/2005/8/layout/lProcess3"/>
    <dgm:cxn modelId="{49685450-5DB6-46A6-9062-321679BCC27F}" type="presOf" srcId="{5AD86133-90F2-4DEA-8997-A60941ED0052}" destId="{5C5D67DA-88D5-4CCF-8FB7-99C4AC146014}" srcOrd="0" destOrd="0" presId="urn:microsoft.com/office/officeart/2005/8/layout/lProcess3"/>
    <dgm:cxn modelId="{6C442630-2C23-4668-8C0F-20FF0F1FA549}" type="presOf" srcId="{D5284ABA-6645-4E63-A715-F480318A94B0}" destId="{008A68ED-FF7E-46ED-ADB1-1448F72CEDD1}" srcOrd="0" destOrd="0" presId="urn:microsoft.com/office/officeart/2005/8/layout/lProcess3"/>
    <dgm:cxn modelId="{BD5FBD36-79DB-4523-AC08-0641A49BD622}" type="presOf" srcId="{91CA18D0-7039-4C89-B14F-7570BA603E5D}" destId="{B67C2F79-5E7E-4934-AB1D-B166458980E8}" srcOrd="0" destOrd="0" presId="urn:microsoft.com/office/officeart/2005/8/layout/lProcess3"/>
    <dgm:cxn modelId="{180CB96F-F4E9-4C00-82E3-F40C04178FD4}" srcId="{588C7F2C-A956-4828-9707-A31F063EC084}" destId="{F8EE0853-834C-4E95-8BE7-85C9440D92C7}" srcOrd="1" destOrd="0" parTransId="{DB8AF2F8-F43C-48A4-BDF0-0CDD4BBC8712}" sibTransId="{48BCBF4C-E13C-4D6D-8235-1E629EB97E76}"/>
    <dgm:cxn modelId="{A059ED40-1468-4F86-B1F5-A6FC09E5E2F4}" type="presOf" srcId="{F7744857-A0F7-4700-B0F7-7B5AF4095D23}" destId="{FF257C2E-2532-4907-8501-F1D16673E09B}" srcOrd="0" destOrd="0" presId="urn:microsoft.com/office/officeart/2005/8/layout/lProcess3"/>
    <dgm:cxn modelId="{D8A87884-F3D0-4B50-9FC5-F34C1139A997}" type="presOf" srcId="{E0DD5936-6558-447D-BDA0-BAE68A4A85C7}" destId="{0A39832D-8064-4754-B568-BDECFF73C811}" srcOrd="0" destOrd="0" presId="urn:microsoft.com/office/officeart/2005/8/layout/lProcess3"/>
    <dgm:cxn modelId="{5EC693D0-C488-40FD-B443-37A078C846A6}" type="presOf" srcId="{98474818-5408-4F14-B623-60EE361EF1BB}" destId="{62709545-EFF7-496B-840A-66AD00BF373D}" srcOrd="0" destOrd="0" presId="urn:microsoft.com/office/officeart/2005/8/layout/lProcess3"/>
    <dgm:cxn modelId="{7A6508D1-E806-43F6-A32B-CE3229C599AA}" srcId="{31D298F6-9AF4-4005-84D1-F51F6F526AD5}" destId="{99EAE796-990C-4FFA-99F7-61BAE63ADF7A}" srcOrd="0" destOrd="0" parTransId="{80BBC4D0-3963-4F70-A322-5873EF935823}" sibTransId="{91FDDC38-7972-491F-B208-4016B75657E6}"/>
    <dgm:cxn modelId="{E7CEE14F-841C-4352-9CC2-1806D7448697}" type="presOf" srcId="{D1E485A0-A92D-4A63-9717-574130ECC8E5}" destId="{D5D5443D-87DA-4246-8F19-D9724F49767C}" srcOrd="0" destOrd="0" presId="urn:microsoft.com/office/officeart/2005/8/layout/lProcess3"/>
    <dgm:cxn modelId="{8802A9C4-656D-4DC5-8525-3E2B66144842}" type="presOf" srcId="{BC26E51F-5D3F-4EF3-B369-0D830CE68112}" destId="{E273E53C-1D48-4852-939D-F737D33627B6}" srcOrd="0" destOrd="0" presId="urn:microsoft.com/office/officeart/2005/8/layout/lProcess3"/>
    <dgm:cxn modelId="{2E877327-756D-4B09-B3F7-B4B19CF7F32E}" srcId="{D1E485A0-A92D-4A63-9717-574130ECC8E5}" destId="{0E853921-D332-42AA-A5F6-582EA5DBB43E}" srcOrd="1" destOrd="0" parTransId="{E580ED9A-A879-4F46-8DF2-C7FD455C4830}" sibTransId="{DD57E8CD-5679-4511-A7E7-7DC035216B7A}"/>
    <dgm:cxn modelId="{049B8871-693B-4C6F-A304-42EEA35453C6}" type="presParOf" srcId="{2C6B9032-8F73-4928-B06D-C6CF04647662}" destId="{4EB20DDC-A833-49CB-B4BA-DA7816D1497B}" srcOrd="0" destOrd="0" presId="urn:microsoft.com/office/officeart/2005/8/layout/lProcess3"/>
    <dgm:cxn modelId="{5017BCFB-4E2A-419B-9946-8893954C983B}" type="presParOf" srcId="{4EB20DDC-A833-49CB-B4BA-DA7816D1497B}" destId="{1F2AFB53-A65C-43B5-9FBD-0B80A24C750D}" srcOrd="0" destOrd="0" presId="urn:microsoft.com/office/officeart/2005/8/layout/lProcess3"/>
    <dgm:cxn modelId="{CC099CF1-159D-42AF-8D87-56B7379CDADE}" type="presParOf" srcId="{4EB20DDC-A833-49CB-B4BA-DA7816D1497B}" destId="{2833CBE9-D1F6-47E2-A0C9-9E6483D45638}" srcOrd="1" destOrd="0" presId="urn:microsoft.com/office/officeart/2005/8/layout/lProcess3"/>
    <dgm:cxn modelId="{7CDA0809-CC4D-4BF7-9D2C-73051F3859A1}" type="presParOf" srcId="{4EB20DDC-A833-49CB-B4BA-DA7816D1497B}" destId="{55CE5AAC-FF05-4040-ADFA-5FC300C99841}" srcOrd="2" destOrd="0" presId="urn:microsoft.com/office/officeart/2005/8/layout/lProcess3"/>
    <dgm:cxn modelId="{F3CC4504-27DB-4A12-B3A6-557AF56F785D}" type="presParOf" srcId="{4EB20DDC-A833-49CB-B4BA-DA7816D1497B}" destId="{A004CBF9-F3AE-478B-90F9-293CA6621392}" srcOrd="3" destOrd="0" presId="urn:microsoft.com/office/officeart/2005/8/layout/lProcess3"/>
    <dgm:cxn modelId="{16F50C1F-B7DE-4E9F-969B-984C477CF8B1}" type="presParOf" srcId="{4EB20DDC-A833-49CB-B4BA-DA7816D1497B}" destId="{B79072EA-CB84-482A-A657-568762E8EB79}" srcOrd="4" destOrd="0" presId="urn:microsoft.com/office/officeart/2005/8/layout/lProcess3"/>
    <dgm:cxn modelId="{EE1E0677-F254-43C4-8225-93C6854AA6A5}" type="presParOf" srcId="{4EB20DDC-A833-49CB-B4BA-DA7816D1497B}" destId="{42DB52DB-0FD0-4C75-98EA-E73F7F4BE53B}" srcOrd="5" destOrd="0" presId="urn:microsoft.com/office/officeart/2005/8/layout/lProcess3"/>
    <dgm:cxn modelId="{4C2DF057-8212-46FA-B0F6-E8D27E4FD030}" type="presParOf" srcId="{4EB20DDC-A833-49CB-B4BA-DA7816D1497B}" destId="{62709545-EFF7-496B-840A-66AD00BF373D}" srcOrd="6" destOrd="0" presId="urn:microsoft.com/office/officeart/2005/8/layout/lProcess3"/>
    <dgm:cxn modelId="{EB297483-D378-4ADC-AEB3-CF05601D32D8}" type="presParOf" srcId="{4EB20DDC-A833-49CB-B4BA-DA7816D1497B}" destId="{98F6936C-485D-41B9-99D8-3738633C0DC5}" srcOrd="7" destOrd="0" presId="urn:microsoft.com/office/officeart/2005/8/layout/lProcess3"/>
    <dgm:cxn modelId="{D8E63A39-3EF8-4E00-B6F8-DBE579E45818}" type="presParOf" srcId="{4EB20DDC-A833-49CB-B4BA-DA7816D1497B}" destId="{1905D17A-EB53-4DDA-84E9-4897A346DCC6}" srcOrd="8" destOrd="0" presId="urn:microsoft.com/office/officeart/2005/8/layout/lProcess3"/>
    <dgm:cxn modelId="{E211A13E-9FAE-4369-B30F-DE902873710F}" type="presParOf" srcId="{4EB20DDC-A833-49CB-B4BA-DA7816D1497B}" destId="{60AF51AB-612A-4C8C-B22E-36052882DE37}" srcOrd="9" destOrd="0" presId="urn:microsoft.com/office/officeart/2005/8/layout/lProcess3"/>
    <dgm:cxn modelId="{192EE7B6-2031-479A-BFB9-8935F46F44C1}" type="presParOf" srcId="{4EB20DDC-A833-49CB-B4BA-DA7816D1497B}" destId="{879A147A-5ECE-4745-95C9-CCBCE9C748BC}" srcOrd="10" destOrd="0" presId="urn:microsoft.com/office/officeart/2005/8/layout/lProcess3"/>
    <dgm:cxn modelId="{86E120AF-A9B5-4969-AA5A-7CDD098BFA73}" type="presParOf" srcId="{4EB20DDC-A833-49CB-B4BA-DA7816D1497B}" destId="{3B7D6C8C-B72E-4661-A648-E90E604CE2D3}" srcOrd="11" destOrd="0" presId="urn:microsoft.com/office/officeart/2005/8/layout/lProcess3"/>
    <dgm:cxn modelId="{63A95CD1-6842-4CC0-971C-B05EE797109E}" type="presParOf" srcId="{4EB20DDC-A833-49CB-B4BA-DA7816D1497B}" destId="{53E66423-2F25-4507-9C74-5E87F1D1A5EE}" srcOrd="12" destOrd="0" presId="urn:microsoft.com/office/officeart/2005/8/layout/lProcess3"/>
    <dgm:cxn modelId="{B21E5D7D-1FDD-4628-B160-818596CA614C}" type="presParOf" srcId="{2C6B9032-8F73-4928-B06D-C6CF04647662}" destId="{6E582A2F-1543-43B1-9C45-7C3F807C4F12}" srcOrd="1" destOrd="0" presId="urn:microsoft.com/office/officeart/2005/8/layout/lProcess3"/>
    <dgm:cxn modelId="{A2E5A239-0D40-432A-A31A-DE82D6F03430}" type="presParOf" srcId="{2C6B9032-8F73-4928-B06D-C6CF04647662}" destId="{BBC4B3A3-7272-43BA-9474-97F1597370B1}" srcOrd="2" destOrd="0" presId="urn:microsoft.com/office/officeart/2005/8/layout/lProcess3"/>
    <dgm:cxn modelId="{06A619BC-E980-4DAF-B870-2FC496E497EF}" type="presParOf" srcId="{BBC4B3A3-7272-43BA-9474-97F1597370B1}" destId="{EA953FB9-9A0C-4864-89AD-F956C3FCA333}" srcOrd="0" destOrd="0" presId="urn:microsoft.com/office/officeart/2005/8/layout/lProcess3"/>
    <dgm:cxn modelId="{8598E5E6-66EA-490F-B28D-3C58DAA5BC42}" type="presParOf" srcId="{BBC4B3A3-7272-43BA-9474-97F1597370B1}" destId="{2F28C477-1C16-433E-BD9B-DE59969859C1}" srcOrd="1" destOrd="0" presId="urn:microsoft.com/office/officeart/2005/8/layout/lProcess3"/>
    <dgm:cxn modelId="{C2C34F2F-4AF8-4DD8-BCE5-72BA236CDC20}" type="presParOf" srcId="{BBC4B3A3-7272-43BA-9474-97F1597370B1}" destId="{92FEB86A-44DF-4FEB-B929-3DA9526C5216}" srcOrd="2" destOrd="0" presId="urn:microsoft.com/office/officeart/2005/8/layout/lProcess3"/>
    <dgm:cxn modelId="{AA83EB3A-4BC3-42C1-8E07-4A88E873AC9F}" type="presParOf" srcId="{BBC4B3A3-7272-43BA-9474-97F1597370B1}" destId="{D36737E9-9147-4C49-9FFE-730329601753}" srcOrd="3" destOrd="0" presId="urn:microsoft.com/office/officeart/2005/8/layout/lProcess3"/>
    <dgm:cxn modelId="{BEFAF1F3-18DC-41EB-A7B4-3D1EC6F538D2}" type="presParOf" srcId="{BBC4B3A3-7272-43BA-9474-97F1597370B1}" destId="{E6712BD2-17F5-433F-8DE0-21A8DB0B0EB3}" srcOrd="4" destOrd="0" presId="urn:microsoft.com/office/officeart/2005/8/layout/lProcess3"/>
    <dgm:cxn modelId="{C51C155A-DC16-48B7-A244-672156944740}" type="presParOf" srcId="{BBC4B3A3-7272-43BA-9474-97F1597370B1}" destId="{DF1BE4E7-9914-440B-897C-9240CC9A50A6}" srcOrd="5" destOrd="0" presId="urn:microsoft.com/office/officeart/2005/8/layout/lProcess3"/>
    <dgm:cxn modelId="{DE65032B-33F7-415C-98AA-E5ED14E886CB}" type="presParOf" srcId="{BBC4B3A3-7272-43BA-9474-97F1597370B1}" destId="{008A68ED-FF7E-46ED-ADB1-1448F72CEDD1}" srcOrd="6" destOrd="0" presId="urn:microsoft.com/office/officeart/2005/8/layout/lProcess3"/>
    <dgm:cxn modelId="{AD444FDC-1046-4E04-93BA-EF70B4244794}" type="presParOf" srcId="{2C6B9032-8F73-4928-B06D-C6CF04647662}" destId="{DD927B71-F06A-40F1-8249-FEF42D558BF2}" srcOrd="3" destOrd="0" presId="urn:microsoft.com/office/officeart/2005/8/layout/lProcess3"/>
    <dgm:cxn modelId="{40B81377-EF97-46E3-81E6-2149F5927F62}" type="presParOf" srcId="{2C6B9032-8F73-4928-B06D-C6CF04647662}" destId="{915CA35D-8976-4DD5-9DA0-D6715854FAE3}" srcOrd="4" destOrd="0" presId="urn:microsoft.com/office/officeart/2005/8/layout/lProcess3"/>
    <dgm:cxn modelId="{EEB2C541-6E69-4850-8B62-5D19F1D914AD}" type="presParOf" srcId="{915CA35D-8976-4DD5-9DA0-D6715854FAE3}" destId="{8885E09B-EC5B-4C59-BA4A-E53F8D1692A7}" srcOrd="0" destOrd="0" presId="urn:microsoft.com/office/officeart/2005/8/layout/lProcess3"/>
    <dgm:cxn modelId="{FC8D433D-876B-43A8-818F-1B0638F771F2}" type="presParOf" srcId="{915CA35D-8976-4DD5-9DA0-D6715854FAE3}" destId="{FC680FBC-CBE1-4121-98AF-95F4D583BDD5}" srcOrd="1" destOrd="0" presId="urn:microsoft.com/office/officeart/2005/8/layout/lProcess3"/>
    <dgm:cxn modelId="{E7DC96E2-FB3B-4544-9483-B66123553751}" type="presParOf" srcId="{915CA35D-8976-4DD5-9DA0-D6715854FAE3}" destId="{0A39832D-8064-4754-B568-BDECFF73C811}" srcOrd="2" destOrd="0" presId="urn:microsoft.com/office/officeart/2005/8/layout/lProcess3"/>
    <dgm:cxn modelId="{24AC90A7-953F-4013-A8C7-4C4FC3803088}" type="presParOf" srcId="{915CA35D-8976-4DD5-9DA0-D6715854FAE3}" destId="{FF5F2DD9-2C9E-4787-B1E1-7E2500C36A0A}" srcOrd="3" destOrd="0" presId="urn:microsoft.com/office/officeart/2005/8/layout/lProcess3"/>
    <dgm:cxn modelId="{7C5EDC13-BC3F-4EC7-811E-081D37E110E3}" type="presParOf" srcId="{915CA35D-8976-4DD5-9DA0-D6715854FAE3}" destId="{E273E53C-1D48-4852-939D-F737D33627B6}" srcOrd="4" destOrd="0" presId="urn:microsoft.com/office/officeart/2005/8/layout/lProcess3"/>
    <dgm:cxn modelId="{5C9CEB69-B77F-42A5-8C49-BD0986E33E94}" type="presParOf" srcId="{915CA35D-8976-4DD5-9DA0-D6715854FAE3}" destId="{57CF1214-0239-4437-BE7D-FDA5139DD310}" srcOrd="5" destOrd="0" presId="urn:microsoft.com/office/officeart/2005/8/layout/lProcess3"/>
    <dgm:cxn modelId="{20B10549-4D4A-407B-846A-6E04B021E295}" type="presParOf" srcId="{915CA35D-8976-4DD5-9DA0-D6715854FAE3}" destId="{90164D3D-A9BF-4F62-865A-4EEA30B38DBD}" srcOrd="6" destOrd="0" presId="urn:microsoft.com/office/officeart/2005/8/layout/lProcess3"/>
    <dgm:cxn modelId="{301E16D4-864B-4C9E-8F9C-EF7A85E99B9E}" type="presParOf" srcId="{2C6B9032-8F73-4928-B06D-C6CF04647662}" destId="{77771EE7-B68D-44D4-A691-4BEF9FD545AC}" srcOrd="5" destOrd="0" presId="urn:microsoft.com/office/officeart/2005/8/layout/lProcess3"/>
    <dgm:cxn modelId="{9AC46DF1-B9DF-4930-95FE-A08B8222EA58}" type="presParOf" srcId="{2C6B9032-8F73-4928-B06D-C6CF04647662}" destId="{DFB08B69-BF96-4592-9EAE-18F5536EF41D}" srcOrd="6" destOrd="0" presId="urn:microsoft.com/office/officeart/2005/8/layout/lProcess3"/>
    <dgm:cxn modelId="{BD8948E3-11F0-482B-87D6-FD0877EF3BFF}" type="presParOf" srcId="{DFB08B69-BF96-4592-9EAE-18F5536EF41D}" destId="{DA741E7A-C9E7-4D4F-849E-85D3885BD837}" srcOrd="0" destOrd="0" presId="urn:microsoft.com/office/officeart/2005/8/layout/lProcess3"/>
    <dgm:cxn modelId="{46114D90-FB1B-4607-AFAA-1B3DFCA93859}" type="presParOf" srcId="{DFB08B69-BF96-4592-9EAE-18F5536EF41D}" destId="{3D6A1DD4-6E2B-4607-9EC4-76BD5685278C}" srcOrd="1" destOrd="0" presId="urn:microsoft.com/office/officeart/2005/8/layout/lProcess3"/>
    <dgm:cxn modelId="{B6BBEBBC-D038-4CD1-824C-998642E73029}" type="presParOf" srcId="{DFB08B69-BF96-4592-9EAE-18F5536EF41D}" destId="{4D39E602-971F-43AD-BC3A-7F420F5ACE59}" srcOrd="2" destOrd="0" presId="urn:microsoft.com/office/officeart/2005/8/layout/lProcess3"/>
    <dgm:cxn modelId="{5C1C29F9-2B83-468D-B275-D424054B8A1E}" type="presParOf" srcId="{DFB08B69-BF96-4592-9EAE-18F5536EF41D}" destId="{17F87698-BD63-4969-86DE-5514DECC00C9}" srcOrd="3" destOrd="0" presId="urn:microsoft.com/office/officeart/2005/8/layout/lProcess3"/>
    <dgm:cxn modelId="{143B60E9-ABBD-4DFA-A8BA-1F4CEB17E93E}" type="presParOf" srcId="{DFB08B69-BF96-4592-9EAE-18F5536EF41D}" destId="{C648EDC4-2134-49FF-9AF3-D05A14EDD3ED}" srcOrd="4" destOrd="0" presId="urn:microsoft.com/office/officeart/2005/8/layout/lProcess3"/>
    <dgm:cxn modelId="{C66AED16-61C0-4A4C-90B0-E2842CAB1AF4}" type="presParOf" srcId="{DFB08B69-BF96-4592-9EAE-18F5536EF41D}" destId="{A0CDF896-80C2-4E82-AEF8-5AF1D1BE5387}" srcOrd="5" destOrd="0" presId="urn:microsoft.com/office/officeart/2005/8/layout/lProcess3"/>
    <dgm:cxn modelId="{8F0346A4-D0FA-49CF-BBBB-56DC4685BE82}" type="presParOf" srcId="{DFB08B69-BF96-4592-9EAE-18F5536EF41D}" destId="{EB1632A7-2206-4AE7-9914-1C1F500B8238}" srcOrd="6" destOrd="0" presId="urn:microsoft.com/office/officeart/2005/8/layout/lProcess3"/>
    <dgm:cxn modelId="{25E16663-1A07-47A7-BAFB-4ACEF7277EBE}" type="presParOf" srcId="{2C6B9032-8F73-4928-B06D-C6CF04647662}" destId="{0AC9F48F-49B5-464D-8B1E-ABAE55F63A76}" srcOrd="7" destOrd="0" presId="urn:microsoft.com/office/officeart/2005/8/layout/lProcess3"/>
    <dgm:cxn modelId="{B203C639-FBFE-42BC-8DEC-899B3EBE11F4}" type="presParOf" srcId="{2C6B9032-8F73-4928-B06D-C6CF04647662}" destId="{B6BC552B-6158-4B8B-84E2-FBC21E63C068}" srcOrd="8" destOrd="0" presId="urn:microsoft.com/office/officeart/2005/8/layout/lProcess3"/>
    <dgm:cxn modelId="{D5A63731-7505-47EF-87C4-61FC5B87AC2F}" type="presParOf" srcId="{B6BC552B-6158-4B8B-84E2-FBC21E63C068}" destId="{D5D5443D-87DA-4246-8F19-D9724F49767C}" srcOrd="0" destOrd="0" presId="urn:microsoft.com/office/officeart/2005/8/layout/lProcess3"/>
    <dgm:cxn modelId="{D1C02A4A-3B95-41AC-8B67-2124B441F535}" type="presParOf" srcId="{B6BC552B-6158-4B8B-84E2-FBC21E63C068}" destId="{68BE8232-3640-4EA0-8820-32482E2D9A97}" srcOrd="1" destOrd="0" presId="urn:microsoft.com/office/officeart/2005/8/layout/lProcess3"/>
    <dgm:cxn modelId="{F4A3BC28-79B0-4500-AA5C-1658918E1FAF}" type="presParOf" srcId="{B6BC552B-6158-4B8B-84E2-FBC21E63C068}" destId="{5C5D67DA-88D5-4CCF-8FB7-99C4AC146014}" srcOrd="2" destOrd="0" presId="urn:microsoft.com/office/officeart/2005/8/layout/lProcess3"/>
    <dgm:cxn modelId="{0A27E3A8-D748-41E8-A027-CF36F1A3A632}" type="presParOf" srcId="{B6BC552B-6158-4B8B-84E2-FBC21E63C068}" destId="{FC835954-97CB-4B55-8458-655B26DBBF29}" srcOrd="3" destOrd="0" presId="urn:microsoft.com/office/officeart/2005/8/layout/lProcess3"/>
    <dgm:cxn modelId="{D808CCD4-CFEE-4668-9D04-DC1FFD1CA441}" type="presParOf" srcId="{B6BC552B-6158-4B8B-84E2-FBC21E63C068}" destId="{0217CCC7-BA1F-4244-BBDD-121AD1B85C8F}" srcOrd="4" destOrd="0" presId="urn:microsoft.com/office/officeart/2005/8/layout/lProcess3"/>
    <dgm:cxn modelId="{3573BBE9-89CA-4FA8-80C0-BE2CBFC712DD}" type="presParOf" srcId="{B6BC552B-6158-4B8B-84E2-FBC21E63C068}" destId="{EC241AD4-3A98-4934-8FE3-52AD80410209}" srcOrd="5" destOrd="0" presId="urn:microsoft.com/office/officeart/2005/8/layout/lProcess3"/>
    <dgm:cxn modelId="{7C016F93-75BD-4A07-A592-55FE0977BF29}" type="presParOf" srcId="{B6BC552B-6158-4B8B-84E2-FBC21E63C068}" destId="{FF257C2E-2532-4907-8501-F1D16673E09B}" srcOrd="6" destOrd="0" presId="urn:microsoft.com/office/officeart/2005/8/layout/lProcess3"/>
    <dgm:cxn modelId="{8EBD737E-48D8-49B0-9FFE-6679EDB6B4F7}" type="presParOf" srcId="{2C6B9032-8F73-4928-B06D-C6CF04647662}" destId="{1596803B-688E-4F46-B009-02EB6D9300A2}" srcOrd="9" destOrd="0" presId="urn:microsoft.com/office/officeart/2005/8/layout/lProcess3"/>
    <dgm:cxn modelId="{BD8B85C7-A3D2-4406-8B17-6833CEB725D0}" type="presParOf" srcId="{2C6B9032-8F73-4928-B06D-C6CF04647662}" destId="{5722F3B5-67CB-42DB-9BE9-EACA0A3B3112}" srcOrd="10" destOrd="0" presId="urn:microsoft.com/office/officeart/2005/8/layout/lProcess3"/>
    <dgm:cxn modelId="{14E14507-AFE0-42E6-AFB9-FD5D4610AA7B}" type="presParOf" srcId="{5722F3B5-67CB-42DB-9BE9-EACA0A3B3112}" destId="{05F5610B-ECED-435A-83BF-1D6EDFB82F70}" srcOrd="0" destOrd="0" presId="urn:microsoft.com/office/officeart/2005/8/layout/lProcess3"/>
    <dgm:cxn modelId="{F224F7C4-9244-4072-BBA7-0E9BC3D10A3D}" type="presParOf" srcId="{5722F3B5-67CB-42DB-9BE9-EACA0A3B3112}" destId="{AE5C2727-EAEE-4790-808C-033B4CFC2D9C}" srcOrd="1" destOrd="0" presId="urn:microsoft.com/office/officeart/2005/8/layout/lProcess3"/>
    <dgm:cxn modelId="{E5F36EC6-2CAE-420F-A8A0-A71C406F7A8A}" type="presParOf" srcId="{5722F3B5-67CB-42DB-9BE9-EACA0A3B3112}" destId="{BD755916-160A-42BD-9537-2528CB57819D}" srcOrd="2" destOrd="0" presId="urn:microsoft.com/office/officeart/2005/8/layout/lProcess3"/>
    <dgm:cxn modelId="{33190D4C-0300-47B6-853C-27CA7CFD7655}" type="presParOf" srcId="{5722F3B5-67CB-42DB-9BE9-EACA0A3B3112}" destId="{30588EDC-2BDA-495E-A4F3-E0388A0AC694}" srcOrd="3" destOrd="0" presId="urn:microsoft.com/office/officeart/2005/8/layout/lProcess3"/>
    <dgm:cxn modelId="{E50C9FCD-0BC9-4651-9266-49B08B1E9932}" type="presParOf" srcId="{5722F3B5-67CB-42DB-9BE9-EACA0A3B3112}" destId="{55A2956B-48E5-40C2-92C2-8F9E92CDAC61}" srcOrd="4" destOrd="0" presId="urn:microsoft.com/office/officeart/2005/8/layout/lProcess3"/>
    <dgm:cxn modelId="{099C9E24-9B4D-424F-A8C0-4081F0578247}" type="presParOf" srcId="{5722F3B5-67CB-42DB-9BE9-EACA0A3B3112}" destId="{79CF2420-1FBA-439A-9FCA-F227E4B4C241}" srcOrd="5" destOrd="0" presId="urn:microsoft.com/office/officeart/2005/8/layout/lProcess3"/>
    <dgm:cxn modelId="{FB3796B0-3E5C-472B-89B2-58BB98D556DC}" type="presParOf" srcId="{5722F3B5-67CB-42DB-9BE9-EACA0A3B3112}" destId="{9797A433-3564-4E5E-BF49-D98435707096}" srcOrd="6" destOrd="0" presId="urn:microsoft.com/office/officeart/2005/8/layout/lProcess3"/>
    <dgm:cxn modelId="{3E016F18-8D64-471B-A8FD-10C20D9F256B}" type="presParOf" srcId="{2C6B9032-8F73-4928-B06D-C6CF04647662}" destId="{5CDA07A3-FF50-4CCB-BDF3-E825A423C652}" srcOrd="11" destOrd="0" presId="urn:microsoft.com/office/officeart/2005/8/layout/lProcess3"/>
    <dgm:cxn modelId="{0DCA4869-86B8-4D26-AC75-61CEC7048C18}" type="presParOf" srcId="{2C6B9032-8F73-4928-B06D-C6CF04647662}" destId="{CFDC30A1-3774-4F45-82D0-F12B127B0AA5}" srcOrd="12" destOrd="0" presId="urn:microsoft.com/office/officeart/2005/8/layout/lProcess3"/>
    <dgm:cxn modelId="{E40620D8-D5D8-436B-9CA6-6E6B8009F9F3}" type="presParOf" srcId="{CFDC30A1-3774-4F45-82D0-F12B127B0AA5}" destId="{B67C2F79-5E7E-4934-AB1D-B166458980E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01DA9-FFDC-4A73-AA3E-872459460B29}">
      <dsp:nvSpPr>
        <dsp:cNvPr id="0" name=""/>
        <dsp:cNvSpPr/>
      </dsp:nvSpPr>
      <dsp:spPr>
        <a:xfrm>
          <a:off x="1200963" y="475063"/>
          <a:ext cx="2070590" cy="20709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A022E-84B7-440B-9C87-7E862EC57E09}">
      <dsp:nvSpPr>
        <dsp:cNvPr id="0" name=""/>
        <dsp:cNvSpPr/>
      </dsp:nvSpPr>
      <dsp:spPr>
        <a:xfrm>
          <a:off x="1654138" y="1244426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2 352,4</a:t>
          </a:r>
        </a:p>
      </dsp:txBody>
      <dsp:txXfrm>
        <a:off x="1654138" y="1244426"/>
        <a:ext cx="1150587" cy="575155"/>
      </dsp:txXfrm>
    </dsp:sp>
    <dsp:sp modelId="{50DD2D9B-5D13-4D05-8176-2F55FFC2165E}">
      <dsp:nvSpPr>
        <dsp:cNvPr id="0" name=""/>
        <dsp:cNvSpPr/>
      </dsp:nvSpPr>
      <dsp:spPr>
        <a:xfrm>
          <a:off x="621371" y="1686655"/>
          <a:ext cx="2070590" cy="20709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65B59-1BF2-4A23-A49A-7C71B3DE8A87}">
      <dsp:nvSpPr>
        <dsp:cNvPr id="0" name=""/>
        <dsp:cNvSpPr/>
      </dsp:nvSpPr>
      <dsp:spPr>
        <a:xfrm>
          <a:off x="1081372" y="2441197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2 262,9</a:t>
          </a:r>
        </a:p>
      </dsp:txBody>
      <dsp:txXfrm>
        <a:off x="1081372" y="2441197"/>
        <a:ext cx="1150587" cy="575155"/>
      </dsp:txXfrm>
    </dsp:sp>
    <dsp:sp modelId="{AF193362-455B-45BA-A1C7-B45CC0C2FD0C}">
      <dsp:nvSpPr>
        <dsp:cNvPr id="0" name=""/>
        <dsp:cNvSpPr/>
      </dsp:nvSpPr>
      <dsp:spPr>
        <a:xfrm>
          <a:off x="1389098" y="3067804"/>
          <a:ext cx="1778957" cy="17796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7E03E-DB3D-4719-8A56-6AD5B6BCE464}">
      <dsp:nvSpPr>
        <dsp:cNvPr id="0" name=""/>
        <dsp:cNvSpPr/>
      </dsp:nvSpPr>
      <dsp:spPr>
        <a:xfrm>
          <a:off x="1656860" y="3639690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2 263,1</a:t>
          </a:r>
        </a:p>
      </dsp:txBody>
      <dsp:txXfrm>
        <a:off x="1656860" y="3639690"/>
        <a:ext cx="1150587" cy="57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236C-8AD0-494D-9558-81D9A32BAE48}">
      <dsp:nvSpPr>
        <dsp:cNvPr id="0" name=""/>
        <dsp:cNvSpPr/>
      </dsp:nvSpPr>
      <dsp:spPr>
        <a:xfrm>
          <a:off x="2516" y="144017"/>
          <a:ext cx="2843738" cy="266429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Реализация основных общеобразовательных программ общего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•1 201,5 млн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•2 449 учеников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•Расходы 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 ученика в год – 490 608 рублей</a:t>
          </a:r>
        </a:p>
      </dsp:txBody>
      <dsp:txXfrm>
        <a:off x="418972" y="534194"/>
        <a:ext cx="2010826" cy="1883939"/>
      </dsp:txXfrm>
    </dsp:sp>
    <dsp:sp modelId="{D71BA7F2-2816-402B-A11A-1DB63ACD2F2C}">
      <dsp:nvSpPr>
        <dsp:cNvPr id="0" name=""/>
        <dsp:cNvSpPr/>
      </dsp:nvSpPr>
      <dsp:spPr>
        <a:xfrm>
          <a:off x="3005430" y="1041773"/>
          <a:ext cx="940228" cy="868781"/>
        </a:xfrm>
        <a:prstGeom prst="mathPl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130057" y="1373995"/>
        <a:ext cx="690974" cy="204337"/>
      </dsp:txXfrm>
    </dsp:sp>
    <dsp:sp modelId="{04BDF5CA-679D-4D9D-A800-7A8E57584D98}">
      <dsp:nvSpPr>
        <dsp:cNvPr id="0" name=""/>
        <dsp:cNvSpPr/>
      </dsp:nvSpPr>
      <dsp:spPr>
        <a:xfrm>
          <a:off x="4104835" y="127227"/>
          <a:ext cx="3091813" cy="269787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Реализация дошкольными образовательными организациями основных общеобразовательных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• 165,9 млн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•496 ребенка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•Расходы на 1 ребенка в год – 334 476 рублей</a:t>
          </a:r>
        </a:p>
      </dsp:txBody>
      <dsp:txXfrm>
        <a:off x="4557621" y="522321"/>
        <a:ext cx="2186241" cy="1907685"/>
      </dsp:txXfrm>
    </dsp:sp>
    <dsp:sp modelId="{99D56970-5BF9-40A7-86CB-488D6E77DAB3}">
      <dsp:nvSpPr>
        <dsp:cNvPr id="0" name=""/>
        <dsp:cNvSpPr/>
      </dsp:nvSpPr>
      <dsp:spPr>
        <a:xfrm>
          <a:off x="7355824" y="907678"/>
          <a:ext cx="1136970" cy="1136970"/>
        </a:xfrm>
        <a:prstGeom prst="mathEqua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7506529" y="1141894"/>
        <a:ext cx="835560" cy="668538"/>
      </dsp:txXfrm>
    </dsp:sp>
    <dsp:sp modelId="{219790F3-B776-4C47-8E35-C58947B0A4C5}">
      <dsp:nvSpPr>
        <dsp:cNvPr id="0" name=""/>
        <dsp:cNvSpPr/>
      </dsp:nvSpPr>
      <dsp:spPr>
        <a:xfrm>
          <a:off x="8651970" y="244825"/>
          <a:ext cx="3084344" cy="246267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• 1 367,4 млн. рублей</a:t>
          </a:r>
        </a:p>
      </dsp:txBody>
      <dsp:txXfrm>
        <a:off x="9103662" y="605476"/>
        <a:ext cx="2180960" cy="1741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FB53-A65C-43B5-9FBD-0B80A24C750D}">
      <dsp:nvSpPr>
        <dsp:cNvPr id="0" name=""/>
        <dsp:cNvSpPr/>
      </dsp:nvSpPr>
      <dsp:spPr>
        <a:xfrm>
          <a:off x="0" y="82569"/>
          <a:ext cx="4683087" cy="552646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Проведение капитального ремонта образовательных учреждений</a:t>
          </a:r>
        </a:p>
      </dsp:txBody>
      <dsp:txXfrm>
        <a:off x="276323" y="82569"/>
        <a:ext cx="4130441" cy="552646"/>
      </dsp:txXfrm>
    </dsp:sp>
    <dsp:sp modelId="{55CE5AAC-FF05-4040-ADFA-5FC300C99841}">
      <dsp:nvSpPr>
        <dsp:cNvPr id="0" name=""/>
        <dsp:cNvSpPr/>
      </dsp:nvSpPr>
      <dsp:spPr>
        <a:xfrm>
          <a:off x="9226217" y="154578"/>
          <a:ext cx="1517105" cy="525732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0,0</a:t>
          </a:r>
        </a:p>
      </dsp:txBody>
      <dsp:txXfrm>
        <a:off x="9226217" y="154578"/>
        <a:ext cx="1517105" cy="525732"/>
      </dsp:txXfrm>
    </dsp:sp>
    <dsp:sp modelId="{B79072EA-CB84-482A-A657-568762E8EB79}">
      <dsp:nvSpPr>
        <dsp:cNvPr id="0" name=""/>
        <dsp:cNvSpPr/>
      </dsp:nvSpPr>
      <dsp:spPr>
        <a:xfrm>
          <a:off x="7387882" y="154578"/>
          <a:ext cx="1465255" cy="525732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0,0</a:t>
          </a:r>
        </a:p>
      </dsp:txBody>
      <dsp:txXfrm>
        <a:off x="7387882" y="154578"/>
        <a:ext cx="1465255" cy="525732"/>
      </dsp:txXfrm>
    </dsp:sp>
    <dsp:sp modelId="{62709545-EFF7-496B-840A-66AD00BF373D}">
      <dsp:nvSpPr>
        <dsp:cNvPr id="0" name=""/>
        <dsp:cNvSpPr/>
      </dsp:nvSpPr>
      <dsp:spPr>
        <a:xfrm>
          <a:off x="5351884" y="154578"/>
          <a:ext cx="1314330" cy="525732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82 088,3</a:t>
          </a:r>
        </a:p>
      </dsp:txBody>
      <dsp:txXfrm>
        <a:off x="5351884" y="154578"/>
        <a:ext cx="1314330" cy="525732"/>
      </dsp:txXfrm>
    </dsp:sp>
    <dsp:sp modelId="{1905D17A-EB53-4DDA-84E9-4897A346DCC6}">
      <dsp:nvSpPr>
        <dsp:cNvPr id="0" name=""/>
        <dsp:cNvSpPr/>
      </dsp:nvSpPr>
      <dsp:spPr>
        <a:xfrm>
          <a:off x="5325532" y="802654"/>
          <a:ext cx="1367048" cy="525732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15 000,0</a:t>
          </a:r>
        </a:p>
      </dsp:txBody>
      <dsp:txXfrm>
        <a:off x="5325532" y="802654"/>
        <a:ext cx="1367048" cy="525732"/>
      </dsp:txXfrm>
    </dsp:sp>
    <dsp:sp modelId="{879A147A-5ECE-4745-95C9-CCBCE9C748BC}">
      <dsp:nvSpPr>
        <dsp:cNvPr id="0" name=""/>
        <dsp:cNvSpPr/>
      </dsp:nvSpPr>
      <dsp:spPr>
        <a:xfrm>
          <a:off x="9219421" y="799584"/>
          <a:ext cx="1527068" cy="525732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12 978,1</a:t>
          </a:r>
        </a:p>
      </dsp:txBody>
      <dsp:txXfrm>
        <a:off x="9219421" y="799584"/>
        <a:ext cx="1527068" cy="525732"/>
      </dsp:txXfrm>
    </dsp:sp>
    <dsp:sp modelId="{53E66423-2F25-4507-9C74-5E87F1D1A5EE}">
      <dsp:nvSpPr>
        <dsp:cNvPr id="0" name=""/>
        <dsp:cNvSpPr/>
      </dsp:nvSpPr>
      <dsp:spPr>
        <a:xfrm>
          <a:off x="7425163" y="799584"/>
          <a:ext cx="1431148" cy="525732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12 978,1</a:t>
          </a:r>
        </a:p>
      </dsp:txBody>
      <dsp:txXfrm>
        <a:off x="7425163" y="799584"/>
        <a:ext cx="1431148" cy="525732"/>
      </dsp:txXfrm>
    </dsp:sp>
    <dsp:sp modelId="{EA953FB9-9A0C-4864-89AD-F956C3FCA333}">
      <dsp:nvSpPr>
        <dsp:cNvPr id="0" name=""/>
        <dsp:cNvSpPr/>
      </dsp:nvSpPr>
      <dsp:spPr>
        <a:xfrm>
          <a:off x="0" y="1468938"/>
          <a:ext cx="4910356" cy="549485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Укрепление пожарной безопасности</a:t>
          </a:r>
        </a:p>
      </dsp:txBody>
      <dsp:txXfrm>
        <a:off x="274743" y="1468938"/>
        <a:ext cx="4360871" cy="549485"/>
      </dsp:txXfrm>
    </dsp:sp>
    <dsp:sp modelId="{92FEB86A-44DF-4FEB-B929-3DA9526C5216}">
      <dsp:nvSpPr>
        <dsp:cNvPr id="0" name=""/>
        <dsp:cNvSpPr/>
      </dsp:nvSpPr>
      <dsp:spPr>
        <a:xfrm>
          <a:off x="5331533" y="1457234"/>
          <a:ext cx="1387000" cy="525732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9 000,0</a:t>
          </a:r>
        </a:p>
      </dsp:txBody>
      <dsp:txXfrm>
        <a:off x="5331533" y="1457234"/>
        <a:ext cx="1387000" cy="525732"/>
      </dsp:txXfrm>
    </dsp:sp>
    <dsp:sp modelId="{E6712BD2-17F5-433F-8DE0-21A8DB0B0EB3}">
      <dsp:nvSpPr>
        <dsp:cNvPr id="0" name=""/>
        <dsp:cNvSpPr/>
      </dsp:nvSpPr>
      <dsp:spPr>
        <a:xfrm>
          <a:off x="7404982" y="1447655"/>
          <a:ext cx="1451323" cy="525732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3 921,5</a:t>
          </a:r>
        </a:p>
      </dsp:txBody>
      <dsp:txXfrm>
        <a:off x="7404982" y="1447655"/>
        <a:ext cx="1451323" cy="525732"/>
      </dsp:txXfrm>
    </dsp:sp>
    <dsp:sp modelId="{008A68ED-FF7E-46ED-ADB1-1448F72CEDD1}">
      <dsp:nvSpPr>
        <dsp:cNvPr id="0" name=""/>
        <dsp:cNvSpPr/>
      </dsp:nvSpPr>
      <dsp:spPr>
        <a:xfrm>
          <a:off x="9210321" y="1447655"/>
          <a:ext cx="1531313" cy="525732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3 921,5</a:t>
          </a:r>
        </a:p>
      </dsp:txBody>
      <dsp:txXfrm>
        <a:off x="9210321" y="1447655"/>
        <a:ext cx="1531313" cy="525732"/>
      </dsp:txXfrm>
    </dsp:sp>
    <dsp:sp modelId="{8885E09B-EC5B-4C59-BA4A-E53F8D1692A7}">
      <dsp:nvSpPr>
        <dsp:cNvPr id="0" name=""/>
        <dsp:cNvSpPr/>
      </dsp:nvSpPr>
      <dsp:spPr>
        <a:xfrm>
          <a:off x="0" y="2101271"/>
          <a:ext cx="4924481" cy="534517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Укрепление санитарно-эпидемиологической безопасности</a:t>
          </a:r>
        </a:p>
      </dsp:txBody>
      <dsp:txXfrm>
        <a:off x="267259" y="2101271"/>
        <a:ext cx="4389964" cy="534517"/>
      </dsp:txXfrm>
    </dsp:sp>
    <dsp:sp modelId="{0A39832D-8064-4754-B568-BDECFF73C811}">
      <dsp:nvSpPr>
        <dsp:cNvPr id="0" name=""/>
        <dsp:cNvSpPr/>
      </dsp:nvSpPr>
      <dsp:spPr>
        <a:xfrm>
          <a:off x="5331923" y="2101271"/>
          <a:ext cx="1360595" cy="525732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14 345,6</a:t>
          </a:r>
        </a:p>
      </dsp:txBody>
      <dsp:txXfrm>
        <a:off x="5331923" y="2101271"/>
        <a:ext cx="1360595" cy="525732"/>
      </dsp:txXfrm>
    </dsp:sp>
    <dsp:sp modelId="{E273E53C-1D48-4852-939D-F737D33627B6}">
      <dsp:nvSpPr>
        <dsp:cNvPr id="0" name=""/>
        <dsp:cNvSpPr/>
      </dsp:nvSpPr>
      <dsp:spPr>
        <a:xfrm>
          <a:off x="7421004" y="2101274"/>
          <a:ext cx="1435301" cy="545610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13 827,5</a:t>
          </a:r>
        </a:p>
      </dsp:txBody>
      <dsp:txXfrm>
        <a:off x="7421004" y="2101274"/>
        <a:ext cx="1435301" cy="545610"/>
      </dsp:txXfrm>
    </dsp:sp>
    <dsp:sp modelId="{90164D3D-A9BF-4F62-865A-4EEA30B38DBD}">
      <dsp:nvSpPr>
        <dsp:cNvPr id="0" name=""/>
        <dsp:cNvSpPr/>
      </dsp:nvSpPr>
      <dsp:spPr>
        <a:xfrm>
          <a:off x="9244161" y="2101271"/>
          <a:ext cx="1507590" cy="525732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13 827,5</a:t>
          </a:r>
        </a:p>
      </dsp:txBody>
      <dsp:txXfrm>
        <a:off x="9244161" y="2101271"/>
        <a:ext cx="1507590" cy="525732"/>
      </dsp:txXfrm>
    </dsp:sp>
    <dsp:sp modelId="{DA741E7A-C9E7-4D4F-849E-85D3885BD837}">
      <dsp:nvSpPr>
        <dsp:cNvPr id="0" name=""/>
        <dsp:cNvSpPr/>
      </dsp:nvSpPr>
      <dsp:spPr>
        <a:xfrm>
          <a:off x="0" y="2677338"/>
          <a:ext cx="4947822" cy="535252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Повышение энергоэффективности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67626" y="2677338"/>
        <a:ext cx="4412570" cy="535252"/>
      </dsp:txXfrm>
    </dsp:sp>
    <dsp:sp modelId="{4D39E602-971F-43AD-BC3A-7F420F5ACE59}">
      <dsp:nvSpPr>
        <dsp:cNvPr id="0" name=""/>
        <dsp:cNvSpPr/>
      </dsp:nvSpPr>
      <dsp:spPr>
        <a:xfrm>
          <a:off x="5319778" y="2749344"/>
          <a:ext cx="1384871" cy="463706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6 904,7</a:t>
          </a:r>
        </a:p>
      </dsp:txBody>
      <dsp:txXfrm>
        <a:off x="5319778" y="2749344"/>
        <a:ext cx="1384871" cy="463706"/>
      </dsp:txXfrm>
    </dsp:sp>
    <dsp:sp modelId="{C648EDC4-2134-49FF-9AF3-D05A14EDD3ED}">
      <dsp:nvSpPr>
        <dsp:cNvPr id="0" name=""/>
        <dsp:cNvSpPr/>
      </dsp:nvSpPr>
      <dsp:spPr>
        <a:xfrm>
          <a:off x="7415189" y="2771017"/>
          <a:ext cx="1459656" cy="482385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6 886,0</a:t>
          </a:r>
        </a:p>
      </dsp:txBody>
      <dsp:txXfrm>
        <a:off x="7415189" y="2771017"/>
        <a:ext cx="1459656" cy="482385"/>
      </dsp:txXfrm>
    </dsp:sp>
    <dsp:sp modelId="{EB1632A7-2206-4AE7-9914-1C1F500B8238}">
      <dsp:nvSpPr>
        <dsp:cNvPr id="0" name=""/>
        <dsp:cNvSpPr/>
      </dsp:nvSpPr>
      <dsp:spPr>
        <a:xfrm>
          <a:off x="9210315" y="2749344"/>
          <a:ext cx="1521587" cy="476786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6 886,0</a:t>
          </a:r>
        </a:p>
      </dsp:txBody>
      <dsp:txXfrm>
        <a:off x="9210315" y="2749344"/>
        <a:ext cx="1521587" cy="476786"/>
      </dsp:txXfrm>
    </dsp:sp>
    <dsp:sp modelId="{D5D5443D-87DA-4246-8F19-D9724F49767C}">
      <dsp:nvSpPr>
        <dsp:cNvPr id="0" name=""/>
        <dsp:cNvSpPr/>
      </dsp:nvSpPr>
      <dsp:spPr>
        <a:xfrm>
          <a:off x="0" y="3432996"/>
          <a:ext cx="4962976" cy="1022403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bg1"/>
              </a:solidFill>
            </a:rPr>
            <a:t>Антитеррористическая защищенность</a:t>
          </a:r>
          <a:r>
            <a:rPr lang="ru-RU" sz="1600" kern="1200">
              <a:solidFill>
                <a:schemeClr val="bg1"/>
              </a:solidFill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bg1"/>
              </a:solidFill>
            </a:rPr>
            <a:t>- Обслуживание тревожной кнопки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bg1"/>
              </a:solidFill>
            </a:rPr>
            <a:t>- СКУД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bg1"/>
              </a:solidFill>
            </a:rPr>
            <a:t>- Физическая охрана зданий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11202" y="3432996"/>
        <a:ext cx="3940573" cy="1022403"/>
      </dsp:txXfrm>
    </dsp:sp>
    <dsp:sp modelId="{5C5D67DA-88D5-4CCF-8FB7-99C4AC146014}">
      <dsp:nvSpPr>
        <dsp:cNvPr id="0" name=""/>
        <dsp:cNvSpPr/>
      </dsp:nvSpPr>
      <dsp:spPr>
        <a:xfrm>
          <a:off x="5322433" y="3432995"/>
          <a:ext cx="1379574" cy="1061269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64 127,0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2 060,7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6 504,0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55 562,3</a:t>
          </a:r>
        </a:p>
      </dsp:txBody>
      <dsp:txXfrm>
        <a:off x="5322433" y="3432995"/>
        <a:ext cx="1379574" cy="1061269"/>
      </dsp:txXfrm>
    </dsp:sp>
    <dsp:sp modelId="{0217CCC7-BA1F-4244-BBDD-121AD1B85C8F}">
      <dsp:nvSpPr>
        <dsp:cNvPr id="0" name=""/>
        <dsp:cNvSpPr/>
      </dsp:nvSpPr>
      <dsp:spPr>
        <a:xfrm>
          <a:off x="7413822" y="3436917"/>
          <a:ext cx="1543155" cy="1148204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64 127,0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2 060,7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6 504,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55 562,3</a:t>
          </a:r>
        </a:p>
      </dsp:txBody>
      <dsp:txXfrm>
        <a:off x="7413822" y="3436917"/>
        <a:ext cx="1543155" cy="1148204"/>
      </dsp:txXfrm>
    </dsp:sp>
    <dsp:sp modelId="{FF257C2E-2532-4907-8501-F1D16673E09B}">
      <dsp:nvSpPr>
        <dsp:cNvPr id="0" name=""/>
        <dsp:cNvSpPr/>
      </dsp:nvSpPr>
      <dsp:spPr>
        <a:xfrm>
          <a:off x="9252492" y="3432995"/>
          <a:ext cx="1527659" cy="1077052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64 127,0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2 060,7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6 504,0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55 562,3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9252492" y="3432995"/>
        <a:ext cx="1527659" cy="1077052"/>
      </dsp:txXfrm>
    </dsp:sp>
    <dsp:sp modelId="{05F5610B-ECED-435A-83BF-1D6EDFB82F70}">
      <dsp:nvSpPr>
        <dsp:cNvPr id="0" name=""/>
        <dsp:cNvSpPr/>
      </dsp:nvSpPr>
      <dsp:spPr>
        <a:xfrm>
          <a:off x="0" y="4662908"/>
          <a:ext cx="5088234" cy="565238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ИТОГО</a:t>
          </a:r>
          <a:endParaRPr lang="ru-RU" kern="1200" dirty="0"/>
        </a:p>
      </dsp:txBody>
      <dsp:txXfrm>
        <a:off x="282619" y="4662908"/>
        <a:ext cx="4522996" cy="565238"/>
      </dsp:txXfrm>
    </dsp:sp>
    <dsp:sp modelId="{BD755916-160A-42BD-9537-2528CB57819D}">
      <dsp:nvSpPr>
        <dsp:cNvPr id="0" name=""/>
        <dsp:cNvSpPr/>
      </dsp:nvSpPr>
      <dsp:spPr>
        <a:xfrm>
          <a:off x="5353742" y="4732593"/>
          <a:ext cx="1316946" cy="525732"/>
        </a:xfrm>
        <a:prstGeom prst="rect">
          <a:avLst/>
        </a:prstGeom>
        <a:solidFill>
          <a:srgbClr val="7030A0"/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191 465,6</a:t>
          </a:r>
        </a:p>
      </dsp:txBody>
      <dsp:txXfrm>
        <a:off x="5353742" y="4732593"/>
        <a:ext cx="1316946" cy="525732"/>
      </dsp:txXfrm>
    </dsp:sp>
    <dsp:sp modelId="{55A2956B-48E5-40C2-92C2-8F9E92CDAC61}">
      <dsp:nvSpPr>
        <dsp:cNvPr id="0" name=""/>
        <dsp:cNvSpPr/>
      </dsp:nvSpPr>
      <dsp:spPr>
        <a:xfrm>
          <a:off x="7511334" y="4753094"/>
          <a:ext cx="1344967" cy="505234"/>
        </a:xfrm>
        <a:prstGeom prst="rect">
          <a:avLst/>
        </a:prstGeom>
        <a:solidFill>
          <a:srgbClr val="7030A0"/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101 740,1</a:t>
          </a:r>
        </a:p>
      </dsp:txBody>
      <dsp:txXfrm>
        <a:off x="7511334" y="4753094"/>
        <a:ext cx="1344967" cy="505234"/>
      </dsp:txXfrm>
    </dsp:sp>
    <dsp:sp modelId="{9797A433-3564-4E5E-BF49-D98435707096}">
      <dsp:nvSpPr>
        <dsp:cNvPr id="0" name=""/>
        <dsp:cNvSpPr/>
      </dsp:nvSpPr>
      <dsp:spPr>
        <a:xfrm>
          <a:off x="9212775" y="4789856"/>
          <a:ext cx="1547059" cy="468469"/>
        </a:xfrm>
        <a:prstGeom prst="rect">
          <a:avLst/>
        </a:prstGeom>
        <a:solidFill>
          <a:srgbClr val="7030A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101 740,1</a:t>
          </a:r>
        </a:p>
      </dsp:txBody>
      <dsp:txXfrm>
        <a:off x="9212775" y="4789856"/>
        <a:ext cx="1547059" cy="468469"/>
      </dsp:txXfrm>
    </dsp:sp>
    <dsp:sp modelId="{B67C2F79-5E7E-4934-AB1D-B166458980E8}">
      <dsp:nvSpPr>
        <dsp:cNvPr id="0" name=""/>
        <dsp:cNvSpPr/>
      </dsp:nvSpPr>
      <dsp:spPr>
        <a:xfrm>
          <a:off x="0" y="877660"/>
          <a:ext cx="4879889" cy="552646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Проведение мероприятий по текущему ремонту образовательных учреждений</a:t>
          </a:r>
        </a:p>
      </dsp:txBody>
      <dsp:txXfrm>
        <a:off x="276323" y="877660"/>
        <a:ext cx="4327243" cy="55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0.08262</cdr:x>
      <cdr:y>0.01896</cdr:y>
    </cdr:from>
    <cdr:to>
      <cdr:x>0.92547</cdr:x>
      <cdr:y>0.12816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72008"/>
          <a:ext cx="3672915" cy="414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0.01652</cdr:x>
      <cdr:y>0.01896</cdr:y>
    </cdr:from>
    <cdr:to>
      <cdr:x>0.96734</cdr:x>
      <cdr:y>0.21356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71990" y="56974"/>
          <a:ext cx="414340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Доля  добывающих производств в  объеме отгруженных товаров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0.11864</cdr:x>
      <cdr:y>0.03704</cdr:y>
    </cdr:from>
    <cdr:to>
      <cdr:x>0.98305</cdr:x>
      <cdr:y>0.11111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0066" y="214314"/>
          <a:ext cx="364333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="" xmlns:a16="http://schemas.microsoft.com/office/drawing/2014/main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0.5873</cdr:y>
    </cdr:from>
    <cdr:to>
      <cdr:x>0.81963</cdr:x>
      <cdr:y>0.78994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="" xmlns:a16="http://schemas.microsoft.com/office/drawing/2014/main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70742" y="2664296"/>
          <a:ext cx="1667583" cy="9192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1 927 212,1</a:t>
          </a: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2 001 709,0</a:t>
          </a: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2 085 698,6</a:t>
          </a: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89" y="648085"/>
          <a:ext cx="360004" cy="1368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2 394 155,8</a:t>
          </a: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2 055 345,3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0.2795</cdr:y>
    </cdr:from>
    <cdr:to>
      <cdr:x>0.62599</cdr:x>
      <cdr:y>0.34329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43872" y="1916832"/>
          <a:ext cx="2688214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4 504 077,5тыс. рублей</a:t>
          </a:r>
        </a:p>
      </cdr:txBody>
    </cdr:sp>
  </cdr:relSizeAnchor>
  <cdr:relSizeAnchor xmlns:cdr="http://schemas.openxmlformats.org/drawingml/2006/chartDrawing">
    <cdr:from>
      <cdr:x>0.4055</cdr:x>
      <cdr:y>0.459</cdr:y>
    </cdr:from>
    <cdr:to>
      <cdr:x>0.64174</cdr:x>
      <cdr:y>0.51004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43872" y="3147817"/>
          <a:ext cx="2880238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4 500 347,2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0.64047</cdr:y>
    </cdr:from>
    <cdr:to>
      <cdr:x>0.63791</cdr:x>
      <cdr:y>0.68992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43872" y="4392368"/>
          <a:ext cx="2833543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4 981 195,5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0.8255</cdr:y>
    </cdr:from>
    <cdr:to>
      <cdr:x>0.61812</cdr:x>
      <cdr:y>0.8877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43872" y="5661248"/>
          <a:ext cx="2592263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4 352 835,8 тыс. рублей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0.86374</cdr:x>
      <cdr:y>0.5105</cdr:y>
    </cdr:from>
    <cdr:to>
      <cdr:x>0.98413</cdr:x>
      <cdr:y>0.603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530695" y="3501009"/>
          <a:ext cx="1467818" cy="63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628 359,7 тыс. руб.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14,4%</a:t>
          </a:r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0.8544</cdr:x>
      <cdr:y>0.34514</cdr:y>
    </cdr:from>
    <cdr:to>
      <cdr:x>0.96644</cdr:x>
      <cdr:y>0.44881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416821" y="2366971"/>
          <a:ext cx="1365992" cy="71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-480 848,3 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-9,6%</a:t>
          </a:r>
        </a:p>
      </cdr:txBody>
    </cdr:sp>
  </cdr:relSizeAnchor>
  <cdr:relSizeAnchor xmlns:cdr="http://schemas.openxmlformats.org/drawingml/2006/chartDrawing">
    <cdr:from>
      <cdr:x>0.85207</cdr:x>
      <cdr:y>0.164</cdr:y>
    </cdr:from>
    <cdr:to>
      <cdr:x>0.96411</cdr:x>
      <cdr:y>0.27086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388403" y="1124744"/>
          <a:ext cx="1365992" cy="732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3 730,3тыс.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0,08%</a:t>
          </a:r>
        </a:p>
      </cdr:txBody>
    </cdr:sp>
  </cdr:relSizeAnchor>
  <cdr:relSizeAnchor xmlns:cdr="http://schemas.openxmlformats.org/drawingml/2006/chartDrawing">
    <cdr:from>
      <cdr:x>0.81564</cdr:x>
      <cdr:y>0.15429</cdr:y>
    </cdr:from>
    <cdr:to>
      <cdr:x>0.83595</cdr:x>
      <cdr:y>0.29118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2692584">
          <a:off x="9944283" y="1058121"/>
          <a:ext cx="247619" cy="938791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0.83023</cdr:x>
      <cdr:y>0.11229</cdr:y>
    </cdr:from>
    <cdr:to>
      <cdr:x>0.97198</cdr:x>
      <cdr:y>0.15794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700399"/>
          <a:ext cx="1352373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42,1%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38,6%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0.66486</cdr:x>
      <cdr:y>0.01646</cdr:y>
    </cdr:from>
    <cdr:to>
      <cdr:x>0.89571</cdr:x>
      <cdr:y>0.0774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94632E23-B36A-48EE-8331-20BBAAEA33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84576" y="110902"/>
          <a:ext cx="1800171" cy="41046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0995" cy="488712"/>
          </a:xfrm>
          <a:prstGeom prst="rect">
            <a:avLst/>
          </a:prstGeom>
        </p:spPr>
        <p:txBody>
          <a:bodyPr vert="horz" lIns="89773" tIns="44886" rIns="89773" bIns="448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20" y="0"/>
            <a:ext cx="2880995" cy="488712"/>
          </a:xfrm>
          <a:prstGeom prst="rect">
            <a:avLst/>
          </a:prstGeom>
        </p:spPr>
        <p:txBody>
          <a:bodyPr vert="horz" lIns="89773" tIns="44886" rIns="89773" bIns="44886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3" tIns="44886" rIns="89773" bIns="448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5"/>
            <a:ext cx="5318760" cy="4398407"/>
          </a:xfrm>
          <a:prstGeom prst="rect">
            <a:avLst/>
          </a:prstGeom>
        </p:spPr>
        <p:txBody>
          <a:bodyPr vert="horz" lIns="89773" tIns="44886" rIns="89773" bIns="448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283830"/>
            <a:ext cx="2880995" cy="488712"/>
          </a:xfrm>
          <a:prstGeom prst="rect">
            <a:avLst/>
          </a:prstGeom>
        </p:spPr>
        <p:txBody>
          <a:bodyPr vert="horz" lIns="89773" tIns="44886" rIns="89773" bIns="448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20" y="9283830"/>
            <a:ext cx="2880995" cy="488712"/>
          </a:xfrm>
          <a:prstGeom prst="rect">
            <a:avLst/>
          </a:prstGeom>
        </p:spPr>
        <p:txBody>
          <a:bodyPr vert="horz" lIns="89773" tIns="44886" rIns="89773" bIns="44886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4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64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4064">
                <a:defRPr/>
              </a:pPr>
              <a:t>36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888" y="755650"/>
            <a:ext cx="6719887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888" y="755650"/>
            <a:ext cx="6719887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888" y="755650"/>
            <a:ext cx="6719887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888" y="755650"/>
            <a:ext cx="6719887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888" y="755650"/>
            <a:ext cx="6719887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888" y="755650"/>
            <a:ext cx="6719887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4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86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1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76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0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2313"/>
            <a:ext cx="6410325" cy="360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2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7175" y="209550"/>
            <a:ext cx="7070725" cy="3978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8999" y="5040948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8" y="4136245"/>
            <a:ext cx="6247333" cy="6184357"/>
          </a:xfrm>
          <a:prstGeom prst="rect">
            <a:avLst/>
          </a:prstGeom>
        </p:spPr>
        <p:txBody>
          <a:bodyPr vert="horz" lIns="89773" tIns="44886" rIns="89773" bIns="44886" rtlCol="0">
            <a:noAutofit/>
          </a:bodyPr>
          <a:lstStyle/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3" tIns="44886" rIns="89773" bIns="4488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7175" y="209550"/>
            <a:ext cx="7070725" cy="3978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8999" y="5040948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8" y="4136245"/>
            <a:ext cx="6247333" cy="6184357"/>
          </a:xfrm>
          <a:prstGeom prst="rect">
            <a:avLst/>
          </a:prstGeom>
        </p:spPr>
        <p:txBody>
          <a:bodyPr vert="horz" lIns="89773" tIns="44886" rIns="89773" bIns="44886" rtlCol="0">
            <a:noAutofit/>
          </a:bodyPr>
          <a:lstStyle/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3" tIns="44886" rIns="89773" bIns="4488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8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6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21.12.2023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0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0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6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1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2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4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7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24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78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92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03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9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3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7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39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25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170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6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38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52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7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39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9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42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4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83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6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0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obyaninSA@hmrn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15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405379"/>
            <a:ext cx="6048672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2024 год и плановый период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доходов бюджета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2022-2026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6212717"/>
              </p:ext>
            </p:extLst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8565"/>
              </p:ext>
            </p:extLst>
          </p:nvPr>
        </p:nvGraphicFramePr>
        <p:xfrm>
          <a:off x="623393" y="4995174"/>
          <a:ext cx="10585174" cy="140333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1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5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24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4 687 873,7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5 646 550,0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4 866 507,5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4 380 741,0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4 451 464,2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143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0882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потребителей надежным и качественным электроснабжением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района</a:t>
            </a:r>
            <a:endParaRPr lang="ru-RU" sz="13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84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2950" y="149994"/>
            <a:ext cx="11001682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51" y="959994"/>
          <a:ext cx="11665297" cy="48812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3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3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335281616"/>
                    </a:ext>
                  </a:extLst>
                </a:gridCol>
              </a:tblGrid>
              <a:tr h="8193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спецтехники для улучшения качества предоставляемых коммунальных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53 085,0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53 085,0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38 993,3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2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 капитальный ремонт и ремонт объектов коммунального хозяйства и инженерных сетей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318 613,3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138 317,6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64 168,4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50 401,8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4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питьевой воды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20 406,1</a:t>
                      </a: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8 472,7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32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Аварийно-технический запас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2 739,2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2 739,2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2 739,2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2 739,2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6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исполнения муниципальных функций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90 193,2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97 521,4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97 521,4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97 521,4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бытового обслуживания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благосостояния населения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41 935,8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26 450,4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48 004,8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49 484,9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02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недополученных доходов организациям, осуществляющим реализацию электрической энергии в зоне децентрализованного электроснабжения на территории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354 407,7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384 835,3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393 235,4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402 165,3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901 380,3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712 948,9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664 662,5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630 785,3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226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254385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327" y="959994"/>
          <a:ext cx="11824854" cy="55653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8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9637">
                  <a:extLst>
                    <a:ext uri="{9D8B030D-6E8A-4147-A177-3AD203B41FA5}">
                      <a16:colId xmlns="" xmlns:a16="http://schemas.microsoft.com/office/drawing/2014/main" val="520925889"/>
                    </a:ext>
                  </a:extLst>
                </a:gridCol>
              </a:tblGrid>
              <a:tr h="224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населения Ханты-Мансийского района, обеспеченного качественной питьевой водой из систем централизованного водоснабжения,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6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площади жилищного фонда, обеспеченного всеми видами благоустройства, в общей площади жилищного фонда Ханты-Мансийского района,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Обеспечение аварийно-техническим запасом жилищно-коммунального хозяйства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предоставленных банных услуг, помывки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коммунальные услуги в совокупном доходе семьи,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84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540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Ханты-Мансийского района»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060848"/>
            <a:ext cx="11161240" cy="18722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уровня благоустройства общественных и придомовых территорий.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ривлечение жителей к участию в решении проблем благоустройства населенных пунктов сельских поселений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величение количества объектов благоустройства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риведение в качественное состояние элементов благоустройства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693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0873208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06698"/>
              </p:ext>
            </p:extLst>
          </p:nvPr>
        </p:nvGraphicFramePr>
        <p:xfrm>
          <a:off x="191344" y="959995"/>
          <a:ext cx="11449272" cy="5266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9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68882844"/>
                    </a:ext>
                  </a:extLst>
                </a:gridCol>
              </a:tblGrid>
              <a:tr h="12013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среды»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3 402,9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2 554,0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37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Основное мероприятие: Реализация мероприятий по благоустройству сельских поселений на основании конкурсного отбора проектов инициативного бюджетирования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7 387,7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территорий в населенных пунктах Ханты-Мансийского района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69 568,7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5 077,9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6 448,4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928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80 359,2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7 631,9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6 448,4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30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300" y="254912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628800"/>
          <a:ext cx="11809311" cy="45373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2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7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665726423"/>
                    </a:ext>
                  </a:extLst>
                </a:gridCol>
              </a:tblGrid>
              <a:tr h="206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единиц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2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благоустройства, 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26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826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СПАСИБО ЗА ВНИМАНИЕ. ЖЕЛАЮЩИЕ БОЛЬШЕ УЗНАТЬ О БЮДЖЕТЕ МОГУТ ОБРАТИТЬСЯ               </a:t>
            </a:r>
            <a:br>
              <a:rPr lang="ru-RU" sz="1200" dirty="0"/>
            </a:br>
            <a:r>
              <a:rPr lang="ru-RU" sz="1200" dirty="0"/>
              <a:t>В КОМИТЕТ ПО ФИНАНСАМ АДМИНИСТРАЦИИ ХАНТЫ-МАНСИЙСКОГО РАЙОНА</a:t>
            </a:r>
            <a:br>
              <a:rPr lang="ru-RU" sz="1200" dirty="0"/>
            </a:br>
            <a:r>
              <a:rPr lang="ru-RU" sz="1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7"/>
            <a:ext cx="1081499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/>
              <a:t>Комитет по финансам администрации Ханты-Мансийского района</a:t>
            </a:r>
          </a:p>
          <a:p>
            <a:pPr>
              <a:buNone/>
            </a:pPr>
            <a:r>
              <a:rPr lang="ru-RU" sz="1050" b="1" dirty="0"/>
              <a:t>адрес:</a:t>
            </a:r>
            <a:r>
              <a:rPr lang="ru-RU" sz="1050" dirty="0"/>
              <a:t> ул. Гагарина, д. 214, г. Ханты-Мансийск, 628002</a:t>
            </a:r>
          </a:p>
          <a:p>
            <a:pPr>
              <a:buNone/>
            </a:pPr>
            <a:r>
              <a:rPr lang="ru-RU" sz="1050" b="1" dirty="0" err="1"/>
              <a:t>еmail</a:t>
            </a:r>
            <a:r>
              <a:rPr lang="ru-RU" sz="1050" b="1" dirty="0"/>
              <a:t>:</a:t>
            </a:r>
            <a:r>
              <a:rPr lang="ru-RU" sz="1050" dirty="0"/>
              <a:t> komitet@hmrn.ru</a:t>
            </a:r>
          </a:p>
          <a:p>
            <a:pPr>
              <a:buNone/>
            </a:pPr>
            <a:r>
              <a:rPr lang="ru-RU" sz="1050" b="1" dirty="0"/>
              <a:t>Режим работы:</a:t>
            </a:r>
            <a:endParaRPr lang="ru-RU" sz="1050" dirty="0"/>
          </a:p>
          <a:p>
            <a:pPr>
              <a:buNone/>
            </a:pPr>
            <a:r>
              <a:rPr lang="ru-RU" sz="1050" dirty="0"/>
              <a:t>понедельник — четверг   с 09.00 до 18.15</a:t>
            </a:r>
          </a:p>
          <a:p>
            <a:pPr>
              <a:buNone/>
            </a:pPr>
            <a:r>
              <a:rPr lang="ru-RU" sz="1050" dirty="0"/>
              <a:t>пятница с 09.00 до 17.00</a:t>
            </a:r>
          </a:p>
          <a:p>
            <a:pPr>
              <a:buNone/>
            </a:pPr>
            <a:r>
              <a:rPr lang="ru-RU" sz="1050" dirty="0"/>
              <a:t>обед: с 13.00 до 14.00</a:t>
            </a:r>
          </a:p>
          <a:p>
            <a:pPr>
              <a:buNone/>
            </a:pPr>
            <a:r>
              <a:rPr lang="ru-RU" sz="1050" dirty="0"/>
              <a:t>выходные дни: суббота, воскресенье</a:t>
            </a:r>
          </a:p>
          <a:p>
            <a:pPr>
              <a:buNone/>
            </a:pPr>
            <a:r>
              <a:rPr lang="ru-RU" sz="1050" dirty="0"/>
              <a:t>Заместитель главы Ханты-Мансийского района по финансам</a:t>
            </a:r>
          </a:p>
          <a:p>
            <a:pPr>
              <a:buNone/>
            </a:pPr>
            <a:r>
              <a:rPr lang="ru-RU" sz="1050" b="1" dirty="0"/>
              <a:t>Болдырева Наталия Валерьевна </a:t>
            </a:r>
            <a:r>
              <a:rPr lang="ru-RU" sz="1050" dirty="0" err="1"/>
              <a:t>каб</a:t>
            </a:r>
            <a:r>
              <a:rPr lang="ru-RU" sz="1050" dirty="0"/>
              <a:t>. 201, тел. 35-28-03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Приемная</a:t>
            </a:r>
          </a:p>
          <a:p>
            <a:pPr>
              <a:buNone/>
            </a:pPr>
            <a:r>
              <a:rPr lang="ru-RU" sz="1050" dirty="0"/>
              <a:t>Эксперт I категории(секретарь)</a:t>
            </a:r>
            <a:r>
              <a:rPr lang="ru-RU" sz="1050" b="1" dirty="0"/>
              <a:t>Ефремова Елена Витальевна 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3"/>
              </a:rPr>
              <a:t>komitet@hmrn.ru</a:t>
            </a:r>
            <a:r>
              <a:rPr lang="ru-RU" sz="1050" dirty="0"/>
              <a:t> </a:t>
            </a:r>
          </a:p>
          <a:p>
            <a:pPr>
              <a:buNone/>
            </a:pPr>
            <a:r>
              <a:rPr lang="ru-RU" sz="1050" dirty="0" err="1"/>
              <a:t>каб</a:t>
            </a:r>
            <a:r>
              <a:rPr lang="ru-RU" sz="1050" dirty="0"/>
              <a:t>. 200 факс 35-27-74 тел. 35-27-73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по бюджету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Собянин Сергей Александрович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SobyaninSA@hmrn.ru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219 тел. 35-27-75 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доходов, налоговой политики 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Харисова Рада Вячеславовна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HarisovaRV@hmrn.ru</a:t>
            </a:r>
            <a:r>
              <a:rPr lang="ru-RU" sz="1050" dirty="0"/>
              <a:t> </a:t>
            </a:r>
            <a:r>
              <a:rPr lang="ru-RU" sz="1050" dirty="0" err="1"/>
              <a:t>каб</a:t>
            </a:r>
            <a:r>
              <a:rPr lang="ru-RU" sz="1050" dirty="0"/>
              <a:t>. 219 тел. 35-28-57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учета, отчетности и исполнения бюджета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Змановский Макар Константинович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en-US" sz="1050" dirty="0"/>
              <a:t>ZmanovskiyMK@hmrn.ru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220 тел. 35-2</a:t>
            </a:r>
            <a:r>
              <a:rPr lang="en-US" sz="1050" dirty="0"/>
              <a:t>7</a:t>
            </a:r>
            <a:r>
              <a:rPr lang="ru-RU" sz="1050" dirty="0"/>
              <a:t>-</a:t>
            </a:r>
            <a:r>
              <a:rPr lang="en-US" sz="1050" dirty="0"/>
              <a:t>79</a:t>
            </a:r>
            <a:endParaRPr lang="ru-RU" sz="105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4160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Диаграмма 12" title="НДФЛ"/>
          <p:cNvGraphicFramePr/>
          <p:nvPr>
            <p:extLst>
              <p:ext uri="{D42A27DB-BD31-4B8C-83A1-F6EECF244321}">
                <p14:modId xmlns:p14="http://schemas.microsoft.com/office/powerpoint/2010/main" val="448665935"/>
              </p:ext>
            </p:extLst>
          </p:nvPr>
        </p:nvGraphicFramePr>
        <p:xfrm>
          <a:off x="2495600" y="404664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89312"/>
              </p:ext>
            </p:extLst>
          </p:nvPr>
        </p:nvGraphicFramePr>
        <p:xfrm>
          <a:off x="263352" y="1340768"/>
          <a:ext cx="3024336" cy="18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534 171,0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1 764 194,0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1 456 703,3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517 903,4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593 574,4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92592"/>
              </p:ext>
            </p:extLst>
          </p:nvPr>
        </p:nvGraphicFramePr>
        <p:xfrm>
          <a:off x="325995" y="3429000"/>
          <a:ext cx="2025589" cy="24482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rgbClr val="F19A1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8 592,5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8 786,2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10 791,4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10 920,4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– 11 049,6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00723"/>
              </p:ext>
            </p:extLst>
          </p:nvPr>
        </p:nvGraphicFramePr>
        <p:xfrm>
          <a:off x="3071664" y="4473664"/>
          <a:ext cx="1926214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1 105,0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1 138,7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1 231,4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 – 1 277,3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1 309,4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56501"/>
              </p:ext>
            </p:extLst>
          </p:nvPr>
        </p:nvGraphicFramePr>
        <p:xfrm>
          <a:off x="6672064" y="4509118"/>
          <a:ext cx="216024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5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6 881,6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4 995,6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5 143,3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5 314,9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04547"/>
              </p:ext>
            </p:extLst>
          </p:nvPr>
        </p:nvGraphicFramePr>
        <p:xfrm>
          <a:off x="9480376" y="3645024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250,0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 –  159,8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161,5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162,9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50396"/>
              </p:ext>
            </p:extLst>
          </p:nvPr>
        </p:nvGraphicFramePr>
        <p:xfrm>
          <a:off x="9264352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47 410,5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28 467,1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 –  50 150,1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52 312,1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53 851,1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0465608"/>
              </p:ext>
            </p:extLst>
          </p:nvPr>
        </p:nvGraphicFramePr>
        <p:xfrm>
          <a:off x="3287688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01255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 322 299,1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333 403,6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330 343,3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339 829,6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349 414,1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84581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  89 736,2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 </a:t>
                      </a: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81 719,9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38 453,0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38 453,0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 38 453,0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2312"/>
              </p:ext>
            </p:extLst>
          </p:nvPr>
        </p:nvGraphicFramePr>
        <p:xfrm>
          <a:off x="4295800" y="4221088"/>
          <a:ext cx="3384376" cy="2210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 12 362,6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 9 162,9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1 816,4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93663"/>
              </p:ext>
            </p:extLst>
          </p:nvPr>
        </p:nvGraphicFramePr>
        <p:xfrm>
          <a:off x="8616280" y="3717032"/>
          <a:ext cx="2826313" cy="2767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6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73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 16 916,3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 25 158,8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 13 335,0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 12 858,9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 12 761,4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91314"/>
              </p:ext>
            </p:extLst>
          </p:nvPr>
        </p:nvGraphicFramePr>
        <p:xfrm>
          <a:off x="8832304" y="1052734"/>
          <a:ext cx="3096344" cy="2334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2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  14 928,1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134 627,1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 –  19 064,0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 19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  18 522,6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0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Ханты-Мансийского района,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667002" y="5751258"/>
            <a:ext cx="6857999" cy="2494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92540"/>
              </p:ext>
            </p:extLst>
          </p:nvPr>
        </p:nvGraphicFramePr>
        <p:xfrm>
          <a:off x="551384" y="908719"/>
          <a:ext cx="11017224" cy="5603233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7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69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%,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составе безвозмездных поступлений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из бюджета округа,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2 594 966,3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2 997 057,4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2 939 295,4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2 379 032,0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2 365 765,6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115 596,9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144 190,8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153 918,7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504 792,0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818 049,9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773 495,7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362 761,2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347 366,9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1 838 788,1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1 954 959,4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1 955 222,9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1 960 115,9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1 966 884,4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135 789,2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79 857,3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56 658,1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56 154,9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51 514,3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1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ИМТ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-68 529,2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1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106 091,4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267 848,5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2 632 528,4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3 252 394,2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2 939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295,4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2 379 032,0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2 365 765,6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9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Решения, планируемые к принятию по результатам оценки эффективности налоговых расходов за 2022 год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1268760"/>
            <a:ext cx="10369152" cy="18167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1424" y="3085525"/>
            <a:ext cx="103691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ЗЕМЕЛЬНОМУ НАЛОГУ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установление льготы в виде освобождения от уплаты налога на землю на межселенной территории Ханты-Мансийского района для организаций, реализующих инвестиционные проекты, в отношении которых заключены соглашения о защите и поощрении капиталовложений в отношении земельных участков в границах которых реализуются инвестиционные проекты в соответствии с соглашением о защите и поощрении капиталовложений, с момента начала строительства до ввода объекта в эксплуатацию, предусмотренного                         в инвестиционном проекте, но не более, чем на пять лет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8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15665265"/>
              </p:ext>
            </p:extLst>
          </p:nvPr>
        </p:nvGraphicFramePr>
        <p:xfrm>
          <a:off x="623392" y="963309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2244"/>
              </p:ext>
            </p:extLst>
          </p:nvPr>
        </p:nvGraphicFramePr>
        <p:xfrm>
          <a:off x="551385" y="5629987"/>
          <a:ext cx="10729190" cy="885444"/>
        </p:xfrm>
        <a:graphic>
          <a:graphicData uri="http://schemas.openxmlformats.org/drawingml/2006/table">
            <a:tbl>
              <a:tblPr/>
              <a:tblGrid>
                <a:gridCol w="4379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7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3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9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 объем долга,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126 154,0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133 409,9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138 172,2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утвержденных параметров дефицита </a:t>
            </a:r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с ограничениями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07489"/>
              </p:ext>
            </p:extLst>
          </p:nvPr>
        </p:nvGraphicFramePr>
        <p:xfrm>
          <a:off x="407368" y="728074"/>
          <a:ext cx="11257927" cy="5774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752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5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5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6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78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276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Ханты-Мансийского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578 477,1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- 70 005,5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- 127 257,2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- 55 872,8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дефицита бюджета                            в соответствии с БК РФ,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188 856,9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189 708,0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199 596,2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207 986,1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05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207 529,8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126 154,0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409,9</a:t>
                      </a:r>
                      <a:endParaRPr lang="ru-RU" sz="1600" dirty="0"/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138 172,2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21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в соответствии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БК РФ,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группе заемщиков с высоким уровнем долговой устойчивости)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948 540,1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997 981,0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1 039 930,5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1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22163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2255980">
            <a:off x="10654384" y="3949150"/>
            <a:ext cx="264086" cy="864096"/>
          </a:xfrm>
          <a:prstGeom prst="downArrow">
            <a:avLst>
              <a:gd name="adj1" fmla="val 50000"/>
              <a:gd name="adj2" fmla="val 12371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818236">
            <a:off x="9957716" y="2290408"/>
            <a:ext cx="264086" cy="864096"/>
          </a:xfrm>
          <a:prstGeom prst="downArrow">
            <a:avLst>
              <a:gd name="adj1" fmla="val 50000"/>
              <a:gd name="adj2" fmla="val 10226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0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11089232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Программные расходы бюджета Ханты-Мансийского района на 2023-2026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2945419"/>
              </p:ext>
            </p:extLst>
          </p:nvPr>
        </p:nvGraphicFramePr>
        <p:xfrm>
          <a:off x="0" y="908721"/>
          <a:ext cx="12072664" cy="59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49918"/>
              </p:ext>
            </p:extLst>
          </p:nvPr>
        </p:nvGraphicFramePr>
        <p:xfrm>
          <a:off x="911424" y="5661248"/>
          <a:ext cx="1058517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0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4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7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486">
                <a:tc>
                  <a:txBody>
                    <a:bodyPr/>
                    <a:lstStyle/>
                    <a:p>
                      <a:r>
                        <a:rPr lang="ru-RU" sz="1600" b="1" dirty="0"/>
                        <a:t>Всего по муниципальным программам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4 311 385,2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4 922 380,8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4 439 886,8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4 383 460,5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617">
                <a:tc>
                  <a:txBody>
                    <a:bodyPr/>
                    <a:lstStyle/>
                    <a:p>
                      <a:r>
                        <a:rPr lang="ru-RU" sz="1600" b="1" dirty="0"/>
                        <a:t>Доля муниципальных</a:t>
                      </a:r>
                      <a:r>
                        <a:rPr lang="ru-RU" sz="1600" b="1" baseline="0" dirty="0"/>
                        <a:t> программ в общем объеме расходов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99,7</a:t>
                      </a:r>
                      <a:r>
                        <a:rPr lang="ru-RU" sz="1600" b="1" baseline="0" dirty="0"/>
                        <a:t> %</a:t>
                      </a:r>
                      <a:r>
                        <a:rPr lang="ru-RU" sz="1600" b="1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99,0 %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99,0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98,0 %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205605">
            <a:off x="5800007" y="4472782"/>
            <a:ext cx="775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8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itchFamily="18" charset="0"/>
              </a:rPr>
              <a:t>Структура расходов бюджета Ханты-Мансийского района на 2023-2026 годы</a:t>
            </a:r>
            <a:endParaRPr lang="ru-RU" sz="20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8287620"/>
              </p:ext>
            </p:extLst>
          </p:nvPr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49370"/>
              </p:ext>
            </p:extLst>
          </p:nvPr>
        </p:nvGraphicFramePr>
        <p:xfrm>
          <a:off x="1199456" y="5877272"/>
          <a:ext cx="9433048" cy="648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9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9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6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2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94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2026 год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600" dirty="0"/>
                        <a:t>    4 352 835,8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   4 981 195,5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      4 500 347,2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    4 504 077,5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Всего расходов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8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6196" y="1692950"/>
            <a:ext cx="116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2026 годов</a:t>
            </a:r>
            <a:endParaRPr lang="ru-RU" sz="2000" b="1" dirty="0">
              <a:solidFill>
                <a:srgbClr val="16355A"/>
              </a:solidFill>
            </a:endParaRP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85216"/>
              </p:ext>
            </p:extLst>
          </p:nvPr>
        </p:nvGraphicFramePr>
        <p:xfrm>
          <a:off x="407366" y="1979364"/>
          <a:ext cx="11233248" cy="4329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 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*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D1A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4 687 873,7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5 646 550,0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4 866 507,5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4 380 741,0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4 451 464,2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A14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4 803 396,5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6 002 848,3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4 981 195,5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4 500 347,2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4 504 077,5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3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115 522,8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- 356 298,3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114 688,0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- 119 606,2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52 613,3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В соответствии с проектом  решения 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внесении изменений  в решение Думы Ханты-Мансийского района от 23.12.2022 № 227 «О бюджете Ханты-Мансийского района на 2023 год и плановый период 2024 и 2025 годов» с учетом доведенных межбюджетных трансфертов от Департамента финансов Ханты-Мансийского автономного округа – Югры в сентябре и октябре 2023 года (ссылка на проект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https://budget.hmrn.ru/planning/2023-2025-gody/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2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21485"/>
            <a:ext cx="3744416" cy="10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16633"/>
            <a:ext cx="3528392" cy="108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" y="116632"/>
            <a:ext cx="363360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648072"/>
          </a:xfrm>
        </p:spPr>
        <p:txBody>
          <a:bodyPr>
            <a:normAutofit/>
          </a:bodyPr>
          <a:lstStyle/>
          <a:p>
            <a:r>
              <a:rPr lang="ru-RU" sz="2800" dirty="0"/>
              <a:t>Расходы на реализацию национальных проектов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8831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654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Создание объектов муниципальной собственности в Ханты-Мансийском районе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51384" y="1340768"/>
          <a:ext cx="11231825" cy="48137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0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8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91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СДК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108 070,6</a:t>
                      </a: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108 070,6</a:t>
                      </a: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993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водозаборного сооружения со станцией очистки воды в </a:t>
                      </a:r>
                      <a:r>
                        <a:rPr lang="ru-RU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с.Нялинское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(ПИР, СМР)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8 472,7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8 472,7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13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108 070,6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8 472,7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116 543,3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56440" y="921283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3940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444602"/>
              </p:ext>
            </p:extLst>
          </p:nvPr>
        </p:nvGraphicFramePr>
        <p:xfrm>
          <a:off x="87142" y="764704"/>
          <a:ext cx="12104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46645"/>
              </p:ext>
            </p:extLst>
          </p:nvPr>
        </p:nvGraphicFramePr>
        <p:xfrm>
          <a:off x="0" y="3284985"/>
          <a:ext cx="12192001" cy="36452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 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b="1" u="none" strike="noStrike" dirty="0">
                          <a:effectLst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СЕМЬИ 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1 825 355,1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2 095 746,3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1 737 506,6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1 738 573,8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7 030,0</a:t>
                      </a: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7 030,0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7 030,0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1 578 484,1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1 723 278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,3</a:t>
                      </a:r>
                      <a:endParaRPr lang="ru-RU" sz="1600" u="none" strike="noStrike" dirty="0">
                        <a:effectLst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1 641 696,7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94,5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1 641 696,7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94,4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42 611,9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250 703,5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81 712,3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81 930,5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7621" marR="7621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199 892,1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114 734,5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7 067,6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7 916,6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  <a:p>
                      <a:pPr marL="0" algn="ctr" defTabSz="685800" rtl="0" eaLnBrk="1" fontAlgn="ctr" latinLnBrk="0" hangingPunct="1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67608" y="1268760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43,7%</a:t>
            </a:r>
          </a:p>
        </p:txBody>
      </p:sp>
    </p:spTree>
    <p:extLst>
      <p:ext uri="{BB962C8B-B14F-4D97-AF65-F5344CB8AC3E}">
        <p14:creationId xmlns:p14="http://schemas.microsoft.com/office/powerpoint/2010/main" val="896992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1379742"/>
              </p:ext>
            </p:extLst>
          </p:nvPr>
        </p:nvGraphicFramePr>
        <p:xfrm>
          <a:off x="4583832" y="77738"/>
          <a:ext cx="7798012" cy="6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333" y="4365105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5416788"/>
              </p:ext>
            </p:extLst>
          </p:nvPr>
        </p:nvGraphicFramePr>
        <p:xfrm>
          <a:off x="407368" y="908720"/>
          <a:ext cx="3888432" cy="529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13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РАСХОДЫ НА ДОШКОЛЬНОЕ И ОБЩЕЕ ОБРАЗОВАНИЕ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                                                                              </a:t>
            </a:r>
            <a:r>
              <a:rPr lang="ru-RU" sz="1600" i="1" dirty="0"/>
              <a:t>МЛН.РУБЛЕЙ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11287"/>
              </p:ext>
            </p:extLst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88927"/>
              </p:ext>
            </p:extLst>
          </p:nvPr>
        </p:nvGraphicFramePr>
        <p:xfrm>
          <a:off x="46542" y="1268760"/>
          <a:ext cx="11954881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70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5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1 730,8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1 730,8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1 730,8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1 367,4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1 367,4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1 367,4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Доля субвенции 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7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076"/>
            <a:ext cx="12192000" cy="779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И КОМФОРТНЫХ УСЛОВИЙ ОБРАЗОВАТЕЛЬНОГО ПРОЦЕССА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84608"/>
              </p:ext>
            </p:extLst>
          </p:nvPr>
        </p:nvGraphicFramePr>
        <p:xfrm>
          <a:off x="0" y="1508174"/>
          <a:ext cx="12192000" cy="5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20076" y="1065549"/>
            <a:ext cx="158428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2024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0136" y="1067939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1858" y="703067"/>
            <a:ext cx="1780149" cy="36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0316" y="1067939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1659637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867027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199,0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194,0 рубля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80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2024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ШКОЛЬНИКОВ , КОТОРЫЕ БУДУТ ОБЕСПЕЧЕНЫ ЗДОРОВЫМ ПИТАНИЕМ В 2024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1696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lang="ru-RU" dirty="0">
                <a:solidFill>
                  <a:prstClr val="white"/>
                </a:solidFill>
                <a:latin typeface="Calibri"/>
              </a:rPr>
              <a:t>7 118,5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ЗАДАЧУ ОБЕСПЕЧИТЬ БЕСПЛАТНЫМ ГОРЯЧИМ, ЗДОРОВЫМ ПИТАНИЕМ ВСЕХ УЧАЩИХСЯ НАЧАЛЬНОЙ ШКОЛЫ ОБОЗНАЧИЛ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РФ В.В. ПУТИН В ПОСЛАНИИ ФЕДЕРАЛЬНОМУ СОБРАНИЮ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ЯНВАРЯ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86 059,0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6489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5276172"/>
              </p:ext>
            </p:extLst>
          </p:nvPr>
        </p:nvGraphicFramePr>
        <p:xfrm>
          <a:off x="79517" y="1004896"/>
          <a:ext cx="12112483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2026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17 161,1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17 152,6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17 152,6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51 466,3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Организация </a:t>
                      </a:r>
                      <a:r>
                        <a:rPr lang="ru-RU" sz="1800" baseline="0" dirty="0"/>
                        <a:t>иных форм занятости детей в летний период </a:t>
                      </a:r>
                      <a:r>
                        <a:rPr lang="ru-RU" sz="1800" dirty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18 061,1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18 052,6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18 052,6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54 166,3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31374"/>
              </p:ext>
            </p:extLst>
          </p:nvPr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8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2026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35674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Социальный заказ в Ханты-Мансийском районе в 2024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5085204"/>
              </p:ext>
            </p:extLst>
          </p:nvPr>
        </p:nvGraphicFramePr>
        <p:xfrm>
          <a:off x="335360" y="1150588"/>
          <a:ext cx="11557284" cy="546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4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862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обеспечение, тыс. руб.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649984169"/>
                  </a:ext>
                </a:extLst>
              </a:tr>
              <a:tr h="7972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Муниципальные учреждения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Индивидуальные предприниматели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5607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Реализация дополнительных общеразвивающих программ для детей*  </a:t>
                      </a:r>
                    </a:p>
                    <a:p>
                      <a:pPr algn="l"/>
                      <a:endParaRPr lang="ru-RU" sz="1800" dirty="0"/>
                    </a:p>
                    <a:p>
                      <a:pPr algn="l"/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26 560,2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25 707,1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853,1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750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3041717"/>
                  </a:ext>
                </a:extLst>
              </a:tr>
              <a:tr h="1177505">
                <a:tc gridSpan="4"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*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Ханты-Мансийского района от 12.09.2023 № 490 «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программы персонифицированного  финансирования дополнительного образования детей в Ханты-Мансийском районе на 2023 – 2024 годы»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03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00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Жилищно-коммунальное хозяйство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005" y="669665"/>
            <a:ext cx="452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870 996,1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654 108,7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613 988,4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Жилищное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246 979,0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тыс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79 366,6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79 366,6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Коммунальное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612 685,7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564 399,3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530 522,1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Благоустройство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11 310,6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10 322,0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4 078,9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Другие вопросы в области ЖКХ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20,8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20,8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20,8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общей площади жилых помещений, сокращение непригодного для проживания жилого фонда.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количества благоустроенных дворовых и общественных территорий.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качества предоставления жилищно-коммунальных и бытовых услуг.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07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19918"/>
              </p:ext>
            </p:extLst>
          </p:nvPr>
        </p:nvGraphicFramePr>
        <p:xfrm>
          <a:off x="551383" y="1196753"/>
          <a:ext cx="11305256" cy="5344463"/>
        </p:xfrm>
        <a:graphic>
          <a:graphicData uri="http://schemas.openxmlformats.org/drawingml/2006/table">
            <a:tbl>
              <a:tblPr firstRow="1" bandRow="1"/>
              <a:tblGrid>
                <a:gridCol w="4227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9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2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63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21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55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2023*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03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                        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11,643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709 737,9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617 246,6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610 246,6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642 982,7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678 034,6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сопоставимых ценах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1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15,627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107 987,0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114 466,2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120 189,5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126 199,0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132 509,0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г/г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Фонд заработной платы работников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26 408,2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28 803,1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29 976,6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32 060,1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34 315,6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67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67769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Постановление</a:t>
                      </a:r>
                      <a:r>
                        <a:rPr lang="ru-RU" sz="13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администрации Ханты-Мансийского района от 20.10.2023 № 603 «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прогнозе социально-экономического развития Ханты-Мансийского района на 2024 год и плановый период 2025 – 2026 годов»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528" y="188641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32915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84" y="1844824"/>
            <a:ext cx="4163661" cy="30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501008"/>
            <a:ext cx="42431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Субсидии на оказание транспортных услуг населению Ханты-Мансийского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2" y="1231394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Перевозки речным транспортом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728" y="1916832"/>
            <a:ext cx="2817520" cy="1944216"/>
          </a:xfrm>
          <a:effectLst>
            <a:glow rad="127000">
              <a:schemeClr val="accent1"/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2023 – 5 392,2</a:t>
            </a:r>
          </a:p>
          <a:p>
            <a:r>
              <a:rPr lang="ru-RU" sz="3200" dirty="0"/>
              <a:t>2024 – 3 041,0</a:t>
            </a:r>
          </a:p>
          <a:p>
            <a:r>
              <a:rPr lang="ru-RU" sz="3200" dirty="0"/>
              <a:t>2025 – 3 202,2</a:t>
            </a:r>
          </a:p>
          <a:p>
            <a:r>
              <a:rPr lang="ru-RU" sz="3200" dirty="0"/>
              <a:t>2026 – 3 371,9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0016" y="1412776"/>
            <a:ext cx="5389033" cy="4851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Перевозки автомобильным транспортом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192344" y="4687456"/>
            <a:ext cx="3168352" cy="2160240"/>
          </a:xfrm>
        </p:spPr>
        <p:txBody>
          <a:bodyPr>
            <a:normAutofit lnSpcReduction="10000"/>
          </a:bodyPr>
          <a:lstStyle/>
          <a:p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2023 – 4 204,4</a:t>
            </a:r>
          </a:p>
          <a:p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2024 – 4 227,5</a:t>
            </a:r>
          </a:p>
          <a:p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2025 – 4 451,6</a:t>
            </a:r>
          </a:p>
          <a:p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2026 – 4 687,5</a:t>
            </a:r>
          </a:p>
          <a:p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28448" y="980728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38611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496" y="646264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135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19536" y="1052736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2023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2064" y="1049501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8916" y="1056629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2026 год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369" y="2248313"/>
            <a:ext cx="11449270" cy="270030"/>
            <a:chOff x="6311671" y="885966"/>
            <a:chExt cx="2401065" cy="12005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 автомобильных дорог местного значения                              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51584" y="1595283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6 674,7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696" y="1561893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6 420,6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60550" y="1561892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6 624,3</a:t>
              </a: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24705"/>
              </p:ext>
            </p:extLst>
          </p:nvPr>
        </p:nvGraphicFramePr>
        <p:xfrm>
          <a:off x="407367" y="2518342"/>
          <a:ext cx="11449271" cy="3851516"/>
        </p:xfrm>
        <a:graphic>
          <a:graphicData uri="http://schemas.openxmlformats.org/drawingml/2006/table">
            <a:tbl>
              <a:tblPr/>
              <a:tblGrid>
                <a:gridCol w="9163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5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3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Субсидии на приведение автомобильных дорог местного значения в нормативное состояние Ремонт автомобильных дорог местного значения сельского поселения Луговской 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36 531,4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3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Субсидии на приведение автомобильных дорог местного значения в нормативное состояние Ремонт автомобильных дорог местного значения сельского поселения Шапша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43 359,3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3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Содержание автомобильной дороги «Подъезд к д. Ярки»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2 891,4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Содержание автомобильной дороги «Подъезд к п. Выкатной»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2 980,6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Содержание автомобильной дороги «Подъезд к с. </a:t>
                      </a:r>
                      <a:r>
                        <a:rPr lang="ru-RU" sz="11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Реполово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355,0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49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</a:rPr>
                        <a:t>ВСЕГО СРЕДСТВ</a:t>
                      </a:r>
                      <a:r>
                        <a:rPr lang="ru-RU" sz="1100" b="1" baseline="0" dirty="0">
                          <a:solidFill>
                            <a:schemeClr val="tx2"/>
                          </a:solidFill>
                        </a:rPr>
                        <a:t> ДОРОЖНОГО ФОНДА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86 117,7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367808" y="1040933"/>
            <a:ext cx="2014745" cy="716187"/>
            <a:chOff x="2713880" y="1021995"/>
            <a:chExt cx="2204300" cy="6221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2024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40" y="1561892"/>
            <a:ext cx="1291479" cy="593977"/>
            <a:chOff x="3416146" y="3016702"/>
            <a:chExt cx="1452597" cy="3119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86 117,7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888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913863"/>
              </p:ext>
            </p:extLst>
          </p:nvPr>
        </p:nvGraphicFramePr>
        <p:xfrm>
          <a:off x="0" y="1554480"/>
          <a:ext cx="12192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9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48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Развитие отрасли растениеводства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21 215,0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26 008,8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26 008,8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26 008,8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Развитие отрасли животноводство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84 105,2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78 881,6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77 398,7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77 529,6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Поддержка рыбохозяйственного комплекса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1 799,9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460,0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460,0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7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Поддержка развития системы и переработки дикоросов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4 775,3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5 095,4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5 096,3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4 591,6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Обеспечение стабильной благополучной  эпизодической обстановки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2 735,8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5 694,9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328,2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277,4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8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114 631,2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116 140,7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109 292,0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108 907,4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1667595"/>
                  </a:ext>
                </a:extLst>
              </a:tr>
            </a:tbl>
          </a:graphicData>
        </a:graphic>
      </p:graphicFrame>
      <p:pic>
        <p:nvPicPr>
          <p:cNvPr id="5" name="Picture 2" descr="C:\Users\nateprov_vm\Desktop\solntse-ferma-korovy-luga-khol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6856" y="1096542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</a:rPr>
              <a:t>Расходы на поддержку агропромышленного комплекса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4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0B0F59-763C-5BC6-6F1E-47D503B9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2024 - 2026 годы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351A5F13-A330-8F96-3584-D1CA0C36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25334"/>
              </p:ext>
            </p:extLst>
          </p:nvPr>
        </p:nvGraphicFramePr>
        <p:xfrm>
          <a:off x="0" y="620688"/>
          <a:ext cx="12192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81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</a:t>
            </a:r>
            <a:b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5126"/>
              </p:ext>
            </p:extLst>
          </p:nvPr>
        </p:nvGraphicFramePr>
        <p:xfrm>
          <a:off x="0" y="911691"/>
          <a:ext cx="12192000" cy="59434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90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1429">
                  <a:extLst>
                    <a:ext uri="{9D8B030D-6E8A-4147-A177-3AD203B41FA5}">
                      <a16:colId xmlns="" xmlns:a16="http://schemas.microsoft.com/office/drawing/2014/main" val="2511148159"/>
                    </a:ext>
                  </a:extLst>
                </a:gridCol>
                <a:gridCol w="1451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6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7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52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797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муниципальных образований сельских поселений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361 860,9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361 818,9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375 283,9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367 704,5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резервными средствами бюджета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комитета по финансам администрации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32 505,4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46 442,8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46 442,7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46 442,7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267,2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199,1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6249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409 556,4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423 528,9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436 925,7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429 276,8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5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77882"/>
              </p:ext>
            </p:extLst>
          </p:nvPr>
        </p:nvGraphicFramePr>
        <p:xfrm>
          <a:off x="0" y="836713"/>
          <a:ext cx="12192000" cy="61990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0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28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3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5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40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4034">
                  <a:extLst>
                    <a:ext uri="{9D8B030D-6E8A-4147-A177-3AD203B41FA5}">
                      <a16:colId xmlns="" xmlns:a16="http://schemas.microsoft.com/office/drawing/2014/main" val="506905200"/>
                    </a:ext>
                  </a:extLst>
                </a:gridCol>
              </a:tblGrid>
              <a:tr h="2431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 (%)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≤0,3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61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доли числа главных администраторов средств бюджета Ханты-Мансийского района, улучивших суммарную оценку качества финансового менеджмента, в общем числе главных администраторов средств бюджета района, 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0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итоговая оценка качества организации и осуществления бюджетного процесса в сельских поселениях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≥59,3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1226579"/>
                  </a:ext>
                </a:extLst>
              </a:tr>
              <a:tr h="7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итоговое значение показателей эффективности развития сельских поселений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851674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4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Ханты-Мансийском районе»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реализации образовательной и молодежной политики в интересах инновационного социально ориентированного развития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71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62045"/>
              </p:ext>
            </p:extLst>
          </p:nvPr>
        </p:nvGraphicFramePr>
        <p:xfrm>
          <a:off x="17494" y="1169370"/>
          <a:ext cx="12157012" cy="56886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7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2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1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0492">
                  <a:extLst>
                    <a:ext uri="{9D8B030D-6E8A-4147-A177-3AD203B41FA5}">
                      <a16:colId xmlns="" xmlns:a16="http://schemas.microsoft.com/office/drawing/2014/main" val="673090808"/>
                    </a:ext>
                  </a:extLst>
                </a:gridCol>
              </a:tblGrid>
              <a:tr h="4393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05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Оснащение образовательного процесса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Стимулирование лидеров и поддержка системы воспитания (ПНПО)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2661,8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качества и содержания технологий образования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Информационное, организационно-методическое сопровождение реализации Программы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капитальных ремонтов зданий, сооружений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14 458,0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мероприятий по текущему ремонту образовательных учреждений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12 689,3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пожарной безопасности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8 396,2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3 921,5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санитарно-эпидемиологической безопасности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12 909,2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14 345,6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13 827,5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энергоэффективности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8 647,9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6 904,7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Антитеррористическая защищенность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71 085,1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64 127,0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64 127,0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64 127,0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и реконструкция учреждений общего образования в соответствии с нормативом обеспеченности местами в образовательных учреждениях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3 260,0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742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3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41918" y="103911"/>
            <a:ext cx="10297144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37146"/>
              </p:ext>
            </p:extLst>
          </p:nvPr>
        </p:nvGraphicFramePr>
        <p:xfrm>
          <a:off x="21048" y="810000"/>
          <a:ext cx="12138883" cy="60007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8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2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7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5675">
                  <a:extLst>
                    <a:ext uri="{9D8B030D-6E8A-4147-A177-3AD203B41FA5}">
                      <a16:colId xmlns="" xmlns:a16="http://schemas.microsoft.com/office/drawing/2014/main" val="2773563347"/>
                    </a:ext>
                  </a:extLst>
                </a:gridCol>
              </a:tblGrid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49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материально-технической базы образовательных учреждений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883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1 404,8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233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реализации основных общеобразовательных программ в образовательных организациях, расположенных на территории Ханты-Мансийского района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1 502 380,2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1 503 303,9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1 501 205,7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1 501 205,7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01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дошкольного образования (содержание учреждений)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113 625,8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123 998,5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123 998,5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123 998,5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0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общего среднего образования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235 733,2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242 990,3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245 160,1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245 160,1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2657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удовлетворения потребностей населения района в оказании услуг в сфере дополнительного образования (содержание учреждения)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102 099,8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105 697,1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105 697,1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105 697,1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" y="103911"/>
            <a:ext cx="663614" cy="8100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E0EE8E7-5C4E-B754-C7E5-8497E9D3F36D}"/>
              </a:ext>
            </a:extLst>
          </p:cNvPr>
          <p:cNvGraphicFramePr>
            <a:graphicFrameLocks noGrp="1"/>
          </p:cNvGraphicFramePr>
          <p:nvPr/>
        </p:nvGraphicFramePr>
        <p:xfrm>
          <a:off x="11107554" y="471638"/>
          <a:ext cx="208280" cy="2971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226860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98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370667"/>
            <a:ext cx="11416069" cy="56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Ханты-Мансийского района: </a:t>
            </a: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Промышленное производство</a:t>
            </a: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3068577"/>
              </p:ext>
            </p:extLst>
          </p:nvPr>
        </p:nvGraphicFramePr>
        <p:xfrm>
          <a:off x="383745" y="1988840"/>
          <a:ext cx="5810291" cy="300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5170783"/>
              </p:ext>
            </p:extLst>
          </p:nvPr>
        </p:nvGraphicFramePr>
        <p:xfrm>
          <a:off x="6289868" y="1760944"/>
          <a:ext cx="5665389" cy="386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60373" y="5085185"/>
            <a:ext cx="5715040" cy="151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долю Ханты-Мансийского района приходится порядка </a:t>
            </a:r>
            <a:r>
              <a:rPr lang="ru-RU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r>
              <a:rPr lang="ru-RU" kern="0" dirty="0">
                <a:solidFill>
                  <a:srgbClr val="C0504D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общей добычи нефти по округу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373" y="966739"/>
            <a:ext cx="1142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организаций (без субъектов малого предпринимательства) в действующих ценах за 2022 год сложился в сумме 709 737,9 млн. рублей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, который на 99% сформирован за счет вида деятельности, связанного с добычей полезных ископаемых (702 989,8 млн. рублей).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5346" y="5085184"/>
            <a:ext cx="5664629" cy="151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155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района добычу нефти  </a:t>
            </a:r>
          </a:p>
          <a:p>
            <a:pPr algn="ctr">
              <a:defRPr/>
            </a:pPr>
            <a:r>
              <a:rPr lang="ru-RU" sz="155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2021 году осуществляли </a:t>
            </a:r>
          </a:p>
          <a:p>
            <a:pPr algn="ctr"/>
            <a:r>
              <a:rPr lang="ru-RU" sz="155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нефтегазодобывающих компаний</a:t>
            </a:r>
            <a:r>
              <a:rPr lang="ru-RU" sz="15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</a:rPr>
              <a:t>Лидер по добыче нефти </a:t>
            </a:r>
          </a:p>
          <a:p>
            <a:pPr algn="ctr"/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</a:rPr>
              <a:t>ПАО «НК «Роснефть» – 26,6 млн. тонн.</a:t>
            </a:r>
            <a:endParaRPr lang="ru-RU" sz="1550" dirty="0">
              <a:solidFill>
                <a:prstClr val="black"/>
              </a:solidFill>
            </a:endParaRPr>
          </a:p>
          <a:p>
            <a:pPr algn="ctr"/>
            <a:r>
              <a:rPr lang="ru-RU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(65% от общего объема добытой нефти)</a:t>
            </a:r>
            <a:endParaRPr lang="ru-RU" sz="155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24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357407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0412"/>
              </p:ext>
            </p:extLst>
          </p:nvPr>
        </p:nvGraphicFramePr>
        <p:xfrm>
          <a:off x="1" y="1005435"/>
          <a:ext cx="12192002" cy="585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2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1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9459">
                  <a:extLst>
                    <a:ext uri="{9D8B030D-6E8A-4147-A177-3AD203B41FA5}">
                      <a16:colId xmlns="" xmlns:a16="http://schemas.microsoft.com/office/drawing/2014/main" val="647582740"/>
                    </a:ext>
                  </a:extLst>
                </a:gridCol>
              </a:tblGrid>
              <a:tr h="580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обеспечение функций органов местного самоуправления (содержание комитета по образованию)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38 052,0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44 332,7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44 332,7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44 332,7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централизованной бухгалтерии ЦБ)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82 453,6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88 784,4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88 784,4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88 784,4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МАУ ХМР "Муниципальный методический центр)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21 592,2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21 510,8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21 510,8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21 510,8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за счет средств резервного фонда Правительства Российской Федерации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642,3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и участие в мероприятиях, направленных на выявление и развитие талантливых детей и молодежи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543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8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311967"/>
            <a:ext cx="1108923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35613"/>
              </p:ext>
            </p:extLst>
          </p:nvPr>
        </p:nvGraphicFramePr>
        <p:xfrm>
          <a:off x="0" y="959994"/>
          <a:ext cx="12216680" cy="3415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0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1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976307571"/>
                    </a:ext>
                  </a:extLst>
                </a:gridCol>
              </a:tblGrid>
              <a:tr h="4024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4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развития гражданско-патриотических качеств детей и молодежи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6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отдыха и оздоровления детей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21 306,2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21 679,9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21 671,4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21 671,4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9968524"/>
                  </a:ext>
                </a:extLst>
              </a:tr>
              <a:tr h="8106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профориентации и карьерным устремлениям молодежи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6 477,4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мер социальной поддержки отдельным категориям граждан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6 881,7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7 161,7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7 161,7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7 161,7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756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2 271 697,5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2 273 531,0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2 266 010,0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2 266 079,4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9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92822"/>
              </p:ext>
            </p:extLst>
          </p:nvPr>
        </p:nvGraphicFramePr>
        <p:xfrm>
          <a:off x="2" y="1052735"/>
          <a:ext cx="12191997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7407">
                  <a:extLst>
                    <a:ext uri="{9D8B030D-6E8A-4147-A177-3AD203B41FA5}">
                      <a16:colId xmlns="" xmlns:a16="http://schemas.microsoft.com/office/drawing/2014/main" val="879856433"/>
                    </a:ext>
                  </a:extLst>
                </a:gridCol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419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2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3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25348"/>
              </p:ext>
            </p:extLst>
          </p:nvPr>
        </p:nvGraphicFramePr>
        <p:xfrm>
          <a:off x="0" y="893752"/>
          <a:ext cx="12170770" cy="59196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9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7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8186">
                  <a:extLst>
                    <a:ext uri="{9D8B030D-6E8A-4147-A177-3AD203B41FA5}">
                      <a16:colId xmlns="" xmlns:a16="http://schemas.microsoft.com/office/drawing/2014/main" val="1388857548"/>
                    </a:ext>
                  </a:extLst>
                </a:gridCol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7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1400" dirty="0"/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Кванториум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», «IT-куб», в%</a:t>
                      </a:r>
                      <a:endParaRPr lang="ru-RU" sz="1100" dirty="0"/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99460"/>
              </p:ext>
            </p:extLst>
          </p:nvPr>
        </p:nvGraphicFramePr>
        <p:xfrm>
          <a:off x="0" y="1003084"/>
          <a:ext cx="12192001" cy="443506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1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7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9417">
                  <a:extLst>
                    <a:ext uri="{9D8B030D-6E8A-4147-A177-3AD203B41FA5}">
                      <a16:colId xmlns="" xmlns:a16="http://schemas.microsoft.com/office/drawing/2014/main" val="3392566992"/>
                    </a:ext>
                  </a:extLst>
                </a:gridCol>
              </a:tblGrid>
              <a:tr h="391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1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43599"/>
            <a:ext cx="10601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62868"/>
              </p:ext>
            </p:extLst>
          </p:nvPr>
        </p:nvGraphicFramePr>
        <p:xfrm>
          <a:off x="1" y="998637"/>
          <a:ext cx="12191999" cy="58593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9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="" xmlns:a16="http://schemas.microsoft.com/office/drawing/2014/main" val="1462763882"/>
                    </a:ext>
                  </a:extLst>
                </a:gridCol>
              </a:tblGrid>
              <a:tr h="277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8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2023-2026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55796"/>
              </p:ext>
            </p:extLst>
          </p:nvPr>
        </p:nvGraphicFramePr>
        <p:xfrm>
          <a:off x="1" y="959993"/>
          <a:ext cx="12191999" cy="72226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0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="" xmlns:a16="http://schemas.microsoft.com/office/drawing/2014/main" val="2945776137"/>
                    </a:ext>
                  </a:extLst>
                </a:gridCol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0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0,934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системы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межпоколенческого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0,067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26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2023-2026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81726"/>
              </p:ext>
            </p:extLst>
          </p:nvPr>
        </p:nvGraphicFramePr>
        <p:xfrm>
          <a:off x="1" y="959993"/>
          <a:ext cx="12191999" cy="49457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0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="" xmlns:a16="http://schemas.microsoft.com/office/drawing/2014/main" val="2945776137"/>
                    </a:ext>
                  </a:extLst>
                </a:gridCol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 11 классов в местах традиционного проживания и традиционной хозяйственной деятельности коренных малочисленных народов Севера, продолживших обучение в профессиональных образовательных организациях или образовательных организациях высшего образования,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0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детей, которые обеспечены сертификатами персонифицированного финансирования дополнительного образования, социальными сертификатами дополнительного образования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779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29839"/>
            <a:ext cx="1094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265206"/>
            <a:ext cx="11521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067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780930"/>
            <a:ext cx="11521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зарегистрированных в органах службы занятости населения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производственного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3417999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7102" y="379502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94966"/>
              </p:ext>
            </p:extLst>
          </p:nvPr>
        </p:nvGraphicFramePr>
        <p:xfrm>
          <a:off x="263353" y="1340768"/>
          <a:ext cx="11737305" cy="4417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1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1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5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53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улучшению ситуации на рынке труда</a:t>
                      </a:r>
                      <a:endParaRPr lang="ru-RU" sz="1200" b="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56 276,7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52 184,5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9042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Улучшение условий и охраны труда в Ханты-Мансийском районе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2 998,7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3 589,2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3 589,2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3 589,2</a:t>
                      </a: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4488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769,7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50 456,6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59 865,9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55 773,7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52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Демографическая ситуация</a:t>
            </a:r>
            <a:endParaRPr lang="ru-RU" sz="1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75082815"/>
              </p:ext>
            </p:extLst>
          </p:nvPr>
        </p:nvGraphicFramePr>
        <p:xfrm>
          <a:off x="5999989" y="3212976"/>
          <a:ext cx="6192011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231954"/>
              </p:ext>
            </p:extLst>
          </p:nvPr>
        </p:nvGraphicFramePr>
        <p:xfrm>
          <a:off x="0" y="3212976"/>
          <a:ext cx="619201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79264"/>
              </p:ext>
            </p:extLst>
          </p:nvPr>
        </p:nvGraphicFramePr>
        <p:xfrm>
          <a:off x="143339" y="980729"/>
          <a:ext cx="11809311" cy="1943573"/>
        </p:xfrm>
        <a:graphic>
          <a:graphicData uri="http://schemas.openxmlformats.org/drawingml/2006/table">
            <a:tbl>
              <a:tblPr firstRow="1" bandRow="1"/>
              <a:tblGrid>
                <a:gridCol w="4416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8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2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4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25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4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971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(отчет)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(оценка)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4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(на конец года)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11,643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19937" y="4509120"/>
            <a:ext cx="12817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683560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654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41132"/>
              </p:ext>
            </p:extLst>
          </p:nvPr>
        </p:nvGraphicFramePr>
        <p:xfrm>
          <a:off x="263352" y="1052736"/>
          <a:ext cx="11521282" cy="4939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6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9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1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Уровень регистрируемой безработицы (на конец года),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проведенной уведомительной регистрации коллективных договоров и территориальных соглашений,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78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трудоспособности, чел.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64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30" y="226892"/>
            <a:ext cx="1088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Ханты-Мансийского района»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5319212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5556"/>
            <a:ext cx="648071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371" y="3050959"/>
            <a:ext cx="115572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</a:rPr>
              <a:t>Развитие малого и среднего предпринимательства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81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04664"/>
            <a:ext cx="10945216" cy="5294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71334"/>
              </p:ext>
            </p:extLst>
          </p:nvPr>
        </p:nvGraphicFramePr>
        <p:xfrm>
          <a:off x="335359" y="1124741"/>
          <a:ext cx="11593288" cy="51486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1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7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4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4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8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78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235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0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"Создание условий для легкого старта и комфортного ведения бизнеса"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51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"Акселерация субъектов малого и среднего предпринимательства"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51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в Ханты-Мансийском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677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6 464,8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5 964,8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4 943,3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7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315195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75855"/>
              </p:ext>
            </p:extLst>
          </p:nvPr>
        </p:nvGraphicFramePr>
        <p:xfrm>
          <a:off x="263352" y="1268760"/>
          <a:ext cx="11487743" cy="46183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4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1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1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6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8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5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самозанятых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человек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процент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7" y="27598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357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7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838454"/>
            <a:ext cx="1072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319212"/>
            <a:ext cx="11449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834935"/>
            <a:ext cx="1137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устойчивое развитие агропромышленного комплекса, повышение конкурентоспособности сельскохозяйственной продукции, произведенной в Ханты-Мансийском районе, обеспечение стабильной благополучной эпизоотической обстановки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26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27448" y="404664"/>
            <a:ext cx="10585176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6021"/>
              </p:ext>
            </p:extLst>
          </p:nvPr>
        </p:nvGraphicFramePr>
        <p:xfrm>
          <a:off x="191344" y="1052738"/>
          <a:ext cx="11737303" cy="55446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05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0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533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44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производства и реализации продукции растениеводства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21 215,0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26 008,,8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26 008,8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26 008,8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отрасли животноводства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105,2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78 881,6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77 398,7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77 529,6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 </a:t>
                      </a:r>
                      <a:r>
                        <a:rPr lang="ru-RU" sz="11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рыбохозяйственного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1 799,9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  системы заготовки и переработки дикоросов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4 775,3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5 095,4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5 096,3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4 591,6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7230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 мероприятий при осуществлении деятельности по обращению  с животными  без владельцев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2 735,8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5 694,9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277,4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89160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114 631,2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116 140,7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109 292,0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108 907,4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93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76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260648"/>
            <a:ext cx="10441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00159"/>
              </p:ext>
            </p:extLst>
          </p:nvPr>
        </p:nvGraphicFramePr>
        <p:xfrm>
          <a:off x="263352" y="1196752"/>
          <a:ext cx="11521282" cy="547570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3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6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6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3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34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88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88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7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6180 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2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дикоросов, тонн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животных без владельцев, прошедших отлов, транспортировку, регистрацию, учет, содержание, лечение (вакцинацию),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организованных и проведенных мероприятий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 осуществлении деятельности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 обращению с животными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без владельцев», единиц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5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953" y="200615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6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</a:rPr>
              <a:t>управление по информационным технологиям администрации Ханты-Мансийского района 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86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510899"/>
            <a:ext cx="110892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информационного пространства на основе использования цифровых технологий для повышения качества жизни граждан и обеспечения условий для реализации эффективной системы муниципального управления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03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055440" y="476672"/>
            <a:ext cx="1058517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23490"/>
              </p:ext>
            </p:extLst>
          </p:nvPr>
        </p:nvGraphicFramePr>
        <p:xfrm>
          <a:off x="335360" y="1124743"/>
          <a:ext cx="11449272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7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4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03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03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30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787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сопровождение инфраструктуры цифрового муниципалитета и информационных систем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3 145,4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84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экономики»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80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безопасности информации в корпоративной сети органов администрации Ханты-Мансийского района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2 369,7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1 554,2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4944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4 749,6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9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514" y="515607"/>
            <a:ext cx="1080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89944"/>
              </p:ext>
            </p:extLst>
          </p:nvPr>
        </p:nvGraphicFramePr>
        <p:xfrm>
          <a:off x="263352" y="920605"/>
          <a:ext cx="11521281" cy="274491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5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35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обеспечения, 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06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9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b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</a:b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Труд и занятость</a:t>
            </a:r>
            <a:endParaRPr lang="ru-RU" sz="1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32070"/>
              </p:ext>
            </p:extLst>
          </p:nvPr>
        </p:nvGraphicFramePr>
        <p:xfrm>
          <a:off x="143339" y="2852936"/>
          <a:ext cx="118093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9017"/>
              </p:ext>
            </p:extLst>
          </p:nvPr>
        </p:nvGraphicFramePr>
        <p:xfrm>
          <a:off x="527381" y="1052736"/>
          <a:ext cx="11219455" cy="1328412"/>
        </p:xfrm>
        <a:graphic>
          <a:graphicData uri="http://schemas.openxmlformats.org/drawingml/2006/table">
            <a:tbl>
              <a:tblPr firstRow="1" bandRow="1"/>
              <a:tblGrid>
                <a:gridCol w="4018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81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61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61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1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02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(отчет)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(оценка)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4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силы (П-4)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22,707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23,161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23,624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занятых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экономике (по данным баланса трудовых ресурсов)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24,455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25,163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24,941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25,404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25,897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11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1663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«Устойчивое развитие коренных малочисленных народов Севера на территории Ханты-Мансийского района»</a:t>
            </a: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82464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" y="116632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1988840"/>
            <a:ext cx="11233248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самобытному социально-экономическому и культурному развитию коренных малочисленных народов Севера, защита их исконной среды обитания, традиционного образа жизни, хозяйственной деятельности и промыслов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устойчивого экономического и социально-культурного развития коренных малочисленных народов Севера на основе рационального природопользования, сохранения исконной среды обитания, традиционной культуры и быта малочисленных народов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туризма общинами и представителями коренных малочисленных народов Севера</a:t>
            </a:r>
            <a:endParaRPr lang="ru-RU" sz="135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1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71788"/>
              </p:ext>
            </p:extLst>
          </p:nvPr>
        </p:nvGraphicFramePr>
        <p:xfrm>
          <a:off x="119336" y="1052736"/>
          <a:ext cx="11953327" cy="5688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9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49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9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юридических и физических лиц из числа коренных малочисленных народов Севера, осуществляющих традиционную хозяйственную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3 679,5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3 569,6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3 568,1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3 568,1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334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сохранение и развитие самобытной культуры, традиционного образа жизни, национальных видов спорта коренных малочисленных народов Севера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380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проектов, способствующих развитию национальных культур, этнографического туризма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304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5 129,5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5 019,6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5 018,1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5 018,1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63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49697"/>
              </p:ext>
            </p:extLst>
          </p:nvPr>
        </p:nvGraphicFramePr>
        <p:xfrm>
          <a:off x="119337" y="980729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0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хозяйства, 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деятельности, человек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34054"/>
              </p:ext>
            </p:extLst>
          </p:nvPr>
        </p:nvGraphicFramePr>
        <p:xfrm>
          <a:off x="119337" y="980729"/>
          <a:ext cx="11953327" cy="5760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6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8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семей, осуществляющих традиционную хозяйственную деятельность, 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точек коллективного доступа к сети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единиц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граждан из числа коренных малочисленных народов Севера,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 Севера, 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71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в сфере обеспечения общественной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50" y="5040090"/>
            <a:ext cx="11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специальных мероприятий и организации профилактики правонарушений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2132856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граждан в отдельных сферах жизнедеятельности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0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21575"/>
              </p:ext>
            </p:extLst>
          </p:nvPr>
        </p:nvGraphicFramePr>
        <p:xfrm>
          <a:off x="119335" y="1052734"/>
          <a:ext cx="11953327" cy="58123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1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8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37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843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деятельности народных дружин в сельских поселениях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Обеспечение функционирования и развития систем видеонаблюдения в сфере общественного порядка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2 983,6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2 983,6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2 983,6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2 983,6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антинаркотической политики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обеспечению деятельности административной комиссии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935,5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1 098,5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1 098,5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1 098,5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составлению (изменению и дополнению) списков кандидатов в присяжные заседатели федеральных судов общей юрисдикции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0,5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4 152,9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4 317,1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4 316,1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4 324,7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7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4018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89505"/>
              </p:ext>
            </p:extLst>
          </p:nvPr>
        </p:nvGraphicFramePr>
        <p:xfrm>
          <a:off x="119336" y="954018"/>
          <a:ext cx="11953326" cy="59041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1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10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преступности (число зарегистрированных преступлений на 100 тыс. человек населения), единиц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распространенность наркомании (на 100 тыс. человек населения),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Вовлеченность населения в незаконный оборот наркотиков (на 100 тыс. человек),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Криминогенность наркомании (на 100 тыс. человек),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 отравления наркотиками (на 100 тыс. человек),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 отравления наркотиками среди несовершеннолетних (на 100 тыс. несовершеннолетних),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смертей в результате потребления наркотиков (на 100 тыс. человек)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15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85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Ханты-Мансийском районе,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003013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401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4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147493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Ханты-Мансийском районе»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26520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Ханты-Мансийского района «Управление гражданской защиты»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749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484784"/>
            <a:ext cx="111612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устойчивого социально-экономического развития Ханты-Мансийского района, а также необходимого уровня безопасности жизнедеятельности,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конфликтах, чрезвычайных ситуациях и пожаров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71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22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06248"/>
              </p:ext>
            </p:extLst>
          </p:nvPr>
        </p:nvGraphicFramePr>
        <p:xfrm>
          <a:off x="119335" y="1052734"/>
          <a:ext cx="11953330" cy="5774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7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75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54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поддержание в постоянной готовности материальных ресурсов (запасов) резерва для ликвидации чрезвычайных ситуаций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аппаратно-программного комплекса «Безопасный город»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8 716,7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8 716,7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8 716,7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обеспечению безопасности людей на водных объектах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17 608,1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5 462,6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17 787,6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12 714,0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 «УГЗ»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32 509,6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32 509,6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32 509,6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сельских населенных пунктов, расположенных в лесных массивах, от лесных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1 577,1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2 025,9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2 025,9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защищенности населения, социальных объектов и объектов экономики от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117,0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51 634,4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48 891,9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61 715,5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56 641,9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20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9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1615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73586"/>
              </p:ext>
            </p:extLst>
          </p:nvPr>
        </p:nvGraphicFramePr>
        <p:xfrm>
          <a:off x="119337" y="980728"/>
          <a:ext cx="11953327" cy="58326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1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9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 и ликвидации чрезвычайных ситуаций, обеспечения пожарной безопасности и безопасности людей  на водных объектах,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Обеспеченность сельских населенных пунктов наружными источниками противопожарного водоснабжения (пожарными водоемами),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197505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1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11905323" cy="5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Денежные доходы населения</a:t>
            </a: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69132279"/>
              </p:ext>
            </p:extLst>
          </p:nvPr>
        </p:nvGraphicFramePr>
        <p:xfrm>
          <a:off x="5244571" y="3500870"/>
          <a:ext cx="696009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35273" y="1196752"/>
            <a:ext cx="6096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Среднемесячная заработная плата рассчитывается по всем отраслям экономики района. Наибольшая средняя заработная плата сложилась в отрасли «Добыча полезных ископаемых», её уровень, по отдельным видам деятельности, достигает 117 862 рублей.</a:t>
            </a:r>
            <a:endParaRPr lang="ru-RU" sz="1600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371" y="4437112"/>
            <a:ext cx="5280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i="1" dirty="0">
                <a:solidFill>
                  <a:prstClr val="black"/>
                </a:solidFill>
                <a:latin typeface="Times New Roman"/>
                <a:ea typeface="Times New Roman"/>
              </a:rPr>
              <a:t>В 2022 году реальные располагаемые денежные доходы на душу населения (доходы за вычетом обязательных платежей, скорректированные на индекс потребительских цен) составили 105,6% (2020 год – 99,8%).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68247" y="3501008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Средняя заработная плата работников организаций по отдельным видам экономической деятельности в 2022 году, рублей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3783410"/>
              </p:ext>
            </p:extLst>
          </p:nvPr>
        </p:nvGraphicFramePr>
        <p:xfrm>
          <a:off x="220073" y="1124745"/>
          <a:ext cx="5600171" cy="292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7964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49994"/>
            <a:ext cx="1072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194292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</a:rPr>
              <a:t>епартамент строительства, архитектуры и жилищно-коммунального хозяйства администрации Ханты-Мансийского района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408973"/>
            <a:ext cx="1144927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Развитие транспортной инфраструктуры, обеспечивающей повышение доступности и безопасности услуг транспортного комплекса для населения и организаций </a:t>
            </a:r>
            <a:b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Обеспечение доступности и повышение качества транспортных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Обеспечение бесперебойного функционирования сети автомобильных дорог общего пользования местного значения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37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0591" y="327280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8230"/>
              </p:ext>
            </p:extLst>
          </p:nvPr>
        </p:nvGraphicFramePr>
        <p:xfrm>
          <a:off x="407368" y="1196752"/>
          <a:ext cx="11377264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0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6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27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27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88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88 767,4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доступности и повышение качества транспортных услуг водным, автомобильным транспортом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7 268,5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8 059,4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69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транспортной инфраструктуры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10 118,5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071,5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605,3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Популяризация деятельности школьных отрядов юных инспекторов дорожного движения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районных, региональных слетах, конкурсах юных инспекторов дорожного движения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38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20 397,2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18 599,0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3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46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242" y="437574"/>
            <a:ext cx="10729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2022-2024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06728"/>
              </p:ext>
            </p:extLst>
          </p:nvPr>
        </p:nvGraphicFramePr>
        <p:xfrm>
          <a:off x="595158" y="437317"/>
          <a:ext cx="11145558" cy="58643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7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3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11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1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93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93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57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1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воздушного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водного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9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автомобильного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2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06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муниципального управления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194293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учету и отчетности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204864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Ханты-Мансийском районе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95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37865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9337" y="980728"/>
          <a:ext cx="11953328" cy="576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895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609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и обеспечение работы системы дополнительного профессионального образования муниципальных служащих и лиц, включенных в кадровый резерв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 органов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145 048,3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215 680,7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215 468,7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215 468,7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693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надлежащих организационно-технических условий, необходимых для исполнения профессиональной деятельности ОМС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158 031,1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158 031,1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158 031,1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отдельных государственных полномочий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4 869,2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5 039,0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5 039,0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5828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273 695,1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379 076,3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378 538,8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378 538,8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361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04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1663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71984"/>
              </p:ext>
            </p:extLst>
          </p:nvPr>
        </p:nvGraphicFramePr>
        <p:xfrm>
          <a:off x="114992" y="980727"/>
          <a:ext cx="11957671" cy="58671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3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3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3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99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99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7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программе дополнительного профессионального образования,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5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1" y="11663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78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950" y="149994"/>
            <a:ext cx="1107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41170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348880"/>
            <a:ext cx="115932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формирование системы повышения эффективности управления муниципальным имуществом </a:t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Ханты-Мансийского района,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возможности беспрепятственного предоставления земельных участков для целей строительства и для иных целей, не связанных со строительством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959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88640"/>
            <a:ext cx="10929674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73475"/>
              </p:ext>
            </p:extLst>
          </p:nvPr>
        </p:nvGraphicFramePr>
        <p:xfrm>
          <a:off x="365513" y="1070648"/>
          <a:ext cx="11449274" cy="45199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7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4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03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03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54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Паспортизация объектов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объектов муниципальной собственности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347,9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имущества муниципальной казны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3 428,0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16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и организационно-техническое обеспечение функций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департамента имущества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29 237,5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42 692,5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42 692,5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42 692,5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379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(под объектами муниципальной собственности, для муниципальных нужд), земельных участков государственная собственность на которые не разграничена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643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для содействия в оформлении в упрощенном порядке прав граждан на земельные участки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32 954,0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46 411,1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46 411,1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058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247275"/>
            <a:ext cx="11001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88257"/>
              </p:ext>
            </p:extLst>
          </p:nvPr>
        </p:nvGraphicFramePr>
        <p:xfrm>
          <a:off x="263352" y="999023"/>
          <a:ext cx="11665295" cy="49356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7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2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22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5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5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57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изготовленных технических паспортов, технических планов и актов обследования: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нежилого фонда,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Линейные объекты,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оценки, ед.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снесенных объектов, ед.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Исполнение плана по поступлению неналоговых доходов в бюджет района,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04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отремонтированных объектов,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235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50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развития жилищного строительства и обеспечения населения доступным жильем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9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42" y="177600"/>
            <a:ext cx="1151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Строительство</a:t>
            </a:r>
            <a:endParaRPr lang="ru-RU" b="1" dirty="0">
              <a:ln w="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29544"/>
              </p:ext>
            </p:extLst>
          </p:nvPr>
        </p:nvGraphicFramePr>
        <p:xfrm>
          <a:off x="911424" y="1268760"/>
          <a:ext cx="5280587" cy="5040984"/>
        </p:xfrm>
        <a:graphic>
          <a:graphicData uri="http://schemas.openxmlformats.org/drawingml/2006/table">
            <a:tbl>
              <a:tblPr firstRow="1" bandRow="1"/>
              <a:tblGrid>
                <a:gridCol w="1517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0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25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жилья, кв. метров</a:t>
                      </a:r>
                    </a:p>
                  </a:txBody>
                  <a:tcPr marL="121920" marR="12192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2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2022(отчет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15 627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1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(оценка)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103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(базовый вариант)</a:t>
                      </a:r>
                    </a:p>
                  </a:txBody>
                  <a:tcPr marL="0" marR="0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0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10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 descr="Z:\Комитет (доступ на редактирование у Председателя), у остальных режим чтения, копирования\Презентации\2012\Исполнение программ (Дума 12.09.2012)\Фото\ФСК п. Горноправдинск.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139" y="4725144"/>
            <a:ext cx="364840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139" y="3068960"/>
            <a:ext cx="3648405" cy="1520016"/>
          </a:xfrm>
          <a:prstGeom prst="rect">
            <a:avLst/>
          </a:prstGeom>
          <a:ln w="2222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:\Социальные объекты и объекты строительства района\Ярки Жилые дома (2)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139" y="1124744"/>
            <a:ext cx="3648405" cy="1800200"/>
          </a:xfrm>
          <a:prstGeom prst="rect">
            <a:avLst/>
          </a:prstGeom>
          <a:noFill/>
          <a:ln w="22225">
            <a:solidFill>
              <a:sysClr val="window" lastClr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0379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149994"/>
            <a:ext cx="10873208" cy="5427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52" y="1196752"/>
          <a:ext cx="11665295" cy="4981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3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5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="" xmlns:a16="http://schemas.microsoft.com/office/drawing/2014/main" val="2632500254"/>
                    </a:ext>
                  </a:extLst>
                </a:gridCol>
              </a:tblGrid>
              <a:tr h="7678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23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жилых помещений по договорам купли-продажи и (или) приобретение жилых помещений по договорам участия в долевом строительстве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468 820,0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246 979,0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79 366,6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79 366,6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55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выплат на оплату договора купли-продажи жилого помещения, договора строительного подряда  на строительство индивидуального жилого дома, для уплаты первоначального взноса при получении жилищного кредита, в том числе ипотечного, или жилищного займа на приобретение жилого помещения, или строительство индивидуального жилого дома, для осуществления последнего платежа в счет уплаты паевого взноса в полном размере на условиях софинансирования из федерального, окружного и местного бюджетов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2 313,9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1 725,3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2 327,5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2 545,7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9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полномочий, указанных в п. 3.1, 3.2 статьи 2 Закона Ханты-Мансийского автономного округа – Югры </a:t>
                      </a:r>
                    </a:p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31 марта 2009 года № 36-оз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для обеспечения жилыми помещениями отдельных категорий граждан, определенных федеральным законодательством»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18,2</a:t>
                      </a:r>
                    </a:p>
                  </a:txBody>
                  <a:tcPr marL="24289" marR="24289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18,2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18,2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отдельным категориям граждан, установленным федеральными законами от 12 января 1995 года № 5-ФЗ «О ветеранах» и от 24 ноября 1995 года № 181-ФЗ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 социальной защите инвалидов в Российской Федерации» в рамках подпрограммы «Обеспечение мерами государственной поддержки по улучшению жилищных условий отдельных категорий граждан»</a:t>
                      </a:r>
                    </a:p>
                    <a:p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4 000,0</a:t>
                      </a: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1 981,0</a:t>
                      </a: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0743156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475 158,7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250 703,5</a:t>
                      </a: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81 712,3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81 930,5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965223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26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268761"/>
          <a:ext cx="11802171" cy="51125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8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2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8963">
                  <a:extLst>
                    <a:ext uri="{9D8B030D-6E8A-4147-A177-3AD203B41FA5}">
                      <a16:colId xmlns="" xmlns:a16="http://schemas.microsoft.com/office/drawing/2014/main" val="1433938371"/>
                    </a:ext>
                  </a:extLst>
                </a:gridCol>
              </a:tblGrid>
              <a:tr h="195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м</a:t>
                      </a:r>
                      <a:r>
                        <a:rPr lang="ru-RU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1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04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842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4869160"/>
            <a:ext cx="89289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6571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 района, создание комфортных условий и равных возможностей доступа населения к культурным ценностям, цифровым ресурсам, самореализации и раскрытию таланта каждого жителя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06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44116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47408"/>
              </p:ext>
            </p:extLst>
          </p:nvPr>
        </p:nvGraphicFramePr>
        <p:xfrm>
          <a:off x="119336" y="1196752"/>
          <a:ext cx="11928648" cy="56993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5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8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910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«Культурное пространство»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культурного разнообразия в Ханты - 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10 861,8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1 612,5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1 614,6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1 544,7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учреждений культуры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403 472,8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108 070,6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одаренных детей и молодежи, развитие художественного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38 697,8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35 793,8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35 793,8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35 793,8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26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37 588,5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27 799,3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27 178,5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27 172,4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6769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490 620,9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173 276,2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64 586,9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64 510,9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61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02871"/>
              </p:ext>
            </p:extLst>
          </p:nvPr>
        </p:nvGraphicFramePr>
        <p:xfrm>
          <a:off x="-1" y="1196750"/>
          <a:ext cx="12191998" cy="424847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9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91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5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89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9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3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20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2021">
                  <a:extLst>
                    <a:ext uri="{9D8B030D-6E8A-4147-A177-3AD203B41FA5}">
                      <a16:colId xmlns="" xmlns:a16="http://schemas.microsoft.com/office/drawing/2014/main" val="634883500"/>
                    </a:ext>
                  </a:extLst>
                </a:gridCol>
              </a:tblGrid>
              <a:tr h="7457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 ресурсам культуры,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базовому значению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 обращений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86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района в оказании туристических услуг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8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422621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12449"/>
              </p:ext>
            </p:extLst>
          </p:nvPr>
        </p:nvGraphicFramePr>
        <p:xfrm>
          <a:off x="0" y="1070648"/>
          <a:ext cx="12192000" cy="58430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7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5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34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528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1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1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массовой физической культуры и спорта высших достижений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2 085,5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2 085,5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2 086,5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2 935,5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2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материально-технической базы спортивной и туристической инфраструктуры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997,1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2 250,9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3 278,2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3 278,2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6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Ханты-Мансийского района в оказании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115 096,5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136 494,6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136 494,6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136 494,6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541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инвалидов в услугах спорта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37616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118 639,1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141 291,0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142 319,3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143 168,3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64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520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42010"/>
              </p:ext>
            </p:extLst>
          </p:nvPr>
        </p:nvGraphicFramePr>
        <p:xfrm>
          <a:off x="1" y="1052735"/>
          <a:ext cx="12191998" cy="71333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5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96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7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9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7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4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инвалидов, принимавших участие в спортивных, культурных мероприятиях, чел.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+mn-cs"/>
                        </a:rPr>
                        <a:t>22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6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66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43472" y="404664"/>
            <a:ext cx="1022513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5630"/>
              </p:ext>
            </p:extLst>
          </p:nvPr>
        </p:nvGraphicFramePr>
        <p:xfrm>
          <a:off x="119336" y="959995"/>
          <a:ext cx="11953327" cy="60509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9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4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072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5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Calibri"/>
                        </a:rPr>
                        <a:t> проект «Социальная активность»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Муниципальная поддержка проектов социально ориентированных некоммерческих организаций, направленных на развитие гражданского общества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1 997,5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9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гражданских инициатив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7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Обеспечение открытости органов местного самоуправления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03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выпуска периодического печатного издания-газеты «Наш район»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14 671,4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16 598,1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16 598,1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16 598,1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Создание условий для поддержания стабильного качества жизни отдельных категорий граждан, укрепление социальной защищенности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054642"/>
                  </a:ext>
                </a:extLst>
              </a:tr>
              <a:tr h="59749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19 326,5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18 853,2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18 853,2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18 853,2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748" y="3284984"/>
            <a:ext cx="11304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Прожиточный минимум по Ханты-Мансийскому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автономному округу – Югре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1717" y="288697"/>
            <a:ext cx="940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 по Ханты-Мансийскому автономному округу – Югра за 2022 год</a:t>
            </a:r>
            <a:endParaRPr lang="ru-RU" sz="1900" b="1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68075" y="1273283"/>
            <a:ext cx="5184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%, период с начала года </a:t>
            </a:r>
            <a:endParaRPr lang="ru-RU" altLang="ru-RU" sz="1200" dirty="0">
              <a:solidFill>
                <a:prstClr val="black"/>
              </a:solidFill>
            </a:endParaRPr>
          </a:p>
          <a:p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соответствующему периоду предыдущего года</a:t>
            </a:r>
            <a:endParaRPr lang="ru-RU" altLang="ru-RU" sz="1200" dirty="0">
              <a:solidFill>
                <a:prstClr val="black"/>
              </a:solidFill>
            </a:endParaRPr>
          </a:p>
          <a:p>
            <a:endParaRPr lang="ru-RU" alt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86537"/>
              </p:ext>
            </p:extLst>
          </p:nvPr>
        </p:nvGraphicFramePr>
        <p:xfrm>
          <a:off x="527381" y="1700808"/>
          <a:ext cx="11233248" cy="1437496"/>
        </p:xfrm>
        <a:graphic>
          <a:graphicData uri="http://schemas.openxmlformats.org/drawingml/2006/table">
            <a:tbl>
              <a:tblPr firstRow="1" bandRow="1"/>
              <a:tblGrid>
                <a:gridCol w="902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1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и 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108,56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(за исключением услуг)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109,39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Общественное питание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104,82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106,42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55351"/>
              </p:ext>
            </p:extLst>
          </p:nvPr>
        </p:nvGraphicFramePr>
        <p:xfrm>
          <a:off x="529616" y="4031193"/>
          <a:ext cx="11233248" cy="1693851"/>
        </p:xfrm>
        <a:graphic>
          <a:graphicData uri="http://schemas.openxmlformats.org/drawingml/2006/table">
            <a:tbl>
              <a:tblPr firstRow="1" bandRow="1"/>
              <a:tblGrid>
                <a:gridCol w="556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6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02.09.2021 № 334-п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23.12.2022 № 699-п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2022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2023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625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19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649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20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302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21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417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               – 16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067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               – 16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951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654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19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680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1263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94488"/>
              </p:ext>
            </p:extLst>
          </p:nvPr>
        </p:nvGraphicFramePr>
        <p:xfrm>
          <a:off x="191345" y="1070648"/>
          <a:ext cx="11881319" cy="37697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6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1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6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4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добровольцев (волонтеров), вовлеченных центрами (сообществами, объединениями) поддержки добровольчества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деятельность, при этом учитывается организованное и неорганизованное добровольчество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отчетную дату отчетного периода (прошедшего года), 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2 566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2 583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05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484" y="5260259"/>
            <a:ext cx="9793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управления специальных мероприятий и организации профилактики правонарушений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3" y="3537013"/>
            <a:ext cx="11017224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7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94629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40281"/>
              </p:ext>
            </p:extLst>
          </p:nvPr>
        </p:nvGraphicFramePr>
        <p:xfrm>
          <a:off x="191344" y="1142656"/>
          <a:ext cx="11809311" cy="545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4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574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374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455,0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663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Профилактика экстремизма, обеспечение гражданского единства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1 035,6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383,9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057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6344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838,9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1 490,6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838,9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838,9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10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72430"/>
              </p:ext>
            </p:extLst>
          </p:nvPr>
        </p:nvGraphicFramePr>
        <p:xfrm>
          <a:off x="47328" y="1124743"/>
          <a:ext cx="12025335" cy="54726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0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5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4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</a:t>
                      </a:r>
                      <a:b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этнокультурное развитие народов России, проживающих</a:t>
                      </a:r>
                      <a:r>
                        <a:rPr lang="ru-RU" sz="1100" b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Ханты-Мансийском районе, </a:t>
                      </a:r>
                      <a:r>
                        <a:rPr lang="ru-RU" sz="11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мероприятий, направленных </a:t>
                      </a:r>
                      <a:b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укрепление общероссийского гражданского единства, 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тыс.чел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районе; </a:t>
                      </a:r>
                      <a:r>
                        <a:rPr lang="ru-RU" sz="11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4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 </a:t>
                      </a:r>
                      <a:b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</a:t>
                      </a:r>
                      <a:b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культурной адаптации мигрантов и профилактике экстремизма; тыс. чел.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01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6235" y="191694"/>
            <a:ext cx="107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перспективных территорий для развития жилищного строительства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045211"/>
            <a:ext cx="11521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57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780929"/>
            <a:ext cx="115212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867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201968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3392" y="1124744"/>
          <a:ext cx="10801199" cy="45056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5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50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558448237"/>
                    </a:ext>
                  </a:extLst>
                </a:gridCol>
              </a:tblGrid>
              <a:tr h="11973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Программу комплексного развития социальной инфраструктуры Ханты-Мансийского района (актуализация)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1 314,9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75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документации по планировке и межеванию территории населенных пунктов Ханты-Мансийского района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5 221,9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14 861,3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14 861,3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8114840"/>
                  </a:ext>
                </a:extLst>
              </a:tr>
              <a:tr h="919901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6 536,8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941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82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753" y="404953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91417"/>
              </p:ext>
            </p:extLst>
          </p:nvPr>
        </p:nvGraphicFramePr>
        <p:xfrm>
          <a:off x="191344" y="908720"/>
          <a:ext cx="11737303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1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3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79">
                  <a:extLst>
                    <a:ext uri="{9D8B030D-6E8A-4147-A177-3AD203B41FA5}">
                      <a16:colId xmlns="" xmlns:a16="http://schemas.microsoft.com/office/drawing/2014/main" val="1973248032"/>
                    </a:ext>
                  </a:extLst>
                </a:gridCol>
              </a:tblGrid>
              <a:tr h="287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 ввода жилья,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 в год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границ территориальных зон и границ населенных пунктов, поставленных на кадастровый учет,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1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благоприятной окружающей среды и биологического разнообразия в интересах настоящего и будущего поколений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32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49994"/>
            <a:ext cx="11089232" cy="614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24417"/>
              </p:ext>
            </p:extLst>
          </p:nvPr>
        </p:nvGraphicFramePr>
        <p:xfrm>
          <a:off x="407368" y="1065567"/>
          <a:ext cx="11565054" cy="49154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2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66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45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1583">
                  <a:extLst>
                    <a:ext uri="{9D8B030D-6E8A-4147-A177-3AD203B41FA5}">
                      <a16:colId xmlns="" xmlns:a16="http://schemas.microsoft.com/office/drawing/2014/main" val="3668860440"/>
                    </a:ext>
                  </a:extLst>
                </a:gridCol>
              </a:tblGrid>
              <a:tr h="8395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38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регулирования деятельности по обращению с отходами производства и потребления 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16 073,7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35 084,8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56 077,0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56 077,0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Обустройство (ограждение) площадок для складирования угля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40 000,0</a:t>
                      </a:r>
                    </a:p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5097722"/>
                  </a:ext>
                </a:extLst>
              </a:tr>
              <a:tr h="1114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негативного воздействия на окружающую среду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24 889,0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20 992,2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8983211"/>
                  </a:ext>
                </a:extLst>
              </a:tr>
              <a:tr h="64501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80 962,7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56 077,0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56 077,0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56 077,0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52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950" y="317061"/>
            <a:ext cx="11217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25720"/>
              </p:ext>
            </p:extLst>
          </p:nvPr>
        </p:nvGraphicFramePr>
        <p:xfrm>
          <a:off x="335360" y="1124745"/>
          <a:ext cx="11521281" cy="29523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4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30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87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87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7169">
                  <a:extLst>
                    <a:ext uri="{9D8B030D-6E8A-4147-A177-3AD203B41FA5}">
                      <a16:colId xmlns="" xmlns:a16="http://schemas.microsoft.com/office/drawing/2014/main" val="3497411919"/>
                    </a:ext>
                  </a:extLst>
                </a:gridCol>
              </a:tblGrid>
              <a:tr h="330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проектов нормативов выбросов загрязняющих веществ в окружающую среду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Протяженность очищенной прибрежной полосы водных объектов,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Количество населения, вовлеченного в мероприятия по очистке берегов водных объектов, тыс. чел (нарастающим итогом)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0,984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1,640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1,968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2,296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2,296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04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8975</TotalTime>
  <Words>11633</Words>
  <Application>Microsoft Office PowerPoint</Application>
  <PresentationFormat>Произвольный</PresentationFormat>
  <Paragraphs>3433</Paragraphs>
  <Slides>106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106</vt:i4>
      </vt:variant>
    </vt:vector>
  </HeadingPairs>
  <TitlesOfParts>
    <vt:vector size="110" baseType="lpstr">
      <vt:lpstr>Тема Office</vt:lpstr>
      <vt:lpstr>6_Тема Office</vt:lpstr>
      <vt:lpstr>9_Тема Office</vt:lpstr>
      <vt:lpstr>2_Тема Office</vt:lpstr>
      <vt:lpstr>Презентация PowerPoint</vt:lpstr>
      <vt:lpstr>Основные характеристики бюджета Ханты-Мансийского района на 2024 год и плановый период 2025 и 2026 годов</vt:lpstr>
      <vt:lpstr>Презентация PowerPoint</vt:lpstr>
      <vt:lpstr>Показатели прогноза социально-экономического развития Ханты-Мансийского района: Промышленное производство</vt:lpstr>
      <vt:lpstr>Показатели прогноза социально-экономического развития  Ханты-Мансийского района: Демографическая ситуация</vt:lpstr>
      <vt:lpstr>Показатели прогноза социально-экономического развития  Ханты-Мансийского района:  Труд и занятость</vt:lpstr>
      <vt:lpstr>Показатели прогноза социально-экономического развития  Ханты-Мансийского района :  Денежные доходы населения</vt:lpstr>
      <vt:lpstr>Презентация PowerPoint</vt:lpstr>
      <vt:lpstr>Презентация PowerPoint</vt:lpstr>
      <vt:lpstr>Динамика и структура доходов бюджета  Ханты-Мансийского района на 2022-2026 годы</vt:lpstr>
      <vt:lpstr>Структура налоговых доходов бюджета Ханты-Мансийского района, тыс. рублей</vt:lpstr>
      <vt:lpstr>Структура неналоговых доходов бюджета Ханты-Мансийского района, тыс. рублей</vt:lpstr>
      <vt:lpstr>Структура безвозмездных поступлений в бюджет Ханты-Мансийского района, тыс. рублей </vt:lpstr>
      <vt:lpstr>Решения, планируемые к принятию по результатам оценки эффективности налоговых расходов за 2022 год  </vt:lpstr>
      <vt:lpstr>Муниципальные заимствования, объем долга Ханты-Мансийского района</vt:lpstr>
      <vt:lpstr>Сопоставление утвержденных параметров дефицита и муниципального долга с ограничениями Бюджетного кодекса Российской Федерации</vt:lpstr>
      <vt:lpstr>Презентация PowerPoint</vt:lpstr>
      <vt:lpstr>Программные расходы бюджета Ханты-Мансийского района на 2023-2026 годы</vt:lpstr>
      <vt:lpstr>Структура расходов бюджета Ханты-Мансийского района на 2023-2026 годы</vt:lpstr>
      <vt:lpstr>Расходы на реализацию национальных проектов</vt:lpstr>
      <vt:lpstr>Создание объектов муниципальной собственности в Ханты-Мансийском районе</vt:lpstr>
      <vt:lpstr>РАСХОДЫ БЮДЖЕТА НА ГОСУДАРСТВЕННУЮ ПОДДЕРЖКУ СЕМЬИ И ДЕТЕЙ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ОБЕСПЕЧЕНИЕ КОМПЛЕКСНОЙ БЕЗОПАСНОСТИ И КОМФОРТНЫХ УСЛОВИЙ ОБРАЗОВАТЕЛЬНОГО ПРОЦЕССА</vt:lpstr>
      <vt:lpstr>ОРГАНИЗАЦИЯ БЕСПЛАТНОГО ЗДОРОВОГО ПИТАНИЯ ШКОЛЬНИКОВ</vt:lpstr>
      <vt:lpstr>РАСХОДЫ НА ОРГАНИЗАЦИЮ ОТДЫХА И ОЗДОРОВЛЕНИЕ ДЕТЕЙ</vt:lpstr>
      <vt:lpstr>    Социальный заказ в Ханты-Мансийском районе в 2024 году</vt:lpstr>
      <vt:lpstr>Жилищно-коммунальное хозяйство</vt:lpstr>
      <vt:lpstr>Субсидии на оказание транспортных услуг населению Ханты-Мансийского района</vt:lpstr>
      <vt:lpstr>СРЕДСТВА ДОРОЖНОГО ФОНДА ХАНТЫ-МАНСИЙСКОГО РАЙОНА</vt:lpstr>
      <vt:lpstr>Презентация PowerPoint</vt:lpstr>
      <vt:lpstr>Межбюджетные трансферты сельским поселениям  Ханты-Мансийского района на 2024 - 2026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ПРОГРАММЫ В 2023-2026 ГОДАХ</vt:lpstr>
      <vt:lpstr>РЕЗУЛЬТАТЫ РЕАЛИЗАЦИИ ПРОГРАММЫ В 2023-2026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ЖЕЛАЮЩИЕ БОЛЬШЕ УЗНАТЬ О БЮДЖЕТЕ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Тимиргалиева Е.В.</cp:lastModifiedBy>
  <cp:revision>729</cp:revision>
  <cp:lastPrinted>2023-12-13T11:19:55Z</cp:lastPrinted>
  <dcterms:created xsi:type="dcterms:W3CDTF">2019-09-20T05:01:08Z</dcterms:created>
  <dcterms:modified xsi:type="dcterms:W3CDTF">2023-12-21T09:39:36Z</dcterms:modified>
</cp:coreProperties>
</file>