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7.xml" ContentType="application/vnd.openxmlformats-officedocument.drawingml.chart+xml"/>
  <Override PartName="/ppt/drawings/drawing8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21"/>
  </p:notesMasterIdLst>
  <p:handoutMasterIdLst>
    <p:handoutMasterId r:id="rId122"/>
  </p:handoutMasterIdLst>
  <p:sldIdLst>
    <p:sldId id="257" r:id="rId2"/>
    <p:sldId id="543" r:id="rId3"/>
    <p:sldId id="534" r:id="rId4"/>
    <p:sldId id="535" r:id="rId5"/>
    <p:sldId id="536" r:id="rId6"/>
    <p:sldId id="537" r:id="rId7"/>
    <p:sldId id="538" r:id="rId8"/>
    <p:sldId id="539" r:id="rId9"/>
    <p:sldId id="540" r:id="rId10"/>
    <p:sldId id="259" r:id="rId11"/>
    <p:sldId id="528" r:id="rId12"/>
    <p:sldId id="417" r:id="rId13"/>
    <p:sldId id="418" r:id="rId14"/>
    <p:sldId id="545" r:id="rId15"/>
    <p:sldId id="544" r:id="rId16"/>
    <p:sldId id="419" r:id="rId17"/>
    <p:sldId id="420" r:id="rId18"/>
    <p:sldId id="421" r:id="rId19"/>
    <p:sldId id="530" r:id="rId20"/>
    <p:sldId id="269" r:id="rId21"/>
    <p:sldId id="532" r:id="rId22"/>
    <p:sldId id="288" r:id="rId23"/>
    <p:sldId id="606" r:id="rId24"/>
    <p:sldId id="607" r:id="rId25"/>
    <p:sldId id="272" r:id="rId26"/>
    <p:sldId id="432" r:id="rId27"/>
    <p:sldId id="635" r:id="rId28"/>
    <p:sldId id="651" r:id="rId29"/>
    <p:sldId id="610" r:id="rId30"/>
    <p:sldId id="611" r:id="rId31"/>
    <p:sldId id="652" r:id="rId32"/>
    <p:sldId id="653" r:id="rId33"/>
    <p:sldId id="636" r:id="rId34"/>
    <p:sldId id="547" r:id="rId35"/>
    <p:sldId id="612" r:id="rId36"/>
    <p:sldId id="613" r:id="rId37"/>
    <p:sldId id="550" r:id="rId38"/>
    <p:sldId id="637" r:id="rId39"/>
    <p:sldId id="654" r:id="rId40"/>
    <p:sldId id="263" r:id="rId41"/>
    <p:sldId id="590" r:id="rId42"/>
    <p:sldId id="608" r:id="rId43"/>
    <p:sldId id="609" r:id="rId44"/>
    <p:sldId id="558" r:id="rId45"/>
    <p:sldId id="614" r:id="rId46"/>
    <p:sldId id="615" r:id="rId47"/>
    <p:sldId id="616" r:id="rId48"/>
    <p:sldId id="617" r:id="rId49"/>
    <p:sldId id="618" r:id="rId50"/>
    <p:sldId id="619" r:id="rId51"/>
    <p:sldId id="620" r:id="rId52"/>
    <p:sldId id="621" r:id="rId53"/>
    <p:sldId id="622" r:id="rId54"/>
    <p:sldId id="623" r:id="rId55"/>
    <p:sldId id="457" r:id="rId56"/>
    <p:sldId id="458" r:id="rId57"/>
    <p:sldId id="459" r:id="rId58"/>
    <p:sldId id="460" r:id="rId59"/>
    <p:sldId id="461" r:id="rId60"/>
    <p:sldId id="462" r:id="rId61"/>
    <p:sldId id="463" r:id="rId62"/>
    <p:sldId id="464" r:id="rId63"/>
    <p:sldId id="465" r:id="rId64"/>
    <p:sldId id="466" r:id="rId65"/>
    <p:sldId id="467" r:id="rId66"/>
    <p:sldId id="468" r:id="rId67"/>
    <p:sldId id="593" r:id="rId68"/>
    <p:sldId id="594" r:id="rId69"/>
    <p:sldId id="595" r:id="rId70"/>
    <p:sldId id="596" r:id="rId71"/>
    <p:sldId id="597" r:id="rId72"/>
    <p:sldId id="598" r:id="rId73"/>
    <p:sldId id="599" r:id="rId74"/>
    <p:sldId id="600" r:id="rId75"/>
    <p:sldId id="601" r:id="rId76"/>
    <p:sldId id="602" r:id="rId77"/>
    <p:sldId id="478" r:id="rId78"/>
    <p:sldId id="479" r:id="rId79"/>
    <p:sldId id="480" r:id="rId80"/>
    <p:sldId id="603" r:id="rId81"/>
    <p:sldId id="604" r:id="rId82"/>
    <p:sldId id="605" r:id="rId83"/>
    <p:sldId id="488" r:id="rId84"/>
    <p:sldId id="489" r:id="rId85"/>
    <p:sldId id="490" r:id="rId86"/>
    <p:sldId id="491" r:id="rId87"/>
    <p:sldId id="624" r:id="rId88"/>
    <p:sldId id="625" r:id="rId89"/>
    <p:sldId id="626" r:id="rId90"/>
    <p:sldId id="576" r:id="rId91"/>
    <p:sldId id="638" r:id="rId92"/>
    <p:sldId id="639" r:id="rId93"/>
    <p:sldId id="579" r:id="rId94"/>
    <p:sldId id="640" r:id="rId95"/>
    <p:sldId id="641" r:id="rId96"/>
    <p:sldId id="642" r:id="rId97"/>
    <p:sldId id="502" r:id="rId98"/>
    <p:sldId id="643" r:id="rId99"/>
    <p:sldId id="644" r:id="rId100"/>
    <p:sldId id="583" r:id="rId101"/>
    <p:sldId id="645" r:id="rId102"/>
    <p:sldId id="647" r:id="rId103"/>
    <p:sldId id="648" r:id="rId104"/>
    <p:sldId id="587" r:id="rId105"/>
    <p:sldId id="649" r:id="rId106"/>
    <p:sldId id="650" r:id="rId107"/>
    <p:sldId id="513" r:id="rId108"/>
    <p:sldId id="627" r:id="rId109"/>
    <p:sldId id="628" r:id="rId110"/>
    <p:sldId id="516" r:id="rId111"/>
    <p:sldId id="629" r:id="rId112"/>
    <p:sldId id="630" r:id="rId113"/>
    <p:sldId id="519" r:id="rId114"/>
    <p:sldId id="631" r:id="rId115"/>
    <p:sldId id="632" r:id="rId116"/>
    <p:sldId id="522" r:id="rId117"/>
    <p:sldId id="633" r:id="rId118"/>
    <p:sldId id="634" r:id="rId119"/>
    <p:sldId id="409" r:id="rId120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D7FF"/>
    <a:srgbClr val="99FFCC"/>
    <a:srgbClr val="B8CE89"/>
    <a:srgbClr val="CBDB9B"/>
    <a:srgbClr val="FFFF99"/>
    <a:srgbClr val="809C45"/>
    <a:srgbClr val="A0BF62"/>
    <a:srgbClr val="7D9943"/>
    <a:srgbClr val="66FF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 autoAdjust="0"/>
    <p:restoredTop sz="93478" autoAdjust="0"/>
  </p:normalViewPr>
  <p:slideViewPr>
    <p:cSldViewPr>
      <p:cViewPr>
        <p:scale>
          <a:sx n="116" d="100"/>
          <a:sy n="116" d="100"/>
        </p:scale>
        <p:origin x="-72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0.xlsx"/><Relationship Id="rId1" Type="http://schemas.openxmlformats.org/officeDocument/2006/relationships/image" Target="../media/image8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588235950820447E-2"/>
          <c:y val="5.9884140696005263E-2"/>
          <c:w val="0.87588253126119164"/>
          <c:h val="0.72168023272147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прибывших</c:v>
                </c:pt>
              </c:strCache>
            </c:strRef>
          </c:tx>
          <c:spPr>
            <a:solidFill>
              <a:srgbClr val="A7EA52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     отчет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736</c:v>
                </c:pt>
                <c:pt idx="1">
                  <c:v>750</c:v>
                </c:pt>
                <c:pt idx="2">
                  <c:v>755</c:v>
                </c:pt>
                <c:pt idx="3">
                  <c:v>780</c:v>
                </c:pt>
                <c:pt idx="4">
                  <c:v>810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39-4C9B-9777-F873707D8D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выбывших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 w="12700"/>
            </a:sp3d>
          </c:spPr>
          <c:invertIfNegative val="0"/>
          <c:dLbls>
            <c:dLbl>
              <c:idx val="1"/>
              <c:layout>
                <c:manualLayout>
                  <c:x val="1.302973035639903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39-4C9B-9777-F873707D8DF2}"/>
                </c:ext>
              </c:extLst>
            </c:dLbl>
            <c:dLbl>
              <c:idx val="2"/>
              <c:layout>
                <c:manualLayout>
                  <c:x val="1.302973035639903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39-4C9B-9777-F873707D8D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0"/>
              <a:lstStyle/>
              <a:p>
                <a:pPr>
                  <a:defRPr sz="10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     отчет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1023</c:v>
                </c:pt>
                <c:pt idx="1">
                  <c:v>819</c:v>
                </c:pt>
                <c:pt idx="2">
                  <c:v>790</c:v>
                </c:pt>
                <c:pt idx="3">
                  <c:v>780</c:v>
                </c:pt>
                <c:pt idx="4">
                  <c:v>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D39-4C9B-9777-F873707D8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"/>
        <c:axId val="64088064"/>
        <c:axId val="10610854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Миграционное сальдо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0.10530940096469732"/>
                  <c:y val="-3.4536671851275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39-4C9B-9777-F873707D8DF2}"/>
                </c:ext>
              </c:extLst>
            </c:dLbl>
            <c:dLbl>
              <c:idx val="1"/>
              <c:layout>
                <c:manualLayout>
                  <c:x val="-4.4665556574678786E-2"/>
                  <c:y val="5.5523516089448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39-4C9B-9777-F873707D8DF2}"/>
                </c:ext>
              </c:extLst>
            </c:dLbl>
            <c:dLbl>
              <c:idx val="2"/>
              <c:layout>
                <c:manualLayout>
                  <c:x val="-2.469133902537617E-2"/>
                  <c:y val="5.1108884850415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39-4C9B-9777-F873707D8DF2}"/>
                </c:ext>
              </c:extLst>
            </c:dLbl>
            <c:dLbl>
              <c:idx val="3"/>
              <c:layout>
                <c:manualLayout>
                  <c:x val="-2.0316119725780603E-2"/>
                  <c:y val="2.5324336908423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39-4C9B-9777-F873707D8DF2}"/>
                </c:ext>
              </c:extLst>
            </c:dLbl>
            <c:dLbl>
              <c:idx val="4"/>
              <c:layout>
                <c:manualLayout>
                  <c:x val="-4.9378574198671678E-2"/>
                  <c:y val="4.4896614536419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39-4C9B-9777-F873707D8DF2}"/>
                </c:ext>
              </c:extLst>
            </c:dLbl>
            <c:dLbl>
              <c:idx val="5"/>
              <c:layout>
                <c:manualLayout>
                  <c:x val="-4.1149581304491457E-2"/>
                  <c:y val="-6.9346434753224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39-4C9B-9777-F873707D8DF2}"/>
                </c:ext>
              </c:extLst>
            </c:dLbl>
            <c:dLbl>
              <c:idx val="6"/>
              <c:layout>
                <c:manualLayout>
                  <c:x val="-2.4691358024691409E-2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39-4C9B-9777-F873707D8D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     отчет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-287</c:v>
                </c:pt>
                <c:pt idx="1">
                  <c:v>-69</c:v>
                </c:pt>
                <c:pt idx="2">
                  <c:v>-35</c:v>
                </c:pt>
                <c:pt idx="3">
                  <c:v>0</c:v>
                </c:pt>
                <c:pt idx="4">
                  <c:v>110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0D39-4C9B-9777-F873707D8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88576"/>
        <c:axId val="106109120"/>
      </c:lineChart>
      <c:catAx>
        <c:axId val="6408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6108544"/>
        <c:crosses val="autoZero"/>
        <c:auto val="1"/>
        <c:lblAlgn val="ctr"/>
        <c:lblOffset val="100"/>
        <c:noMultiLvlLbl val="0"/>
      </c:catAx>
      <c:valAx>
        <c:axId val="106108544"/>
        <c:scaling>
          <c:orientation val="minMax"/>
          <c:max val="1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64088064"/>
        <c:crosses val="autoZero"/>
        <c:crossBetween val="between"/>
        <c:majorUnit val="100"/>
      </c:valAx>
      <c:valAx>
        <c:axId val="106109120"/>
        <c:scaling>
          <c:orientation val="minMax"/>
          <c:max val="110"/>
          <c:min val="-29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ru-RU"/>
          </a:p>
        </c:txPr>
        <c:crossAx val="64088576"/>
        <c:crosses val="max"/>
        <c:crossBetween val="between"/>
        <c:majorUnit val="100"/>
        <c:minorUnit val="100"/>
      </c:valAx>
      <c:catAx>
        <c:axId val="64088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6109120"/>
        <c:crosses val="autoZero"/>
        <c:auto val="1"/>
        <c:lblAlgn val="ctr"/>
        <c:lblOffset val="100"/>
        <c:noMultiLvlLbl val="0"/>
      </c:catAx>
      <c:spPr>
        <a:ln>
          <a:noFill/>
        </a:ln>
        <a:scene3d>
          <a:camera prst="orthographicFront"/>
          <a:lightRig rig="threePt" dir="t"/>
        </a:scene3d>
        <a:sp3d>
          <a:bevelB w="6350"/>
        </a:sp3d>
      </c:spPr>
    </c:plotArea>
    <c:legend>
      <c:legendPos val="t"/>
      <c:layout>
        <c:manualLayout>
          <c:xMode val="edge"/>
          <c:yMode val="edge"/>
          <c:x val="0"/>
          <c:y val="0.8301670839941071"/>
          <c:w val="0.99355618940213497"/>
          <c:h val="0.16983291600589287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>
                <a:effectLst/>
              </a:rPr>
              <a:t>Первоначальный план расходов бюджета</a:t>
            </a:r>
          </a:p>
          <a:p>
            <a:pPr>
              <a:defRPr/>
            </a:pPr>
            <a:r>
              <a:rPr lang="ru-RU" sz="1800" b="1" i="0" u="none" strike="noStrike" baseline="0" dirty="0">
                <a:effectLst/>
              </a:rPr>
              <a:t> Ханты-Мансийского района на 2023-2025 годы</a:t>
            </a:r>
            <a:endParaRPr lang="ru-RU" dirty="0"/>
          </a:p>
        </c:rich>
      </c:tx>
      <c:layout>
        <c:manualLayout>
          <c:xMode val="edge"/>
          <c:yMode val="edge"/>
          <c:x val="0.23464824249909952"/>
          <c:y val="1.0632642211589579E-2"/>
        </c:manualLayout>
      </c:layout>
      <c:overlay val="0"/>
    </c:title>
    <c:autoTitleDeleted val="0"/>
    <c:view3D>
      <c:rotX val="10"/>
      <c:rotY val="1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52001312335958"/>
          <c:y val="0.11798818897637796"/>
          <c:w val="0.7719265483971367"/>
          <c:h val="0.7639007145637906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расходы!$B$9</c:f>
              <c:strCache>
                <c:ptCount val="1"/>
                <c:pt idx="0">
                  <c:v>Межбюджетные трансферты имеющие целевое назначение от других бюджетов бюджетной системы РФ</c:v>
                </c:pt>
              </c:strCache>
            </c:strRef>
          </c:tx>
          <c:spPr>
            <a:solidFill>
              <a:srgbClr val="92D050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dLbl>
              <c:idx val="0"/>
              <c:layout>
                <c:manualLayout>
                  <c:x val="-8.333333333333333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2 317 999,1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589-4A61-AE09-13CD6D52C6A6}"/>
                </c:ext>
              </c:extLst>
            </c:dLbl>
            <c:dLbl>
              <c:idx val="1"/>
              <c:layout>
                <c:manualLayout>
                  <c:x val="-9.7222222222222727E-3"/>
                  <c:y val="-7.407407407407475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293 177,7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589-4A61-AE09-13CD6D52C6A6}"/>
                </c:ext>
              </c:extLst>
            </c:dLbl>
            <c:dLbl>
              <c:idx val="2"/>
              <c:layout>
                <c:manualLayout>
                  <c:x val="-1.1458333333333333E-2"/>
                  <c:y val="-1.8518518518518519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2 364 611,3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589-4A61-AE09-13CD6D52C6A6}"/>
                </c:ext>
              </c:extLst>
            </c:dLbl>
            <c:dLbl>
              <c:idx val="3"/>
              <c:layout>
                <c:manualLayout>
                  <c:x val="-6.2500000000000003E-3"/>
                  <c:y val="-3.3950225088053312E-17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2 283 870,4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589-4A61-AE09-13CD6D52C6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расходы!$C$8:$H$8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расходы!$C$9:$H$9</c:f>
              <c:numCache>
                <c:formatCode>#\ ##0.0_ ;[Red]\-#\ ##0.0\ </c:formatCode>
                <c:ptCount val="4"/>
                <c:pt idx="0">
                  <c:v>2317999.1</c:v>
                </c:pt>
                <c:pt idx="1">
                  <c:v>2293177.7000000002</c:v>
                </c:pt>
                <c:pt idx="2">
                  <c:v>2364611.2999999998</c:v>
                </c:pt>
                <c:pt idx="3">
                  <c:v>2283870.4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89-4A61-AE09-13CD6D52C6A6}"/>
            </c:ext>
          </c:extLst>
        </c:ser>
        <c:ser>
          <c:idx val="1"/>
          <c:order val="1"/>
          <c:tx>
            <c:strRef>
              <c:f>расходы!$B$10</c:f>
              <c:strCache>
                <c:ptCount val="1"/>
                <c:pt idx="0">
                  <c:v>Расходы местного бюджета</c:v>
                </c:pt>
              </c:strCache>
            </c:strRef>
          </c:tx>
          <c:spPr>
            <a:solidFill>
              <a:srgbClr val="00B0F0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dLbl>
              <c:idx val="0"/>
              <c:layout>
                <c:manualLayout>
                  <c:x val="-8.1250000000000003E-2"/>
                  <c:y val="-1.111111111111111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2 769 576,4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589-4A61-AE09-13CD6D52C6A6}"/>
                </c:ext>
              </c:extLst>
            </c:dLbl>
            <c:dLbl>
              <c:idx val="1"/>
              <c:layout>
                <c:manualLayout>
                  <c:x val="-2.7777777777777776E-2"/>
                  <c:y val="-7.407407407407475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en-US" baseline="0" dirty="0"/>
                      <a:t> 880 619,2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589-4A61-AE09-13CD6D52C6A6}"/>
                </c:ext>
              </c:extLst>
            </c:dLbl>
            <c:dLbl>
              <c:idx val="2"/>
              <c:layout>
                <c:manualLayout>
                  <c:x val="-2.2916666666666665E-2"/>
                  <c:y val="-1.8518518518518519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1 584 915,7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589-4A61-AE09-13CD6D52C6A6}"/>
                </c:ext>
              </c:extLst>
            </c:dLbl>
            <c:dLbl>
              <c:idx val="3"/>
              <c:layout>
                <c:manualLayout>
                  <c:x val="-2.2916666666666665E-2"/>
                  <c:y val="-3.3950225088053312E-17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1 650 818,7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589-4A61-AE09-13CD6D52C6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расходы!$C$8:$H$8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расходы!$C$10:$H$10</c:f>
              <c:numCache>
                <c:formatCode>#\ ##0.0_ ;[Red]\-#\ ##0.0\ </c:formatCode>
                <c:ptCount val="4"/>
                <c:pt idx="0">
                  <c:v>2769576.4</c:v>
                </c:pt>
                <c:pt idx="1">
                  <c:v>1880619.1999999997</c:v>
                </c:pt>
                <c:pt idx="2">
                  <c:v>1584915.7000000002</c:v>
                </c:pt>
                <c:pt idx="3">
                  <c:v>1650818.7000000002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589-4A61-AE09-13CD6D52C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gapDepth val="52"/>
        <c:shape val="cylinder"/>
        <c:axId val="174986752"/>
        <c:axId val="167808384"/>
        <c:axId val="0"/>
      </c:bar3DChart>
      <c:catAx>
        <c:axId val="174986752"/>
        <c:scaling>
          <c:orientation val="minMax"/>
        </c:scaling>
        <c:delete val="0"/>
        <c:axPos val="l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167808384"/>
        <c:crosses val="autoZero"/>
        <c:auto val="1"/>
        <c:lblAlgn val="ctr"/>
        <c:lblOffset val="100"/>
        <c:noMultiLvlLbl val="0"/>
      </c:catAx>
      <c:valAx>
        <c:axId val="1678083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49867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6361066032603532E-3"/>
          <c:y val="0.87313874846004369"/>
          <c:w val="0.99536384514435627"/>
          <c:h val="0.12686118401866434"/>
        </c:manualLayout>
      </c:layout>
      <c:overlay val="0"/>
      <c:txPr>
        <a:bodyPr anchor="ctr" anchorCtr="0"/>
        <a:lstStyle/>
        <a:p>
          <a:pPr>
            <a:defRPr sz="1200" b="1" i="1"/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/>
      <a:srcRect/>
      <a:stretch>
        <a:fillRect/>
      </a:stretch>
    </a:blipFill>
    <a:ln>
      <a:noFill/>
    </a:ln>
    <a:scene3d>
      <a:camera prst="orthographicFront"/>
      <a:lightRig rig="threePt" dir="t"/>
    </a:scene3d>
    <a:sp3d>
      <a:bevelT prst="relaxedInset"/>
      <a:bevelB w="114300" prst="artDeco"/>
    </a:sp3d>
  </c:sp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708770778652671E-2"/>
          <c:y val="0.1069987128841777"/>
          <c:w val="0.60482014038600707"/>
          <c:h val="0.7123401611449232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Социальный блок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2306817.2999999998</c:v>
                </c:pt>
                <c:pt idx="1">
                  <c:v>2283380.5</c:v>
                </c:pt>
                <c:pt idx="2">
                  <c:v>2272672.4</c:v>
                </c:pt>
                <c:pt idx="3">
                  <c:v>2229324.7999999998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64-4AD8-911C-423D88A6E5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Экономический блок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879311.8</c:v>
                </c:pt>
                <c:pt idx="1">
                  <c:v>1055061.7</c:v>
                </c:pt>
                <c:pt idx="2">
                  <c:v>816572.3</c:v>
                </c:pt>
                <c:pt idx="3">
                  <c:v>798109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64-4AD8-911C-423D88A6E5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 бюджетам муниципальных образований  общего характера</c:v>
                </c:pt>
              </c:strCache>
            </c:strRef>
          </c:tx>
          <c:spPr>
            <a:solidFill>
              <a:srgbClr val="FFFF99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343157.4</c:v>
                </c:pt>
                <c:pt idx="1">
                  <c:v>361860.9</c:v>
                </c:pt>
                <c:pt idx="2">
                  <c:v>355528.2</c:v>
                </c:pt>
                <c:pt idx="3">
                  <c:v>373635.5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64-4AD8-911C-423D88A6E5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Общегосударственные расходы, включая расходы на обслуживаие госдолга</c:v>
                </c:pt>
              </c:strCache>
            </c:strRef>
          </c:tx>
          <c:spPr>
            <a:solidFill>
              <a:srgbClr val="6699FF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#\ ##0.0</c:formatCode>
                <c:ptCount val="4"/>
                <c:pt idx="0">
                  <c:v>342986.3</c:v>
                </c:pt>
                <c:pt idx="1">
                  <c:v>328054.59999999998</c:v>
                </c:pt>
                <c:pt idx="2">
                  <c:v>366713.5</c:v>
                </c:pt>
                <c:pt idx="3">
                  <c:v>406892.6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64-4AD8-911C-423D88A6E59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направления   расходов                                                                                                                                                                   </c:v>
                </c:pt>
              </c:strCache>
            </c:strRef>
          </c:tx>
          <c:spPr>
            <a:solidFill>
              <a:srgbClr val="FF0000"/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1.3888888888888889E-3"/>
                  <c:y val="-2.302305766641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64-4AD8-911C-423D88A6E593}"/>
                </c:ext>
              </c:extLst>
            </c:dLbl>
            <c:dLbl>
              <c:idx val="1"/>
              <c:layout>
                <c:manualLayout>
                  <c:x val="-6.9444444444444441E-3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64-4AD8-911C-423D88A6E593}"/>
                </c:ext>
              </c:extLst>
            </c:dLbl>
            <c:dLbl>
              <c:idx val="2"/>
              <c:layout>
                <c:manualLayout>
                  <c:x val="0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64-4AD8-911C-423D88A6E593}"/>
                </c:ext>
              </c:extLst>
            </c:dLbl>
            <c:dLbl>
              <c:idx val="3"/>
              <c:layout>
                <c:manualLayout>
                  <c:x val="-2.7777777777777779E-3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64-4AD8-911C-423D88A6E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#\ ##0.0</c:formatCode>
                <c:ptCount val="4"/>
                <c:pt idx="0">
                  <c:v>102990.2</c:v>
                </c:pt>
                <c:pt idx="1">
                  <c:v>145439.20000000001</c:v>
                </c:pt>
                <c:pt idx="2">
                  <c:v>138040.6</c:v>
                </c:pt>
                <c:pt idx="3">
                  <c:v>126727.2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764-4AD8-911C-423D88A6E5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serLines/>
        <c:axId val="174985728"/>
        <c:axId val="167811840"/>
      </c:barChart>
      <c:catAx>
        <c:axId val="174985728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167811840"/>
        <c:crosses val="max"/>
        <c:auto val="1"/>
        <c:lblAlgn val="ctr"/>
        <c:lblOffset val="100"/>
        <c:tickLblSkip val="1"/>
        <c:noMultiLvlLbl val="0"/>
      </c:catAx>
      <c:valAx>
        <c:axId val="167811840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1749857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kern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022265966754158"/>
          <c:y val="9.5616554847449561E-2"/>
          <c:w val="0.29643536348840194"/>
          <c:h val="0.66308070595253976"/>
        </c:manualLayout>
      </c:layout>
      <c:overlay val="1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76095513131735"/>
          <c:y val="0.10202778088185759"/>
          <c:w val="0.60348898051181943"/>
          <c:h val="0.645887145919130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Социально-культурная сфера                                                                                                                                                                                                                    (4 программ)</c:v>
                </c:pt>
              </c:strCache>
            </c:strRef>
          </c:tx>
          <c:spPr>
            <a:solidFill>
              <a:srgbClr val="FFFF99"/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2.6623197483751464E-3"/>
                  <c:y val="-2.0361338403680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10-4511-B194-880A7A033D0D}"/>
                </c:ext>
              </c:extLst>
            </c:dLbl>
            <c:dLbl>
              <c:idx val="1"/>
              <c:layout>
                <c:manualLayout>
                  <c:x val="0"/>
                  <c:y val="-1.4252936882576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10-4511-B194-880A7A033D0D}"/>
                </c:ext>
              </c:extLst>
            </c:dLbl>
            <c:dLbl>
              <c:idx val="2"/>
              <c:layout>
                <c:manualLayout>
                  <c:x val="-1.3311598741875732E-3"/>
                  <c:y val="-6.1084015211042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10-4511-B194-880A7A033D0D}"/>
                </c:ext>
              </c:extLst>
            </c:dLbl>
            <c:dLbl>
              <c:idx val="3"/>
              <c:layout>
                <c:manualLayout>
                  <c:x val="2.6623197483751464E-3"/>
                  <c:y val="6.1084015211042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10-4511-B194-880A7A033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2271588.2000000002</c:v>
                </c:pt>
                <c:pt idx="1">
                  <c:v>2202111.7999999998</c:v>
                </c:pt>
                <c:pt idx="2">
                  <c:v>2246907</c:v>
                </c:pt>
                <c:pt idx="3">
                  <c:v>2203193.6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310-4511-B194-880A7A033D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Жилищно-коммунальная сфера (4 программы)</c:v>
                </c:pt>
              </c:strCache>
            </c:strRef>
          </c:tx>
          <c:spPr>
            <a:solidFill>
              <a:srgbClr val="7FFAFD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652405.1</c:v>
                </c:pt>
                <c:pt idx="1">
                  <c:v>881188.2</c:v>
                </c:pt>
                <c:pt idx="2">
                  <c:v>624492.4</c:v>
                </c:pt>
                <c:pt idx="3">
                  <c:v>620252.30000000005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310-4511-B194-880A7A033D0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отраслей экономики (7 программ)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231232.5</c:v>
                </c:pt>
                <c:pt idx="1">
                  <c:v>217602.1</c:v>
                </c:pt>
                <c:pt idx="2">
                  <c:v>219201.6</c:v>
                </c:pt>
                <c:pt idx="3">
                  <c:v>204980.2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310-4511-B194-880A7A033D0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Межбюджетное регулирование, сбалансированность бюджетов СП (1 программа)                                                    </c:v>
                </c:pt>
              </c:strCache>
            </c:strRef>
          </c:tx>
          <c:spPr>
            <a:solidFill>
              <a:srgbClr val="FFCCFF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393280.4</c:v>
                </c:pt>
                <c:pt idx="1">
                  <c:v>409557.4</c:v>
                </c:pt>
                <c:pt idx="2">
                  <c:v>403208.6</c:v>
                </c:pt>
                <c:pt idx="3">
                  <c:v>421321.9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310-4511-B194-880A7A033D0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направления                                                                                                                                                                         (7 программ)</c:v>
                </c:pt>
              </c:strCache>
            </c:strRef>
          </c:tx>
          <c:spPr>
            <a:solidFill>
              <a:srgbClr val="99FF99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360296.2</c:v>
                </c:pt>
                <c:pt idx="1">
                  <c:v>426049.3</c:v>
                </c:pt>
                <c:pt idx="2">
                  <c:v>413773.8</c:v>
                </c:pt>
                <c:pt idx="3">
                  <c:v>402400.1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310-4511-B194-880A7A033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5472128"/>
        <c:axId val="167823616"/>
      </c:barChart>
      <c:catAx>
        <c:axId val="175472128"/>
        <c:scaling>
          <c:orientation val="minMax"/>
        </c:scaling>
        <c:delete val="0"/>
        <c:axPos val="t"/>
        <c:numFmt formatCode="General" sourceLinked="0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7823616"/>
        <c:crosses val="max"/>
        <c:auto val="1"/>
        <c:lblAlgn val="ctr"/>
        <c:lblOffset val="100"/>
        <c:tickLblSkip val="1"/>
        <c:noMultiLvlLbl val="0"/>
      </c:catAx>
      <c:valAx>
        <c:axId val="16782361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754721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kern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7.321379308031653E-2"/>
          <c:y val="5.5530660568312198E-2"/>
          <c:w val="0.27339078493571439"/>
          <c:h val="0.69279213430274678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93924704483973"/>
          <c:y val="1.0877110436549842E-2"/>
          <c:w val="0.45810890490079414"/>
          <c:h val="0.925171571089016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2</a:t>
                    </a:r>
                    <a:r>
                      <a:rPr lang="ru-RU" baseline="0" dirty="0"/>
                      <a:t> 006,8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F8D-46A7-B51E-39C588F024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1 991,7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F8D-46A7-B51E-39C588F024F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Малое и среднее предпринимательство и поддержка индивидуальной предпринимательской инициативы</c:v>
                </c:pt>
                <c:pt idx="1">
                  <c:v>Жилье и городская среда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2366.8000000000002</c:v>
                </c:pt>
                <c:pt idx="1">
                  <c:v>2938.5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8D-46A7-B51E-39C588F024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2 006,8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F8D-46A7-B51E-39C588F024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1 991,7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F8D-46A7-B51E-39C588F024F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Малое и среднее предпринимательство и поддержка индивидуальной предпринимательской инициативы</c:v>
                </c:pt>
                <c:pt idx="1">
                  <c:v>Жилье и городская среда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2006.8</c:v>
                </c:pt>
                <c:pt idx="1">
                  <c:v>1792.5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F8D-46A7-B51E-39C588F024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2 006,8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F8D-46A7-B51E-39C588F024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1 792,5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F8D-46A7-B51E-39C588F024F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Малое и среднее предпринимательство и поддержка индивидуальной предпринимательской инициативы</c:v>
                </c:pt>
                <c:pt idx="1">
                  <c:v>Жилье и городская среда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 formatCode="General">
                  <c:v>2006.8</c:v>
                </c:pt>
                <c:pt idx="1">
                  <c:v>1991.7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F8D-46A7-B51E-39C588F024F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2 366,8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286-40C1-A5CC-571BD89CF9F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2 938,5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286-40C1-A5CC-571BD89CF9F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Малое и среднее предпринимательство и поддержка индивидуальной предпринимательской инициативы</c:v>
                </c:pt>
                <c:pt idx="1">
                  <c:v>Жилье и городская среда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2006.8</c:v>
                </c:pt>
                <c:pt idx="1">
                  <c:v>1991.7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86-40C1-A5CC-571BD89CF9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8052608"/>
        <c:axId val="103336768"/>
      </c:barChart>
      <c:catAx>
        <c:axId val="178052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3336768"/>
        <c:crosses val="autoZero"/>
        <c:auto val="1"/>
        <c:lblAlgn val="ctr"/>
        <c:lblOffset val="100"/>
        <c:noMultiLvlLbl val="0"/>
      </c:catAx>
      <c:valAx>
        <c:axId val="103336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05260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257615233769478E-2"/>
          <c:y val="2.8047421624823071E-2"/>
          <c:w val="0.66393913264506754"/>
          <c:h val="0.94390515675035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8D-4B17-ADC7-0221B1D2C2A9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8D-4B17-ADC7-0221B1D2C2A9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8D-4B17-ADC7-0221B1D2C2A9}"/>
              </c:ext>
            </c:extLst>
          </c:dPt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2938.5</c:v>
                </c:pt>
                <c:pt idx="1">
                  <c:v>3799.3</c:v>
                </c:pt>
                <c:pt idx="2" formatCode="General">
                  <c:v>3998.5</c:v>
                </c:pt>
                <c:pt idx="3" formatCode="General">
                  <c:v>3998.5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08D-4B17-ADC7-0221B1D2C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6.4555474923590053E-2"/>
          <c:y val="0.78352939463646154"/>
          <c:w val="0.34301005562029752"/>
          <c:h val="0.21230773863898733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0"/>
      <c:rotY val="20"/>
      <c:depthPercent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31423113878999E-2"/>
          <c:y val="5.8722840319329596E-2"/>
          <c:w val="0.6859158771593401"/>
          <c:h val="0.7414711914074463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Всего расходов бюджета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3975263</c:v>
                </c:pt>
                <c:pt idx="1">
                  <c:v>4173796.9</c:v>
                </c:pt>
                <c:pt idx="2">
                  <c:v>3949527</c:v>
                </c:pt>
                <c:pt idx="3">
                  <c:v>3934689.1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40-4FBE-A250-ADAB8D0EB0A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 на поддержку семьи и детей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8884981458269189E-2"/>
                  <c:y val="-1.51173679115019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40,9%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DC4-4050-9055-6BB2A4A493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1556161.9</c:v>
                </c:pt>
                <c:pt idx="1">
                  <c:v>1639972</c:v>
                </c:pt>
                <c:pt idx="2">
                  <c:v>1652473.2</c:v>
                </c:pt>
                <c:pt idx="3">
                  <c:v>1608790.2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40-4FBE-A250-ADAB8D0EB0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gapDepth val="284"/>
        <c:shape val="cylinder"/>
        <c:axId val="186226688"/>
        <c:axId val="177400064"/>
        <c:axId val="0"/>
      </c:bar3DChart>
      <c:catAx>
        <c:axId val="186226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7400064"/>
        <c:crosses val="autoZero"/>
        <c:auto val="1"/>
        <c:lblAlgn val="ctr"/>
        <c:lblOffset val="100"/>
        <c:noMultiLvlLbl val="0"/>
      </c:catAx>
      <c:valAx>
        <c:axId val="1774000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86226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34814928293379"/>
          <c:y val="5.5581787208828649E-2"/>
          <c:w val="0.16501094007695527"/>
          <c:h val="0.826836279461279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1" dirty="0"/>
              <a:t>РАСХОДЫ НА ОБРАЗОВАНИЕ</a:t>
            </a:r>
          </a:p>
        </c:rich>
      </c:tx>
      <c:layout>
        <c:manualLayout>
          <c:xMode val="edge"/>
          <c:yMode val="edge"/>
          <c:x val="2.5077947471331282E-3"/>
          <c:y val="4.957885418961804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37864778869281E-2"/>
          <c:y val="0.13813613504497507"/>
          <c:w val="0.48288435565372295"/>
          <c:h val="0.783520307384257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Оказание образовательных услуг в организациях дошкольного, общего и дополнительного образования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1853.9369999999999</c:v>
                </c:pt>
                <c:pt idx="1">
                  <c:v>1853.9369999999999</c:v>
                </c:pt>
                <c:pt idx="2">
                  <c:v>1854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B8-4F4E-A836-FD72ACF056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Обеспечение комплесной безопасности и комфортных условий образовательного процесса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103.1</c:v>
                </c:pt>
                <c:pt idx="1">
                  <c:v>105.905</c:v>
                </c:pt>
                <c:pt idx="2">
                  <c:v>104.729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B8-4F4E-A836-FD72ACF056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Дети и молодежь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#\ ##0.0</c:formatCode>
                <c:ptCount val="3"/>
                <c:pt idx="0">
                  <c:v>18</c:v>
                </c:pt>
                <c:pt idx="1">
                  <c:v>18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B8-4F4E-A836-FD72ACF0565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мероприятия в области молодежной политики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#\ ##0.0</c:formatCode>
                <c:ptCount val="3"/>
                <c:pt idx="0">
                  <c:v>2.0114999999999998</c:v>
                </c:pt>
                <c:pt idx="1">
                  <c:v>2.0114999999999998</c:v>
                </c:pt>
                <c:pt idx="2">
                  <c:v>2.0114999999999998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0B8-4F4E-A836-FD72ACF0565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Инновационное развитие образования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1697855483056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B8-4F4E-A836-FD72ACF05654}"/>
                </c:ext>
              </c:extLst>
            </c:dLbl>
            <c:dLbl>
              <c:idx val="1"/>
              <c:layout>
                <c:manualLayout>
                  <c:x val="3.7269971642540476E-3"/>
                  <c:y val="-3.2546783224584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B8-4F4E-A836-FD72ACF05654}"/>
                </c:ext>
              </c:extLst>
            </c:dLbl>
            <c:dLbl>
              <c:idx val="2"/>
              <c:layout>
                <c:manualLayout>
                  <c:x val="-1.8634985821270238E-3"/>
                  <c:y val="-3.0376997676279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B8-4F4E-A836-FD72ACF056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Лист1!$F$2:$F$4</c:f>
              <c:numCache>
                <c:formatCode>#\ ##0.0</c:formatCode>
                <c:ptCount val="3"/>
                <c:pt idx="0">
                  <c:v>1.3420000000000001</c:v>
                </c:pt>
                <c:pt idx="1">
                  <c:v>1.94</c:v>
                </c:pt>
                <c:pt idx="2">
                  <c:v>1.94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0B8-4F4E-A836-FD72ACF05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89605376"/>
        <c:axId val="189774592"/>
      </c:barChart>
      <c:catAx>
        <c:axId val="189605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9774592"/>
        <c:crosses val="autoZero"/>
        <c:auto val="1"/>
        <c:lblAlgn val="ctr"/>
        <c:lblOffset val="100"/>
        <c:noMultiLvlLbl val="0"/>
      </c:catAx>
      <c:valAx>
        <c:axId val="189774592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one"/>
        <c:crossAx val="189605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526320298045194"/>
          <c:y val="0.18605171477445789"/>
          <c:w val="0.38633474788189603"/>
          <c:h val="0.7398289516152738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  <a:effectLst>
          <a:glow rad="139700">
            <a:schemeClr val="accent1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  <a:softEdge rad="127000"/>
        </a:effectLst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 w="25400">
          <a:noFill/>
        </a:ln>
        <a:effectLst>
          <a:glow rad="139700">
            <a:schemeClr val="accent1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  <a:softEdge rad="127000"/>
        </a:effectLst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8.5374015748031495E-2"/>
          <c:y val="2.4872592503966794E-2"/>
          <c:w val="0.86819622876087843"/>
          <c:h val="0.9502548149920664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66CCFF"/>
            </a:solidFill>
            <a:ln w="9525"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2061403508771971E-2"/>
                  <c:y val="-1.58280134116152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335 075,8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DEF-4515-B861-CB1D0C0FA8C1}"/>
                </c:ext>
              </c:extLst>
            </c:dLbl>
            <c:spPr>
              <a:solidFill>
                <a:srgbClr val="66CCFF"/>
              </a:solidFill>
              <a:scene3d>
                <a:camera prst="orthographicFront"/>
                <a:lightRig rig="threePt" dir="t"/>
              </a:scene3d>
              <a:sp3d>
                <a:bevelB h="6350"/>
              </a:sp3d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</c:strCache>
            </c:strRef>
          </c:cat>
          <c:val>
            <c:numRef>
              <c:f>Лист1!$B$2:$E$2</c:f>
              <c:numCache>
                <c:formatCode>#\ ##0.0</c:formatCode>
                <c:ptCount val="4"/>
                <c:pt idx="0" formatCode="#,##0.00">
                  <c:v>343157.4</c:v>
                </c:pt>
                <c:pt idx="1">
                  <c:v>361860.9</c:v>
                </c:pt>
                <c:pt idx="2">
                  <c:v>355528.2</c:v>
                </c:pt>
                <c:pt idx="3">
                  <c:v>373635.5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EF-4515-B861-CB1D0C0FA8C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505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498523622047236E-2"/>
                  <c:y val="-7.91400670580762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4 022,9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DEF-4515-B861-CB1D0C0FA8C1}"/>
                </c:ext>
              </c:extLst>
            </c:dLbl>
            <c:dLbl>
              <c:idx val="1"/>
              <c:layout>
                <c:manualLayout>
                  <c:x val="-4.3860512501726762E-3"/>
                  <c:y val="-8.1401211831164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EF-4515-B861-CB1D0C0FA8C1}"/>
                </c:ext>
              </c:extLst>
            </c:dLbl>
            <c:dLbl>
              <c:idx val="2"/>
              <c:layout>
                <c:manualLayout>
                  <c:x val="-2.3391927982686373E-2"/>
                  <c:y val="-9.044579092351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EF-4515-B861-CB1D0C0FA8C1}"/>
                </c:ext>
              </c:extLst>
            </c:dLbl>
            <c:dLbl>
              <c:idx val="3"/>
              <c:layout>
                <c:manualLayout>
                  <c:x val="-1.3158009854031458E-2"/>
                  <c:y val="-9.270711373949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EF-4515-B861-CB1D0C0FA8C1}"/>
                </c:ext>
              </c:extLst>
            </c:dLbl>
            <c:spPr>
              <a:noFill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</c:strCache>
            </c:strRef>
          </c:cat>
          <c:val>
            <c:numRef>
              <c:f>Лист1!$B$3:$E$3</c:f>
              <c:numCache>
                <c:formatCode>#\ ##0.0</c:formatCode>
                <c:ptCount val="4"/>
                <c:pt idx="0" formatCode="#,##0.00">
                  <c:v>4022.9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DEF-4515-B861-CB1D0C0FA8C1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balanced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EF-4515-B861-CB1D0C0FA8C1}"/>
                </c:ext>
              </c:extLst>
            </c:dLbl>
            <c:dLbl>
              <c:idx val="1"/>
              <c:layout>
                <c:manualLayout>
                  <c:x val="5.4823698024589031E-3"/>
                  <c:y val="8.1401211831163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EF-4515-B861-CB1D0C0FA8C1}"/>
                </c:ext>
              </c:extLst>
            </c:dLbl>
            <c:dLbl>
              <c:idx val="2"/>
              <c:layout>
                <c:manualLayout>
                  <c:x val="-3.7280701754385963E-2"/>
                  <c:y val="6.331205364646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EF-4515-B861-CB1D0C0FA8C1}"/>
                </c:ext>
              </c:extLst>
            </c:dLbl>
            <c:dLbl>
              <c:idx val="3"/>
              <c:layout>
                <c:manualLayout>
                  <c:x val="-1.6813009393562728E-2"/>
                  <c:y val="6.5573198419548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EF-4515-B861-CB1D0C0FA8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</c:strCache>
            </c:strRef>
          </c:cat>
          <c:val>
            <c:numRef>
              <c:f>Лист1!$B$4:$E$4</c:f>
              <c:numCache>
                <c:formatCode>#\ ##0.0</c:formatCode>
                <c:ptCount val="4"/>
                <c:pt idx="0" formatCode="#,##0.00">
                  <c:v>23369</c:v>
                </c:pt>
                <c:pt idx="1">
                  <c:v>1774.4</c:v>
                </c:pt>
                <c:pt idx="2">
                  <c:v>1774.4</c:v>
                </c:pt>
                <c:pt idx="3">
                  <c:v>1774.4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DEF-4515-B861-CB1D0C0FA8C1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Lbls>
            <c:dLbl>
              <c:idx val="0"/>
              <c:layout>
                <c:manualLayout>
                  <c:x val="1.2061230832987982E-2"/>
                  <c:y val="-9.044579092351727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169 127,8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DEF-4515-B861-CB1D0C0FA8C1}"/>
                </c:ext>
              </c:extLst>
            </c:dLbl>
            <c:dLbl>
              <c:idx val="1"/>
              <c:layout>
                <c:manualLayout>
                  <c:x val="6.688587857438881E-2"/>
                  <c:y val="-1.8089158184703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DEF-4515-B861-CB1D0C0FA8C1}"/>
                </c:ext>
              </c:extLst>
            </c:dLbl>
            <c:dLbl>
              <c:idx val="2"/>
              <c:layout>
                <c:manualLayout>
                  <c:x val="5.3362601878712529E-2"/>
                  <c:y val="-9.0445790923515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DEF-4515-B861-CB1D0C0FA8C1}"/>
                </c:ext>
              </c:extLst>
            </c:dLbl>
            <c:dLbl>
              <c:idx val="3"/>
              <c:layout>
                <c:manualLayout>
                  <c:x val="4.2763157894736843E-2"/>
                  <c:y val="-2.2611447730879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DEF-4515-B861-CB1D0C0FA8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</c:strCache>
            </c:strRef>
          </c:cat>
          <c:val>
            <c:numRef>
              <c:f>Лист1!$B$5:$E$5</c:f>
              <c:numCache>
                <c:formatCode>#\ ##0.0</c:formatCode>
                <c:ptCount val="4"/>
                <c:pt idx="0" formatCode="#,##0.00">
                  <c:v>169127.8</c:v>
                </c:pt>
                <c:pt idx="1">
                  <c:v>39080.6</c:v>
                </c:pt>
                <c:pt idx="2">
                  <c:v>1991.7</c:v>
                </c:pt>
                <c:pt idx="3">
                  <c:v>1991.7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DEF-4515-B861-CB1D0C0FA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359872"/>
        <c:axId val="189772288"/>
        <c:axId val="0"/>
      </c:bar3DChart>
      <c:catAx>
        <c:axId val="2013598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9772288"/>
        <c:crosses val="autoZero"/>
        <c:auto val="1"/>
        <c:lblAlgn val="ctr"/>
        <c:lblOffset val="100"/>
        <c:noMultiLvlLbl val="0"/>
      </c:catAx>
      <c:valAx>
        <c:axId val="189772288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201359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50594997345632"/>
          <c:y val="7.2247671515728668E-2"/>
          <c:w val="0.24964612976009579"/>
          <c:h val="0.37159973678138325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588235950820447E-2"/>
          <c:y val="5.9884140696005263E-2"/>
          <c:w val="0.87588253126119164"/>
          <c:h val="0.72168023272147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rgbClr val="5ECCF3">
                <a:lumMod val="75000"/>
              </a:srgbClr>
            </a:solidFill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     отчет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172</c:v>
                </c:pt>
                <c:pt idx="1">
                  <c:v>189</c:v>
                </c:pt>
                <c:pt idx="2">
                  <c:v>198</c:v>
                </c:pt>
                <c:pt idx="3">
                  <c:v>225</c:v>
                </c:pt>
                <c:pt idx="4">
                  <c:v>230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D1-4E1E-9F9A-9FC18F1A86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rgbClr val="FFC000"/>
            </a:solidFill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12700"/>
            </a:sp3d>
          </c:spPr>
          <c:invertIfNegative val="0"/>
          <c:dLbls>
            <c:dLbl>
              <c:idx val="1"/>
              <c:layout>
                <c:manualLayout>
                  <c:x val="1.302973035639903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D1-4E1E-9F9A-9FC18F1A8625}"/>
                </c:ext>
              </c:extLst>
            </c:dLbl>
            <c:dLbl>
              <c:idx val="2"/>
              <c:layout>
                <c:manualLayout>
                  <c:x val="1.302973035639903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D1-4E1E-9F9A-9FC18F1A86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0"/>
              <a:lstStyle/>
              <a:p>
                <a:pPr>
                  <a:defRPr sz="10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     отчет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217</c:v>
                </c:pt>
                <c:pt idx="1">
                  <c:v>200</c:v>
                </c:pt>
                <c:pt idx="2">
                  <c:v>200</c:v>
                </c:pt>
                <c:pt idx="3">
                  <c:v>199</c:v>
                </c:pt>
                <c:pt idx="4">
                  <c:v>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D1-4E1E-9F9A-9FC18F1A8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"/>
        <c:axId val="64089600"/>
        <c:axId val="6431539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</c:spPr>
          </c:marker>
          <c:dLbls>
            <c:dLbl>
              <c:idx val="1"/>
              <c:layout>
                <c:manualLayout>
                  <c:x val="-4.7778584868686996E-2"/>
                  <c:y val="-3.772627768916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D1-4E1E-9F9A-9FC18F1A8625}"/>
                </c:ext>
              </c:extLst>
            </c:dLbl>
            <c:dLbl>
              <c:idx val="2"/>
              <c:layout>
                <c:manualLayout>
                  <c:x val="-2.9308942088491361E-2"/>
                  <c:y val="-3.7726277689168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D1-4E1E-9F9A-9FC18F1A8625}"/>
                </c:ext>
              </c:extLst>
            </c:dLbl>
            <c:dLbl>
              <c:idx val="3"/>
              <c:layout>
                <c:manualLayout>
                  <c:x val="-2.9308942088491361E-2"/>
                  <c:y val="-3.4098750988286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D1-4E1E-9F9A-9FC18F1A8625}"/>
                </c:ext>
              </c:extLst>
            </c:dLbl>
            <c:dLbl>
              <c:idx val="4"/>
              <c:layout>
                <c:manualLayout>
                  <c:x val="-2.9308942088491361E-2"/>
                  <c:y val="-3.0471224287405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D1-4E1E-9F9A-9FC18F1A86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     отчет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-45</c:v>
                </c:pt>
                <c:pt idx="1">
                  <c:v>-11</c:v>
                </c:pt>
                <c:pt idx="2">
                  <c:v>-2</c:v>
                </c:pt>
                <c:pt idx="3">
                  <c:v>-26</c:v>
                </c:pt>
                <c:pt idx="4">
                  <c:v>-34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79D1-4E1E-9F9A-9FC18F1A8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60448"/>
        <c:axId val="64315968"/>
      </c:lineChart>
      <c:catAx>
        <c:axId val="6408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4315392"/>
        <c:crosses val="autoZero"/>
        <c:auto val="1"/>
        <c:lblAlgn val="ctr"/>
        <c:lblOffset val="100"/>
        <c:noMultiLvlLbl val="0"/>
      </c:catAx>
      <c:valAx>
        <c:axId val="64315392"/>
        <c:scaling>
          <c:orientation val="minMax"/>
          <c:max val="24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64089600"/>
        <c:crosses val="autoZero"/>
        <c:crossBetween val="between"/>
        <c:majorUnit val="100"/>
      </c:valAx>
      <c:valAx>
        <c:axId val="64315968"/>
        <c:scaling>
          <c:orientation val="minMax"/>
          <c:max val="100"/>
          <c:min val="-47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64360448"/>
        <c:crosses val="max"/>
        <c:crossBetween val="between"/>
      </c:valAx>
      <c:catAx>
        <c:axId val="64360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4315968"/>
        <c:crosses val="autoZero"/>
        <c:auto val="1"/>
        <c:lblAlgn val="ctr"/>
        <c:lblOffset val="100"/>
        <c:noMultiLvlLbl val="0"/>
      </c:catAx>
      <c:spPr>
        <a:ln>
          <a:noFill/>
        </a:ln>
        <a:scene3d>
          <a:camera prst="orthographicFront"/>
          <a:lightRig rig="threePt" dir="t"/>
        </a:scene3d>
        <a:sp3d>
          <a:bevelB w="6350"/>
        </a:sp3d>
      </c:spPr>
    </c:plotArea>
    <c:legend>
      <c:legendPos val="t"/>
      <c:layout>
        <c:manualLayout>
          <c:xMode val="edge"/>
          <c:yMode val="edge"/>
          <c:x val="1.1385624616546343E-3"/>
          <c:y val="0.91140918315820496"/>
          <c:w val="0.89999989740369801"/>
          <c:h val="8.8590816841795025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94905214601033"/>
          <c:y val="1.9321122578759072E-2"/>
          <c:w val="0.87588253126119164"/>
          <c:h val="0.80101843259245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официально признанных безработными граждан, человек на конец года</c:v>
                </c:pt>
              </c:strCache>
            </c:strRef>
          </c:tx>
          <c:spPr>
            <a:solidFill>
              <a:srgbClr val="A7EA52">
                <a:lumMod val="75000"/>
              </a:srgb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 anchor="ctr" anchorCtr="0"/>
              <a:lstStyle/>
              <a:p>
                <a:pPr>
                  <a:defRPr sz="12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- отчет</c:v>
                </c:pt>
                <c:pt idx="1">
                  <c:v>2022 год - оценка</c:v>
                </c:pt>
                <c:pt idx="2">
                  <c:v>2023 год - прогноз</c:v>
                </c:pt>
                <c:pt idx="3">
                  <c:v>2024 год - прогноз</c:v>
                </c:pt>
                <c:pt idx="4">
                  <c:v>2025 год -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86</c:v>
                </c:pt>
                <c:pt idx="1">
                  <c:v>100</c:v>
                </c:pt>
                <c:pt idx="2">
                  <c:v>110</c:v>
                </c:pt>
                <c:pt idx="3">
                  <c:v>115</c:v>
                </c:pt>
                <c:pt idx="4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CA-46DE-A82E-B4E85C865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537600"/>
        <c:axId val="6431884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безработицы, %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- отчет</c:v>
                </c:pt>
                <c:pt idx="1">
                  <c:v>2022 год - оценка</c:v>
                </c:pt>
                <c:pt idx="2">
                  <c:v>2023 год - прогноз</c:v>
                </c:pt>
                <c:pt idx="3">
                  <c:v>2024 год - прогноз</c:v>
                </c:pt>
                <c:pt idx="4">
                  <c:v>2025 год -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0.35</c:v>
                </c:pt>
                <c:pt idx="1">
                  <c:v>0.41</c:v>
                </c:pt>
                <c:pt idx="2">
                  <c:v>0.45</c:v>
                </c:pt>
                <c:pt idx="3">
                  <c:v>0.47</c:v>
                </c:pt>
                <c:pt idx="4">
                  <c:v>0.49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FCA-46DE-A82E-B4E85C865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538624"/>
        <c:axId val="64320000"/>
      </c:lineChart>
      <c:catAx>
        <c:axId val="6453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4318848"/>
        <c:crosses val="autoZero"/>
        <c:auto val="1"/>
        <c:lblAlgn val="ctr"/>
        <c:lblOffset val="100"/>
        <c:noMultiLvlLbl val="0"/>
      </c:catAx>
      <c:valAx>
        <c:axId val="64318848"/>
        <c:scaling>
          <c:orientation val="minMax"/>
          <c:max val="4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64537600"/>
        <c:crosses val="autoZero"/>
        <c:crossBetween val="between"/>
      </c:valAx>
      <c:valAx>
        <c:axId val="64320000"/>
        <c:scaling>
          <c:orientation val="minMax"/>
          <c:max val="0.60000000000000009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64538624"/>
        <c:crosses val="max"/>
        <c:crossBetween val="between"/>
      </c:valAx>
      <c:catAx>
        <c:axId val="64538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320000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номинальная начисленная заработная плата одного работника, руб./мес. 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номинальная начисленная заработная плата одного работника, тыс.руб./мес. </c:v>
                </c:pt>
              </c:strCache>
            </c:strRef>
          </c:tx>
          <c:spPr>
            <a:ln w="63500"/>
          </c:spPr>
          <c:marker>
            <c:symbol val="circle"/>
            <c:size val="10"/>
          </c:marker>
          <c:dLbls>
            <c:dLbl>
              <c:idx val="0"/>
              <c:layout>
                <c:manualLayout>
                  <c:x val="-6.6666666666666666E-2"/>
                  <c:y val="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4D-4593-B482-CC018DFACE81}"/>
                </c:ext>
              </c:extLst>
            </c:dLbl>
            <c:dLbl>
              <c:idx val="1"/>
              <c:layout>
                <c:manualLayout>
                  <c:x val="-4.1666666666666664E-2"/>
                  <c:y val="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4D-4593-B482-CC018DFACE81}"/>
                </c:ext>
              </c:extLst>
            </c:dLbl>
            <c:dLbl>
              <c:idx val="2"/>
              <c:layout>
                <c:manualLayout>
                  <c:x val="-3.7500000000000075E-2"/>
                  <c:y val="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4D-4593-B482-CC018DFACE81}"/>
                </c:ext>
              </c:extLst>
            </c:dLbl>
            <c:dLbl>
              <c:idx val="3"/>
              <c:layout>
                <c:manualLayout>
                  <c:x val="-4.2042577201799956E-2"/>
                  <c:y val="5.6300965161375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4D-4593-B482-CC018DFACE81}"/>
                </c:ext>
              </c:extLst>
            </c:dLbl>
            <c:dLbl>
              <c:idx val="4"/>
              <c:layout>
                <c:manualLayout>
                  <c:x val="-2.0833333333333333E-3"/>
                  <c:y val="5.9374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4D-4593-B482-CC018DFAC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     отчет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_(* #,##0_);_(* \(#,##0\);_(* "-"_);_(@_)</c:formatCode>
                <c:ptCount val="5"/>
                <c:pt idx="0">
                  <c:v>93490</c:v>
                </c:pt>
                <c:pt idx="1">
                  <c:v>98164.5</c:v>
                </c:pt>
                <c:pt idx="2">
                  <c:v>98164.5</c:v>
                </c:pt>
                <c:pt idx="3">
                  <c:v>103072.7</c:v>
                </c:pt>
                <c:pt idx="4">
                  <c:v>108226.4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94D-4593-B482-CC018DFAC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256704"/>
        <c:axId val="106103360"/>
      </c:lineChart>
      <c:catAx>
        <c:axId val="5325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Times New Roman" panose="02020603050405020304" pitchFamily="18" charset="0"/>
              </a:defRPr>
            </a:pPr>
            <a:endParaRPr lang="ru-RU"/>
          </a:p>
        </c:txPr>
        <c:crossAx val="106103360"/>
        <c:crosses val="autoZero"/>
        <c:auto val="1"/>
        <c:lblAlgn val="ctr"/>
        <c:lblOffset val="100"/>
        <c:noMultiLvlLbl val="0"/>
      </c:catAx>
      <c:valAx>
        <c:axId val="106103360"/>
        <c:scaling>
          <c:orientation val="minMax"/>
          <c:max val="115000"/>
          <c:min val="80000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53256704"/>
        <c:crosses val="autoZero"/>
        <c:crossBetween val="between"/>
        <c:maj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827615237468025"/>
          <c:y val="0.24292514550531835"/>
          <c:w val="0.27995342466218454"/>
          <c:h val="0.59770901586397196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7.2015277933126842E-2"/>
                  <c:y val="1.7218156943676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84-45BA-9B7D-C099043A3384}"/>
                </c:ext>
              </c:extLst>
            </c:dLbl>
            <c:dLbl>
              <c:idx val="1"/>
              <c:layout>
                <c:manualLayout>
                  <c:x val="2.8966881128157679E-2"/>
                  <c:y val="3.3804603831336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84-45BA-9B7D-C099043A3384}"/>
                </c:ext>
              </c:extLst>
            </c:dLbl>
            <c:dLbl>
              <c:idx val="2"/>
              <c:layout>
                <c:manualLayout>
                  <c:x val="4.3042738955987592E-2"/>
                  <c:y val="-2.2377840127998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84-45BA-9B7D-C099043A3384}"/>
                </c:ext>
              </c:extLst>
            </c:dLbl>
            <c:dLbl>
              <c:idx val="3"/>
              <c:layout>
                <c:manualLayout>
                  <c:x val="-1.3818208089592525E-2"/>
                  <c:y val="4.20698359276391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84-45BA-9B7D-C099043A3384}"/>
                </c:ext>
              </c:extLst>
            </c:dLbl>
            <c:dLbl>
              <c:idx val="4"/>
              <c:layout>
                <c:manualLayout>
                  <c:x val="-3.5317816609964865E-2"/>
                  <c:y val="-2.5244551624988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84-45BA-9B7D-C099043A3384}"/>
                </c:ext>
              </c:extLst>
            </c:dLbl>
            <c:dLbl>
              <c:idx val="5"/>
              <c:layout>
                <c:manualLayout>
                  <c:x val="-2.8611959909352554E-2"/>
                  <c:y val="-8.4166172539329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84-45BA-9B7D-C099043A33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добыча полезных ископаемых</c:v>
                </c:pt>
                <c:pt idx="1">
                  <c:v>обрабатывающие производства
</c:v>
                </c:pt>
                <c:pt idx="2">
                  <c:v>строительство</c:v>
                </c:pt>
                <c:pt idx="3">
                  <c:v>образование</c:v>
                </c:pt>
                <c:pt idx="4">
                  <c:v>государственное управление и обеспечение военной безопасности; социальное обеспечение</c:v>
                </c:pt>
                <c:pt idx="5">
                  <c:v>деятельность в области культуры, спорта</c:v>
                </c:pt>
              </c:strCache>
            </c:strRef>
          </c:cat>
          <c:val>
            <c:numRef>
              <c:f>Лист1!$B$2:$B$7</c:f>
              <c:numCache>
                <c:formatCode>_(* #,##0_);_(* \(#,##0\);_(* "-"_);_(@_)</c:formatCode>
                <c:ptCount val="6"/>
                <c:pt idx="0">
                  <c:v>102641</c:v>
                </c:pt>
                <c:pt idx="1">
                  <c:v>91634</c:v>
                </c:pt>
                <c:pt idx="2">
                  <c:v>89507</c:v>
                </c:pt>
                <c:pt idx="3">
                  <c:v>64599</c:v>
                </c:pt>
                <c:pt idx="4">
                  <c:v>61928</c:v>
                </c:pt>
                <c:pt idx="5">
                  <c:v>68462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584-45BA-9B7D-C099043A3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660992"/>
        <c:axId val="106110272"/>
      </c:radarChart>
      <c:catAx>
        <c:axId val="646609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6110272"/>
        <c:crosses val="autoZero"/>
        <c:auto val="1"/>
        <c:lblAlgn val="ctr"/>
        <c:lblOffset val="100"/>
        <c:noMultiLvlLbl val="0"/>
      </c:catAx>
      <c:valAx>
        <c:axId val="106110272"/>
        <c:scaling>
          <c:orientation val="minMax"/>
        </c:scaling>
        <c:delete val="1"/>
        <c:axPos val="l"/>
        <c:majorGridlines>
          <c:spPr>
            <a:ln>
              <a:prstDash val="sysDot"/>
            </a:ln>
          </c:spPr>
        </c:majorGridlines>
        <c:numFmt formatCode="_(* #,##0_);_(* \(#,##0\);_(* &quot;-&quot;_);_(@_)" sourceLinked="1"/>
        <c:majorTickMark val="cross"/>
        <c:minorTickMark val="none"/>
        <c:tickLblPos val="nextTo"/>
        <c:crossAx val="646609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708770778652671E-2"/>
          <c:y val="0.1069987128841777"/>
          <c:w val="0.60482014038600707"/>
          <c:h val="0.7123401611449232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(отчет)</c:v>
                </c:pt>
                <c:pt idx="1">
                  <c:v>2022 год (прогноз)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2446746.7999999998</c:v>
                </c:pt>
                <c:pt idx="1">
                  <c:v>2355561.2999999998</c:v>
                </c:pt>
                <c:pt idx="2">
                  <c:v>2293177.7000000002</c:v>
                </c:pt>
                <c:pt idx="3">
                  <c:v>2364611.2999999998</c:v>
                </c:pt>
                <c:pt idx="4">
                  <c:v>2283870.4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FA-4353-9061-B96F71AD1F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(отчет)</c:v>
                </c:pt>
                <c:pt idx="1">
                  <c:v>2022 год (прогноз)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1324677.7</c:v>
                </c:pt>
                <c:pt idx="1">
                  <c:v>1445937</c:v>
                </c:pt>
                <c:pt idx="2">
                  <c:v>1324295.3</c:v>
                </c:pt>
                <c:pt idx="3">
                  <c:v>1122201.2</c:v>
                </c:pt>
                <c:pt idx="4">
                  <c:v>1103503.6000000001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FA-4353-9061-B96F71AD1F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(отчет)</c:v>
                </c:pt>
                <c:pt idx="1">
                  <c:v>2022 год (прогноз)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519170.4</c:v>
                </c:pt>
                <c:pt idx="1">
                  <c:v>438559.5</c:v>
                </c:pt>
                <c:pt idx="2">
                  <c:v>406884.7</c:v>
                </c:pt>
                <c:pt idx="3">
                  <c:v>405751.8</c:v>
                </c:pt>
                <c:pt idx="4">
                  <c:v>397754.6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FA-4353-9061-B96F71AD1F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serLines>
          <c:spPr>
            <a:ln w="9525" cap="flat" cmpd="sng" algn="ctr">
              <a:solidFill>
                <a:schemeClr val="tx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serLines>
        <c:axId val="105701888"/>
        <c:axId val="64591488"/>
      </c:barChart>
      <c:catAx>
        <c:axId val="105701888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64591488"/>
        <c:crosses val="max"/>
        <c:auto val="1"/>
        <c:lblAlgn val="ctr"/>
        <c:lblOffset val="100"/>
        <c:tickLblSkip val="1"/>
        <c:noMultiLvlLbl val="0"/>
      </c:catAx>
      <c:valAx>
        <c:axId val="64591488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10570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05316589648066"/>
          <c:y val="0"/>
          <c:w val="0.1886114136792085"/>
          <c:h val="0.7949400362238230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</a:t>
            </a:r>
            <a:r>
              <a:rPr lang="ru-RU" dirty="0"/>
              <a:t>3 год</a:t>
            </a:r>
            <a:endParaRPr lang="en-US" dirty="0"/>
          </a:p>
        </c:rich>
      </c:tx>
      <c:layout>
        <c:manualLayout>
          <c:xMode val="edge"/>
          <c:yMode val="edge"/>
          <c:x val="0.60877111993941924"/>
          <c:y val="2.074932850598299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76-4BE9-A729-5EE0721328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76-4BE9-A729-5EE0721328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76-4BE9-A729-5EE0721328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976-4BE9-A729-5EE0721328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976-4BE9-A729-5EE07213288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976-4BE9-A729-5EE07213288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976-4BE9-A729-5EE07213288D}"/>
              </c:ext>
            </c:extLst>
          </c:dPt>
          <c:dLbls>
            <c:dLbl>
              <c:idx val="0"/>
              <c:layout>
                <c:manualLayout>
                  <c:x val="-2.9927070683078635E-2"/>
                  <c:y val="-0.3417848836468079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r>
                      <a:rPr lang="en-US" sz="1100" b="1" dirty="0"/>
                      <a:t>96,2 %</a:t>
                    </a:r>
                  </a:p>
                </c:rich>
              </c:tx>
              <c:numFmt formatCode="#,##0.0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0247"/>
                        <a:gd name="adj2" fmla="val -38378"/>
                      </a:avLst>
                    </a:prstGeom>
                  </c15:spPr>
                  <c15:layout>
                    <c:manualLayout>
                      <c:w val="0.15695430392791604"/>
                      <c:h val="9.883828937039781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976-4BE9-A729-5EE07213288D}"/>
                </c:ext>
              </c:extLst>
            </c:dLbl>
            <c:dLbl>
              <c:idx val="1"/>
              <c:layout>
                <c:manualLayout>
                  <c:x val="-3.5349600363688796E-2"/>
                  <c:y val="-4.4808318201438454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/>
                    </a:pPr>
                    <a:r>
                      <a:rPr lang="en-US" sz="1050" b="1" dirty="0"/>
                      <a:t>0,1%</a:t>
                    </a: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02233"/>
                        <a:gd name="adj2" fmla="val -48982"/>
                      </a:avLst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3976-4BE9-A729-5EE07213288D}"/>
                </c:ext>
              </c:extLst>
            </c:dLbl>
            <c:dLbl>
              <c:idx val="2"/>
              <c:layout>
                <c:manualLayout>
                  <c:x val="5.0926653104955135E-3"/>
                  <c:y val="-4.488094219039414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r>
                      <a:rPr lang="en-US" sz="1050" b="1" baseline="0" dirty="0"/>
                      <a:t>2,8 %</a:t>
                    </a:r>
                    <a:endParaRPr lang="en-US" b="1" dirty="0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13575"/>
                        <a:gd name="adj2" fmla="val 130346"/>
                      </a:avLst>
                    </a:prstGeom>
                  </c15:spPr>
                  <c15:layout>
                    <c:manualLayout>
                      <c:w val="6.8775723514756346E-2"/>
                      <c:h val="8.180238625580764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3976-4BE9-A729-5EE07213288D}"/>
                </c:ext>
              </c:extLst>
            </c:dLbl>
            <c:dLbl>
              <c:idx val="4"/>
              <c:layout>
                <c:manualLayout>
                  <c:x val="1.6355462419884382E-2"/>
                  <c:y val="-2.482215090855114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r>
                      <a:rPr lang="en-US" sz="1050" b="1" baseline="0" dirty="0"/>
                      <a:t>0,4 %</a:t>
                    </a: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6449"/>
                        <a:gd name="adj2" fmla="val 153117"/>
                      </a:avLst>
                    </a:prstGeom>
                  </c15:spPr>
                  <c15:layout>
                    <c:manualLayout>
                      <c:w val="6.6796856543398106E-2"/>
                      <c:h val="8.998021167047011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3976-4BE9-A729-5EE07213288D}"/>
                </c:ext>
              </c:extLst>
            </c:dLbl>
            <c:dLbl>
              <c:idx val="5"/>
              <c:layout>
                <c:manualLayout>
                  <c:x val="7.5447236386250893E-2"/>
                  <c:y val="2.775192556018366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r>
                      <a:rPr lang="en-US" sz="1050" b="1" baseline="0" dirty="0"/>
                      <a:t>0,5%</a:t>
                    </a:r>
                    <a:endParaRPr lang="en-US" sz="1050" b="1" dirty="0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5066"/>
                        <a:gd name="adj2" fmla="val 182751"/>
                      </a:avLst>
                    </a:prstGeom>
                  </c15:spPr>
                  <c15:layout>
                    <c:manualLayout>
                      <c:w val="5.8496852840105883E-2"/>
                      <c:h val="5.364977661862706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3976-4BE9-A729-5EE072132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НДФД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 </c:v>
                </c:pt>
                <c:pt idx="4">
                  <c:v>транспортный налог</c:v>
                </c:pt>
                <c:pt idx="5">
                  <c:v>земльный налог</c:v>
                </c:pt>
                <c:pt idx="6">
                  <c:v>госпошлина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1267302.8</c:v>
                </c:pt>
                <c:pt idx="1">
                  <c:v>993.1</c:v>
                </c:pt>
                <c:pt idx="2">
                  <c:v>41338.400000000001</c:v>
                </c:pt>
                <c:pt idx="3">
                  <c:v>148.19999999999999</c:v>
                </c:pt>
                <c:pt idx="4">
                  <c:v>5681.6</c:v>
                </c:pt>
                <c:pt idx="5">
                  <c:v>8786.2000000000007</c:v>
                </c:pt>
                <c:pt idx="6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976-4BE9-A729-5EE0721328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НДФД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 </c:v>
                </c:pt>
                <c:pt idx="4">
                  <c:v>транспортный налог</c:v>
                </c:pt>
                <c:pt idx="5">
                  <c:v>земльный налог</c:v>
                </c:pt>
                <c:pt idx="6">
                  <c:v>госпошлина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976-4BE9-A729-5EE072132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</a:t>
            </a:r>
            <a:r>
              <a:rPr lang="ru-RU" sz="1800" dirty="0"/>
              <a:t>3 год</a:t>
            </a:r>
          </a:p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1800" dirty="0"/>
          </a:p>
        </c:rich>
      </c:tx>
      <c:layout>
        <c:manualLayout>
          <c:xMode val="edge"/>
          <c:yMode val="edge"/>
          <c:x val="0.58763057665957352"/>
          <c:y val="1.57472582411478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8E-4930-804B-D327F607C3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8E-4930-804B-D327F607C3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8E-4930-804B-D327F607C33F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8E-4930-804B-D327F607C33F}"/>
              </c:ext>
            </c:extLst>
          </c:dPt>
          <c:dPt>
            <c:idx val="4"/>
            <c:bubble3D val="0"/>
            <c:spPr>
              <a:solidFill>
                <a:srgbClr val="F19A1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08E-4930-804B-D327F607C33F}"/>
              </c:ext>
            </c:extLst>
          </c:dPt>
          <c:dLbls>
            <c:dLbl>
              <c:idx val="0"/>
              <c:layout>
                <c:manualLayout>
                  <c:x val="-0.16550725133104877"/>
                  <c:y val="-0.22513644317298079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200" dirty="0"/>
                      <a:t>76,2%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08E-4930-804B-D327F607C33F}"/>
                </c:ext>
              </c:extLst>
            </c:dLbl>
            <c:dLbl>
              <c:idx val="1"/>
              <c:layout>
                <c:manualLayout>
                  <c:x val="-3.8623913582251521E-2"/>
                  <c:y val="9.2278933293126163E-3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200" dirty="0"/>
                      <a:t>16,8%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08E-4930-804B-D327F607C33F}"/>
                </c:ext>
              </c:extLst>
            </c:dLbl>
            <c:dLbl>
              <c:idx val="2"/>
              <c:layout>
                <c:manualLayout>
                  <c:x val="-3.3231706448571242E-2"/>
                  <c:y val="1.9839065500658657E-6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1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3,2%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08E-4930-804B-D327F607C33F}"/>
                </c:ext>
              </c:extLst>
            </c:dLbl>
            <c:dLbl>
              <c:idx val="3"/>
              <c:layout>
                <c:manualLayout>
                  <c:x val="2.6913142129506979E-2"/>
                  <c:y val="-4.6501033615312583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200" dirty="0"/>
                      <a:t>0,3%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08E-4930-804B-D327F607C33F}"/>
                </c:ext>
              </c:extLst>
            </c:dLbl>
            <c:dLbl>
              <c:idx val="4"/>
              <c:layout>
                <c:manualLayout>
                  <c:x val="8.4048353601736556E-2"/>
                  <c:y val="-6.9831030679130893E-3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200" dirty="0"/>
                      <a:t>3,5%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08E-4930-804B-D327F607C33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111</c:v>
                </c:pt>
                <c:pt idx="1">
                  <c:v>112</c:v>
                </c:pt>
                <c:pt idx="2">
                  <c:v>113</c:v>
                </c:pt>
                <c:pt idx="3">
                  <c:v>114</c:v>
                </c:pt>
                <c:pt idx="4">
                  <c:v>116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310113.59999999998</c:v>
                </c:pt>
                <c:pt idx="1">
                  <c:v>68382.600000000006</c:v>
                </c:pt>
                <c:pt idx="2">
                  <c:v>12872.2</c:v>
                </c:pt>
                <c:pt idx="3">
                  <c:v>1297</c:v>
                </c:pt>
                <c:pt idx="4">
                  <c:v>14219.3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08E-4930-804B-D327F607C3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08E-4930-804B-D327F607C3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08E-4930-804B-D327F607C3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08E-4930-804B-D327F607C3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308E-4930-804B-D327F607C3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308E-4930-804B-D327F607C3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308E-4930-804B-D327F607C33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308E-4930-804B-D327F607C3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111</c:v>
                </c:pt>
                <c:pt idx="1">
                  <c:v>112</c:v>
                </c:pt>
                <c:pt idx="2">
                  <c:v>113</c:v>
                </c:pt>
                <c:pt idx="3">
                  <c:v>114</c:v>
                </c:pt>
                <c:pt idx="4">
                  <c:v>116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76.216579291381564</c:v>
                </c:pt>
                <c:pt idx="1">
                  <c:v>16.806382741843084</c:v>
                </c:pt>
                <c:pt idx="2">
                  <c:v>3.1635989261822823</c:v>
                </c:pt>
                <c:pt idx="3">
                  <c:v>0.31876352195105889</c:v>
                </c:pt>
                <c:pt idx="4">
                  <c:v>3.4946755186420133</c:v>
                </c:pt>
                <c:pt idx="6" formatCode="General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308E-4930-804B-D327F607C33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64139834427843"/>
          <c:y val="2.886177585246576E-2"/>
          <c:w val="0.77041567246860598"/>
          <c:h val="0.53373802087833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Получение бюджетных кредитов</c:v>
                </c:pt>
              </c:strCache>
            </c:strRef>
          </c:tx>
          <c:spPr>
            <a:solidFill>
              <a:srgbClr val="66FF66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2021 год (факт)</c:v>
                </c:pt>
                <c:pt idx="1">
                  <c:v>2022 год (оценка)</c:v>
                </c:pt>
                <c:pt idx="2">
                  <c:v>2023 год (решение)</c:v>
                </c:pt>
                <c:pt idx="3">
                  <c:v>2024 год (решение)</c:v>
                </c:pt>
                <c:pt idx="4">
                  <c:v>2025 год (решение)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162419.9</c:v>
                </c:pt>
                <c:pt idx="1">
                  <c:v>340611.7</c:v>
                </c:pt>
                <c:pt idx="2">
                  <c:v>265429.8</c:v>
                </c:pt>
                <c:pt idx="3">
                  <c:v>277639.5</c:v>
                </c:pt>
                <c:pt idx="4">
                  <c:v>288745.09999999998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A8-4039-941F-82DEB1A17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923200"/>
        <c:axId val="16782880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бюджетных  кредитов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2021 год (факт)</c:v>
                </c:pt>
                <c:pt idx="1">
                  <c:v>2022 год (оценка)</c:v>
                </c:pt>
                <c:pt idx="2">
                  <c:v>2023 год (решение)</c:v>
                </c:pt>
                <c:pt idx="3">
                  <c:v>2024 год (решение)</c:v>
                </c:pt>
                <c:pt idx="4">
                  <c:v>2025 год (решение)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162419.9</c:v>
                </c:pt>
                <c:pt idx="1">
                  <c:v>103053</c:v>
                </c:pt>
                <c:pt idx="2">
                  <c:v>252186.8</c:v>
                </c:pt>
                <c:pt idx="3">
                  <c:v>270662.5</c:v>
                </c:pt>
                <c:pt idx="4">
                  <c:v>282399.09999999998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6A8-4039-941F-82DEB1A17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923200"/>
        <c:axId val="167828800"/>
      </c:lineChart>
      <c:catAx>
        <c:axId val="167923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828800"/>
        <c:crosses val="autoZero"/>
        <c:auto val="1"/>
        <c:lblAlgn val="ctr"/>
        <c:lblOffset val="100"/>
        <c:noMultiLvlLbl val="0"/>
      </c:catAx>
      <c:valAx>
        <c:axId val="16782880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6792320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5.4792780226065402E-2"/>
          <c:w val="0.30518284122839717"/>
          <c:h val="0.6292927329062203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1468A-7C6C-46E8-8EB3-44E3B6199ADB}" type="doc">
      <dgm:prSet loTypeId="urn:microsoft.com/office/officeart/2005/8/layout/process3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7EB5E92-6885-4456-A239-4F011D7049E5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2022</a:t>
          </a:r>
        </a:p>
      </dgm:t>
    </dgm:pt>
    <dgm:pt modelId="{67AC28BA-CEF2-4C52-BD24-E51B574A9ABF}" type="parTrans" cxnId="{D025EF24-7604-4F70-8B12-2E4E4A897B40}">
      <dgm:prSet/>
      <dgm:spPr/>
      <dgm:t>
        <a:bodyPr/>
        <a:lstStyle/>
        <a:p>
          <a:endParaRPr lang="ru-RU" sz="1600"/>
        </a:p>
      </dgm:t>
    </dgm:pt>
    <dgm:pt modelId="{11638992-F979-421F-A38B-A93148FC0989}" type="sibTrans" cxnId="{D025EF24-7604-4F70-8B12-2E4E4A897B40}">
      <dgm:prSet/>
      <dgm:spPr>
        <a:solidFill>
          <a:srgbClr val="7030A0"/>
        </a:solidFill>
      </dgm:spPr>
      <dgm:t>
        <a:bodyPr/>
        <a:lstStyle/>
        <a:p>
          <a:endParaRPr lang="ru-RU" sz="1600" dirty="0"/>
        </a:p>
      </dgm:t>
    </dgm:pt>
    <dgm:pt modelId="{2176C7A3-8DCE-4557-9B81-539935594F69}">
      <dgm:prSet phldrT="[Текст]" custT="1"/>
      <dgm:spPr>
        <a:solidFill>
          <a:srgbClr val="33D1AD">
            <a:alpha val="90000"/>
          </a:srgbClr>
        </a:solidFill>
      </dgm:spPr>
      <dgm:t>
        <a:bodyPr/>
        <a:lstStyle/>
        <a:p>
          <a:pPr algn="ctr"/>
          <a:r>
            <a:rPr lang="ru-RU" sz="1600" b="1" dirty="0">
              <a:latin typeface="Arial" pitchFamily="34" charset="0"/>
              <a:cs typeface="Arial" pitchFamily="34" charset="0"/>
            </a:rPr>
            <a:t>23 968,7</a:t>
          </a:r>
        </a:p>
      </dgm:t>
    </dgm:pt>
    <dgm:pt modelId="{08301E62-F37D-4F4B-A7E4-6493968DEC4A}" type="parTrans" cxnId="{B8BD70D7-45BE-4B0A-B0A7-DB2181AFC34D}">
      <dgm:prSet/>
      <dgm:spPr/>
      <dgm:t>
        <a:bodyPr/>
        <a:lstStyle/>
        <a:p>
          <a:endParaRPr lang="ru-RU" sz="1600"/>
        </a:p>
      </dgm:t>
    </dgm:pt>
    <dgm:pt modelId="{F77585CE-C8AC-440C-90CE-A9601ADCD767}" type="sibTrans" cxnId="{B8BD70D7-45BE-4B0A-B0A7-DB2181AFC34D}">
      <dgm:prSet/>
      <dgm:spPr/>
      <dgm:t>
        <a:bodyPr/>
        <a:lstStyle/>
        <a:p>
          <a:endParaRPr lang="ru-RU" sz="1600"/>
        </a:p>
      </dgm:t>
    </dgm:pt>
    <dgm:pt modelId="{825F166A-130D-4FCA-BFA5-135A4A6F677E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2023</a:t>
          </a:r>
        </a:p>
      </dgm:t>
    </dgm:pt>
    <dgm:pt modelId="{B078A590-7840-442D-B2B8-01F490B0B63D}" type="parTrans" cxnId="{67A79BFA-25CA-4CE2-A960-90B85D87BDFE}">
      <dgm:prSet/>
      <dgm:spPr/>
      <dgm:t>
        <a:bodyPr/>
        <a:lstStyle/>
        <a:p>
          <a:endParaRPr lang="ru-RU" sz="1600"/>
        </a:p>
      </dgm:t>
    </dgm:pt>
    <dgm:pt modelId="{C56291A5-B7BC-4EFA-BDB2-48BC8D1F6776}" type="sibTrans" cxnId="{67A79BFA-25CA-4CE2-A960-90B85D87BDFE}">
      <dgm:prSet/>
      <dgm:spPr>
        <a:solidFill>
          <a:srgbClr val="7030A0"/>
        </a:solidFill>
      </dgm:spPr>
      <dgm:t>
        <a:bodyPr/>
        <a:lstStyle/>
        <a:p>
          <a:endParaRPr lang="ru-RU" sz="1600" dirty="0"/>
        </a:p>
      </dgm:t>
    </dgm:pt>
    <dgm:pt modelId="{3694FB1D-71C1-45CA-A24C-E8796D44DB7D}">
      <dgm:prSet phldrT="[Текст]" custT="1"/>
      <dgm:spPr>
        <a:solidFill>
          <a:srgbClr val="33D1AD">
            <a:alpha val="90000"/>
          </a:srgbClr>
        </a:solidFill>
      </dgm:spPr>
      <dgm:t>
        <a:bodyPr/>
        <a:lstStyle/>
        <a:p>
          <a:pPr algn="ctr"/>
          <a:r>
            <a:rPr lang="ru-RU" sz="1600" b="1" dirty="0">
              <a:latin typeface="Arial" pitchFamily="34" charset="0"/>
              <a:cs typeface="Arial" pitchFamily="34" charset="0"/>
            </a:rPr>
            <a:t>9 596,6</a:t>
          </a:r>
        </a:p>
      </dgm:t>
    </dgm:pt>
    <dgm:pt modelId="{3F1E8C71-EAAC-4323-A575-97195A426E3C}" type="parTrans" cxnId="{A72063DA-4A8D-4183-8EA3-6832F61571FE}">
      <dgm:prSet/>
      <dgm:spPr/>
      <dgm:t>
        <a:bodyPr/>
        <a:lstStyle/>
        <a:p>
          <a:endParaRPr lang="ru-RU" sz="1600"/>
        </a:p>
      </dgm:t>
    </dgm:pt>
    <dgm:pt modelId="{49624798-7BB7-4645-8B70-A20D5CF04151}" type="sibTrans" cxnId="{A72063DA-4A8D-4183-8EA3-6832F61571FE}">
      <dgm:prSet/>
      <dgm:spPr/>
      <dgm:t>
        <a:bodyPr/>
        <a:lstStyle/>
        <a:p>
          <a:endParaRPr lang="ru-RU" sz="1600"/>
        </a:p>
      </dgm:t>
    </dgm:pt>
    <dgm:pt modelId="{16351F3D-A171-4D11-B43F-2608BEF76910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2024</a:t>
          </a:r>
        </a:p>
      </dgm:t>
    </dgm:pt>
    <dgm:pt modelId="{E85B85F6-5E0D-4686-819E-E407A1E4E7DC}" type="parTrans" cxnId="{2EA92AFF-0CA8-4564-8AE2-D3AF792F6A81}">
      <dgm:prSet/>
      <dgm:spPr/>
      <dgm:t>
        <a:bodyPr/>
        <a:lstStyle/>
        <a:p>
          <a:endParaRPr lang="ru-RU" sz="1600"/>
        </a:p>
      </dgm:t>
    </dgm:pt>
    <dgm:pt modelId="{46CF0071-F2CE-43A1-B81C-01C1220BAFC0}" type="sibTrans" cxnId="{2EA92AFF-0CA8-4564-8AE2-D3AF792F6A81}">
      <dgm:prSet/>
      <dgm:spPr>
        <a:solidFill>
          <a:srgbClr val="7030A0"/>
        </a:solidFill>
      </dgm:spPr>
      <dgm:t>
        <a:bodyPr/>
        <a:lstStyle/>
        <a:p>
          <a:endParaRPr lang="ru-RU" sz="1600">
            <a:solidFill>
              <a:schemeClr val="accent4">
                <a:lumMod val="75000"/>
              </a:schemeClr>
            </a:solidFill>
          </a:endParaRPr>
        </a:p>
      </dgm:t>
    </dgm:pt>
    <dgm:pt modelId="{B360CE6A-DD06-4B07-8EFF-E15DD3C93245}">
      <dgm:prSet phldrT="[Текст]" custT="1"/>
      <dgm:spPr>
        <a:solidFill>
          <a:srgbClr val="33D1AD">
            <a:alpha val="90000"/>
          </a:srgbClr>
        </a:solidFill>
      </dgm:spPr>
      <dgm:t>
        <a:bodyPr/>
        <a:lstStyle/>
        <a:p>
          <a:pPr algn="ctr"/>
          <a:r>
            <a:rPr lang="ru-RU" sz="1600" b="1" dirty="0">
              <a:latin typeface="Arial" pitchFamily="34" charset="0"/>
              <a:cs typeface="Arial" pitchFamily="34" charset="0"/>
            </a:rPr>
            <a:t>9 596,6</a:t>
          </a:r>
        </a:p>
      </dgm:t>
    </dgm:pt>
    <dgm:pt modelId="{1D0F4BDC-B437-488A-B88A-55C0406A868B}" type="parTrans" cxnId="{AAD3C8BF-0C49-4734-87F2-2656E129FE39}">
      <dgm:prSet/>
      <dgm:spPr/>
      <dgm:t>
        <a:bodyPr/>
        <a:lstStyle/>
        <a:p>
          <a:endParaRPr lang="ru-RU" sz="1600"/>
        </a:p>
      </dgm:t>
    </dgm:pt>
    <dgm:pt modelId="{AF71CC50-FB88-44EB-9138-726A403737A0}" type="sibTrans" cxnId="{AAD3C8BF-0C49-4734-87F2-2656E129FE39}">
      <dgm:prSet/>
      <dgm:spPr/>
      <dgm:t>
        <a:bodyPr/>
        <a:lstStyle/>
        <a:p>
          <a:endParaRPr lang="ru-RU" sz="1600"/>
        </a:p>
      </dgm:t>
    </dgm:pt>
    <dgm:pt modelId="{12297D6D-39D9-4165-A97A-12C57A275084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2025</a:t>
          </a:r>
        </a:p>
      </dgm:t>
    </dgm:pt>
    <dgm:pt modelId="{F0EF1FA5-6D34-433F-8325-B5A771FB9059}" type="parTrans" cxnId="{8C824658-ED33-4F34-B7C3-B04FD3736A82}">
      <dgm:prSet/>
      <dgm:spPr/>
      <dgm:t>
        <a:bodyPr/>
        <a:lstStyle/>
        <a:p>
          <a:endParaRPr lang="ru-RU"/>
        </a:p>
      </dgm:t>
    </dgm:pt>
    <dgm:pt modelId="{CA29164C-99B8-4CB6-ACA9-E2F53F845265}" type="sibTrans" cxnId="{8C824658-ED33-4F34-B7C3-B04FD3736A82}">
      <dgm:prSet/>
      <dgm:spPr/>
      <dgm:t>
        <a:bodyPr/>
        <a:lstStyle/>
        <a:p>
          <a:endParaRPr lang="ru-RU"/>
        </a:p>
      </dgm:t>
    </dgm:pt>
    <dgm:pt modelId="{BB972FC7-E5B4-40D7-A49F-D122658DC9A3}">
      <dgm:prSet phldrT="[Текст]" custT="1"/>
      <dgm:spPr>
        <a:solidFill>
          <a:srgbClr val="33D1AD">
            <a:alpha val="90000"/>
          </a:srgbClr>
        </a:solidFill>
      </dgm:spPr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0,0</a:t>
          </a:r>
          <a:endParaRPr lang="ru-RU" sz="1600" dirty="0"/>
        </a:p>
      </dgm:t>
    </dgm:pt>
    <dgm:pt modelId="{AC1CAA0C-0C0C-4B21-B92B-2DCA4C0F4EC6}" type="parTrans" cxnId="{D1393938-5697-4F6B-B867-10F158924FD7}">
      <dgm:prSet/>
      <dgm:spPr/>
      <dgm:t>
        <a:bodyPr/>
        <a:lstStyle/>
        <a:p>
          <a:endParaRPr lang="ru-RU"/>
        </a:p>
      </dgm:t>
    </dgm:pt>
    <dgm:pt modelId="{960C9369-0996-409A-AB47-7D4DAC7FEF5D}" type="sibTrans" cxnId="{D1393938-5697-4F6B-B867-10F158924FD7}">
      <dgm:prSet/>
      <dgm:spPr/>
      <dgm:t>
        <a:bodyPr/>
        <a:lstStyle/>
        <a:p>
          <a:endParaRPr lang="ru-RU"/>
        </a:p>
      </dgm:t>
    </dgm:pt>
    <dgm:pt modelId="{C5D6B153-68CC-4CE5-9DAB-B353AF41BEFA}" type="pres">
      <dgm:prSet presAssocID="{4C71468A-7C6C-46E8-8EB3-44E3B6199A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F538C7-F6FB-4E96-9972-EB97C54A4196}" type="pres">
      <dgm:prSet presAssocID="{17EB5E92-6885-4456-A239-4F011D7049E5}" presName="composite" presStyleCnt="0"/>
      <dgm:spPr/>
    </dgm:pt>
    <dgm:pt modelId="{08F3F691-4AE8-4DEF-BD33-DCFF0D49B4E1}" type="pres">
      <dgm:prSet presAssocID="{17EB5E92-6885-4456-A239-4F011D7049E5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62D45-3D8A-46DE-AE33-EB22C09E9E40}" type="pres">
      <dgm:prSet presAssocID="{17EB5E92-6885-4456-A239-4F011D7049E5}" presName="parSh" presStyleLbl="node1" presStyleIdx="0" presStyleCnt="4"/>
      <dgm:spPr/>
      <dgm:t>
        <a:bodyPr/>
        <a:lstStyle/>
        <a:p>
          <a:endParaRPr lang="ru-RU"/>
        </a:p>
      </dgm:t>
    </dgm:pt>
    <dgm:pt modelId="{A07EEA3C-64FE-439A-90F1-D52469526ECD}" type="pres">
      <dgm:prSet presAssocID="{17EB5E92-6885-4456-A239-4F011D7049E5}" presName="desTx" presStyleLbl="fgAcc1" presStyleIdx="0" presStyleCnt="4" custScaleX="109563" custScaleY="89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F9401-8543-4CAA-B7A0-CFE17DA83D39}" type="pres">
      <dgm:prSet presAssocID="{11638992-F979-421F-A38B-A93148FC098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828DB2C-0F66-48CF-9A73-A5E40CD2D2EB}" type="pres">
      <dgm:prSet presAssocID="{11638992-F979-421F-A38B-A93148FC0989}" presName="connTx" presStyleLbl="sibTrans2D1" presStyleIdx="0" presStyleCnt="3"/>
      <dgm:spPr/>
      <dgm:t>
        <a:bodyPr/>
        <a:lstStyle/>
        <a:p>
          <a:endParaRPr lang="ru-RU"/>
        </a:p>
      </dgm:t>
    </dgm:pt>
    <dgm:pt modelId="{A34D9221-2945-41B1-857F-EC5C2FFBDEE6}" type="pres">
      <dgm:prSet presAssocID="{825F166A-130D-4FCA-BFA5-135A4A6F677E}" presName="composite" presStyleCnt="0"/>
      <dgm:spPr/>
    </dgm:pt>
    <dgm:pt modelId="{5F44AFFA-83A2-4250-B541-75DA46BAB7BA}" type="pres">
      <dgm:prSet presAssocID="{825F166A-130D-4FCA-BFA5-135A4A6F677E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06AEB-68FF-4D5E-97E3-0B0E575A6B8D}" type="pres">
      <dgm:prSet presAssocID="{825F166A-130D-4FCA-BFA5-135A4A6F677E}" presName="parSh" presStyleLbl="node1" presStyleIdx="1" presStyleCnt="4"/>
      <dgm:spPr/>
      <dgm:t>
        <a:bodyPr/>
        <a:lstStyle/>
        <a:p>
          <a:endParaRPr lang="ru-RU"/>
        </a:p>
      </dgm:t>
    </dgm:pt>
    <dgm:pt modelId="{4099E914-1E39-4F09-8189-A3BB4B8EAB22}" type="pres">
      <dgm:prSet presAssocID="{825F166A-130D-4FCA-BFA5-135A4A6F677E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4F240-26EC-460C-B1E5-70BADD01B330}" type="pres">
      <dgm:prSet presAssocID="{C56291A5-B7BC-4EFA-BDB2-48BC8D1F6776}" presName="sibTrans" presStyleLbl="sibTrans2D1" presStyleIdx="1" presStyleCnt="3" custLinFactNeighborX="6906" custLinFactNeighborY="8366"/>
      <dgm:spPr/>
      <dgm:t>
        <a:bodyPr/>
        <a:lstStyle/>
        <a:p>
          <a:endParaRPr lang="ru-RU"/>
        </a:p>
      </dgm:t>
    </dgm:pt>
    <dgm:pt modelId="{3AB648C2-DEB8-427A-9D08-BED91FDF6547}" type="pres">
      <dgm:prSet presAssocID="{C56291A5-B7BC-4EFA-BDB2-48BC8D1F6776}" presName="connTx" presStyleLbl="sibTrans2D1" presStyleIdx="1" presStyleCnt="3"/>
      <dgm:spPr/>
      <dgm:t>
        <a:bodyPr/>
        <a:lstStyle/>
        <a:p>
          <a:endParaRPr lang="ru-RU"/>
        </a:p>
      </dgm:t>
    </dgm:pt>
    <dgm:pt modelId="{3988FE3B-FE20-464E-A330-2947421A2E1B}" type="pres">
      <dgm:prSet presAssocID="{16351F3D-A171-4D11-B43F-2608BEF76910}" presName="composite" presStyleCnt="0"/>
      <dgm:spPr/>
    </dgm:pt>
    <dgm:pt modelId="{1A40C670-450C-4CA9-BA4F-470D6C13271F}" type="pres">
      <dgm:prSet presAssocID="{16351F3D-A171-4D11-B43F-2608BEF76910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2D703-90C7-4E9C-8088-2C91F86092E8}" type="pres">
      <dgm:prSet presAssocID="{16351F3D-A171-4D11-B43F-2608BEF76910}" presName="parSh" presStyleLbl="node1" presStyleIdx="2" presStyleCnt="4"/>
      <dgm:spPr/>
      <dgm:t>
        <a:bodyPr/>
        <a:lstStyle/>
        <a:p>
          <a:endParaRPr lang="ru-RU"/>
        </a:p>
      </dgm:t>
    </dgm:pt>
    <dgm:pt modelId="{5488B622-AD8D-4549-9CF1-531D1D803AD0}" type="pres">
      <dgm:prSet presAssocID="{16351F3D-A171-4D11-B43F-2608BEF76910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B5ED2-D7DB-4FAD-B496-85A4D1CE05AA}" type="pres">
      <dgm:prSet presAssocID="{46CF0071-F2CE-43A1-B81C-01C1220BAFC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87EF623-F175-4AD6-AF4F-F130D909290A}" type="pres">
      <dgm:prSet presAssocID="{46CF0071-F2CE-43A1-B81C-01C1220BAFC0}" presName="connTx" presStyleLbl="sibTrans2D1" presStyleIdx="2" presStyleCnt="3"/>
      <dgm:spPr/>
      <dgm:t>
        <a:bodyPr/>
        <a:lstStyle/>
        <a:p>
          <a:endParaRPr lang="ru-RU"/>
        </a:p>
      </dgm:t>
    </dgm:pt>
    <dgm:pt modelId="{D7262BAB-BC3C-40F5-A432-95DD4CFB6886}" type="pres">
      <dgm:prSet presAssocID="{12297D6D-39D9-4165-A97A-12C57A275084}" presName="composite" presStyleCnt="0"/>
      <dgm:spPr/>
    </dgm:pt>
    <dgm:pt modelId="{15D5B1FD-9332-4D2B-BC55-1F7D8F2B508A}" type="pres">
      <dgm:prSet presAssocID="{12297D6D-39D9-4165-A97A-12C57A275084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C1393-6E2D-4D56-BAB8-F6259306645E}" type="pres">
      <dgm:prSet presAssocID="{12297D6D-39D9-4165-A97A-12C57A275084}" presName="parSh" presStyleLbl="node1" presStyleIdx="3" presStyleCnt="4"/>
      <dgm:spPr/>
      <dgm:t>
        <a:bodyPr/>
        <a:lstStyle/>
        <a:p>
          <a:endParaRPr lang="ru-RU"/>
        </a:p>
      </dgm:t>
    </dgm:pt>
    <dgm:pt modelId="{D01D6481-C1D0-4B29-8459-9BE8A558828E}" type="pres">
      <dgm:prSet presAssocID="{12297D6D-39D9-4165-A97A-12C57A275084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922ECD-2C6F-47AA-9AEC-8654361B1011}" type="presOf" srcId="{16351F3D-A171-4D11-B43F-2608BEF76910}" destId="{8F62D703-90C7-4E9C-8088-2C91F86092E8}" srcOrd="1" destOrd="0" presId="urn:microsoft.com/office/officeart/2005/8/layout/process3"/>
    <dgm:cxn modelId="{FE057E02-C143-4921-87F7-E0B654F9E014}" type="presOf" srcId="{12297D6D-39D9-4165-A97A-12C57A275084}" destId="{4B2C1393-6E2D-4D56-BAB8-F6259306645E}" srcOrd="1" destOrd="0" presId="urn:microsoft.com/office/officeart/2005/8/layout/process3"/>
    <dgm:cxn modelId="{5C673B3A-B507-4D91-933D-EEB0A88ED500}" type="presOf" srcId="{11638992-F979-421F-A38B-A93148FC0989}" destId="{B97F9401-8543-4CAA-B7A0-CFE17DA83D39}" srcOrd="0" destOrd="0" presId="urn:microsoft.com/office/officeart/2005/8/layout/process3"/>
    <dgm:cxn modelId="{3EED0F63-60E9-4734-873B-2346C95D9AA1}" type="presOf" srcId="{12297D6D-39D9-4165-A97A-12C57A275084}" destId="{15D5B1FD-9332-4D2B-BC55-1F7D8F2B508A}" srcOrd="0" destOrd="0" presId="urn:microsoft.com/office/officeart/2005/8/layout/process3"/>
    <dgm:cxn modelId="{ABB569E4-6088-4BF2-B795-ADA1FAC6FE06}" type="presOf" srcId="{46CF0071-F2CE-43A1-B81C-01C1220BAFC0}" destId="{779B5ED2-D7DB-4FAD-B496-85A4D1CE05AA}" srcOrd="0" destOrd="0" presId="urn:microsoft.com/office/officeart/2005/8/layout/process3"/>
    <dgm:cxn modelId="{B8BD70D7-45BE-4B0A-B0A7-DB2181AFC34D}" srcId="{17EB5E92-6885-4456-A239-4F011D7049E5}" destId="{2176C7A3-8DCE-4557-9B81-539935594F69}" srcOrd="0" destOrd="0" parTransId="{08301E62-F37D-4F4B-A7E4-6493968DEC4A}" sibTransId="{F77585CE-C8AC-440C-90CE-A9601ADCD767}"/>
    <dgm:cxn modelId="{D78E20E2-692C-4B50-9920-26466C28298F}" type="presOf" srcId="{C56291A5-B7BC-4EFA-BDB2-48BC8D1F6776}" destId="{3AB648C2-DEB8-427A-9D08-BED91FDF6547}" srcOrd="1" destOrd="0" presId="urn:microsoft.com/office/officeart/2005/8/layout/process3"/>
    <dgm:cxn modelId="{8A6C7FDB-7D24-4265-9B92-07F63CDF02A0}" type="presOf" srcId="{17EB5E92-6885-4456-A239-4F011D7049E5}" destId="{08F3F691-4AE8-4DEF-BD33-DCFF0D49B4E1}" srcOrd="0" destOrd="0" presId="urn:microsoft.com/office/officeart/2005/8/layout/process3"/>
    <dgm:cxn modelId="{D60978F5-5ECD-4734-AE8F-5C6E9F2C7C80}" type="presOf" srcId="{4C71468A-7C6C-46E8-8EB3-44E3B6199ADB}" destId="{C5D6B153-68CC-4CE5-9DAB-B353AF41BEFA}" srcOrd="0" destOrd="0" presId="urn:microsoft.com/office/officeart/2005/8/layout/process3"/>
    <dgm:cxn modelId="{F90074BD-78D0-4180-96D2-7049E62A95DF}" type="presOf" srcId="{46CF0071-F2CE-43A1-B81C-01C1220BAFC0}" destId="{987EF623-F175-4AD6-AF4F-F130D909290A}" srcOrd="1" destOrd="0" presId="urn:microsoft.com/office/officeart/2005/8/layout/process3"/>
    <dgm:cxn modelId="{61E5FFD8-C00C-4D02-82BE-B7C49E5D6E39}" type="presOf" srcId="{17EB5E92-6885-4456-A239-4F011D7049E5}" destId="{0B762D45-3D8A-46DE-AE33-EB22C09E9E40}" srcOrd="1" destOrd="0" presId="urn:microsoft.com/office/officeart/2005/8/layout/process3"/>
    <dgm:cxn modelId="{D1393938-5697-4F6B-B867-10F158924FD7}" srcId="{12297D6D-39D9-4165-A97A-12C57A275084}" destId="{BB972FC7-E5B4-40D7-A49F-D122658DC9A3}" srcOrd="0" destOrd="0" parTransId="{AC1CAA0C-0C0C-4B21-B92B-2DCA4C0F4EC6}" sibTransId="{960C9369-0996-409A-AB47-7D4DAC7FEF5D}"/>
    <dgm:cxn modelId="{14DF4BA4-456D-476A-B107-B0E60367F94B}" type="presOf" srcId="{825F166A-130D-4FCA-BFA5-135A4A6F677E}" destId="{5F44AFFA-83A2-4250-B541-75DA46BAB7BA}" srcOrd="0" destOrd="0" presId="urn:microsoft.com/office/officeart/2005/8/layout/process3"/>
    <dgm:cxn modelId="{8C824658-ED33-4F34-B7C3-B04FD3736A82}" srcId="{4C71468A-7C6C-46E8-8EB3-44E3B6199ADB}" destId="{12297D6D-39D9-4165-A97A-12C57A275084}" srcOrd="3" destOrd="0" parTransId="{F0EF1FA5-6D34-433F-8325-B5A771FB9059}" sibTransId="{CA29164C-99B8-4CB6-ACA9-E2F53F845265}"/>
    <dgm:cxn modelId="{4B537733-D884-4721-8C7B-631549E49E20}" type="presOf" srcId="{825F166A-130D-4FCA-BFA5-135A4A6F677E}" destId="{C3206AEB-68FF-4D5E-97E3-0B0E575A6B8D}" srcOrd="1" destOrd="0" presId="urn:microsoft.com/office/officeart/2005/8/layout/process3"/>
    <dgm:cxn modelId="{67A79BFA-25CA-4CE2-A960-90B85D87BDFE}" srcId="{4C71468A-7C6C-46E8-8EB3-44E3B6199ADB}" destId="{825F166A-130D-4FCA-BFA5-135A4A6F677E}" srcOrd="1" destOrd="0" parTransId="{B078A590-7840-442D-B2B8-01F490B0B63D}" sibTransId="{C56291A5-B7BC-4EFA-BDB2-48BC8D1F6776}"/>
    <dgm:cxn modelId="{AAD3C8BF-0C49-4734-87F2-2656E129FE39}" srcId="{16351F3D-A171-4D11-B43F-2608BEF76910}" destId="{B360CE6A-DD06-4B07-8EFF-E15DD3C93245}" srcOrd="0" destOrd="0" parTransId="{1D0F4BDC-B437-488A-B88A-55C0406A868B}" sibTransId="{AF71CC50-FB88-44EB-9138-726A403737A0}"/>
    <dgm:cxn modelId="{88F537CF-14A6-4AC0-9236-F48A4E904476}" type="presOf" srcId="{2176C7A3-8DCE-4557-9B81-539935594F69}" destId="{A07EEA3C-64FE-439A-90F1-D52469526ECD}" srcOrd="0" destOrd="0" presId="urn:microsoft.com/office/officeart/2005/8/layout/process3"/>
    <dgm:cxn modelId="{7F6BAFF4-3911-4AD5-97A4-E93F978969CE}" type="presOf" srcId="{3694FB1D-71C1-45CA-A24C-E8796D44DB7D}" destId="{4099E914-1E39-4F09-8189-A3BB4B8EAB22}" srcOrd="0" destOrd="0" presId="urn:microsoft.com/office/officeart/2005/8/layout/process3"/>
    <dgm:cxn modelId="{D025EF24-7604-4F70-8B12-2E4E4A897B40}" srcId="{4C71468A-7C6C-46E8-8EB3-44E3B6199ADB}" destId="{17EB5E92-6885-4456-A239-4F011D7049E5}" srcOrd="0" destOrd="0" parTransId="{67AC28BA-CEF2-4C52-BD24-E51B574A9ABF}" sibTransId="{11638992-F979-421F-A38B-A93148FC0989}"/>
    <dgm:cxn modelId="{2EA92AFF-0CA8-4564-8AE2-D3AF792F6A81}" srcId="{4C71468A-7C6C-46E8-8EB3-44E3B6199ADB}" destId="{16351F3D-A171-4D11-B43F-2608BEF76910}" srcOrd="2" destOrd="0" parTransId="{E85B85F6-5E0D-4686-819E-E407A1E4E7DC}" sibTransId="{46CF0071-F2CE-43A1-B81C-01C1220BAFC0}"/>
    <dgm:cxn modelId="{010EBF77-EC39-4CAD-9EE2-2DDEF9772D34}" type="presOf" srcId="{11638992-F979-421F-A38B-A93148FC0989}" destId="{1828DB2C-0F66-48CF-9A73-A5E40CD2D2EB}" srcOrd="1" destOrd="0" presId="urn:microsoft.com/office/officeart/2005/8/layout/process3"/>
    <dgm:cxn modelId="{003EF41B-D32F-470F-9FCB-060CA1EA6489}" type="presOf" srcId="{C56291A5-B7BC-4EFA-BDB2-48BC8D1F6776}" destId="{B0E4F240-26EC-460C-B1E5-70BADD01B330}" srcOrd="0" destOrd="0" presId="urn:microsoft.com/office/officeart/2005/8/layout/process3"/>
    <dgm:cxn modelId="{B11D52A3-EF57-4599-9786-0ECE0324B24F}" type="presOf" srcId="{16351F3D-A171-4D11-B43F-2608BEF76910}" destId="{1A40C670-450C-4CA9-BA4F-470D6C13271F}" srcOrd="0" destOrd="0" presId="urn:microsoft.com/office/officeart/2005/8/layout/process3"/>
    <dgm:cxn modelId="{131E8069-44EC-4478-8E85-BFBC0EF43458}" type="presOf" srcId="{BB972FC7-E5B4-40D7-A49F-D122658DC9A3}" destId="{D01D6481-C1D0-4B29-8459-9BE8A558828E}" srcOrd="0" destOrd="0" presId="urn:microsoft.com/office/officeart/2005/8/layout/process3"/>
    <dgm:cxn modelId="{A72063DA-4A8D-4183-8EA3-6832F61571FE}" srcId="{825F166A-130D-4FCA-BFA5-135A4A6F677E}" destId="{3694FB1D-71C1-45CA-A24C-E8796D44DB7D}" srcOrd="0" destOrd="0" parTransId="{3F1E8C71-EAAC-4323-A575-97195A426E3C}" sibTransId="{49624798-7BB7-4645-8B70-A20D5CF04151}"/>
    <dgm:cxn modelId="{D0E6BE56-E474-4AE9-9748-05ACEED53F7D}" type="presOf" srcId="{B360CE6A-DD06-4B07-8EFF-E15DD3C93245}" destId="{5488B622-AD8D-4549-9CF1-531D1D803AD0}" srcOrd="0" destOrd="0" presId="urn:microsoft.com/office/officeart/2005/8/layout/process3"/>
    <dgm:cxn modelId="{7C60A3AE-BBB7-44C3-AE2D-4B270781C5A8}" type="presParOf" srcId="{C5D6B153-68CC-4CE5-9DAB-B353AF41BEFA}" destId="{E3F538C7-F6FB-4E96-9972-EB97C54A4196}" srcOrd="0" destOrd="0" presId="urn:microsoft.com/office/officeart/2005/8/layout/process3"/>
    <dgm:cxn modelId="{C6ECA4D5-B8B1-49C1-A4DB-2F8F96CBC5D0}" type="presParOf" srcId="{E3F538C7-F6FB-4E96-9972-EB97C54A4196}" destId="{08F3F691-4AE8-4DEF-BD33-DCFF0D49B4E1}" srcOrd="0" destOrd="0" presId="urn:microsoft.com/office/officeart/2005/8/layout/process3"/>
    <dgm:cxn modelId="{A05802F5-042E-4952-8AA9-66BAE7229F81}" type="presParOf" srcId="{E3F538C7-F6FB-4E96-9972-EB97C54A4196}" destId="{0B762D45-3D8A-46DE-AE33-EB22C09E9E40}" srcOrd="1" destOrd="0" presId="urn:microsoft.com/office/officeart/2005/8/layout/process3"/>
    <dgm:cxn modelId="{7F132092-3B4A-42E8-950A-6B1D7588524B}" type="presParOf" srcId="{E3F538C7-F6FB-4E96-9972-EB97C54A4196}" destId="{A07EEA3C-64FE-439A-90F1-D52469526ECD}" srcOrd="2" destOrd="0" presId="urn:microsoft.com/office/officeart/2005/8/layout/process3"/>
    <dgm:cxn modelId="{6EEBCC3A-64F3-451C-BE51-64A8E6E3723B}" type="presParOf" srcId="{C5D6B153-68CC-4CE5-9DAB-B353AF41BEFA}" destId="{B97F9401-8543-4CAA-B7A0-CFE17DA83D39}" srcOrd="1" destOrd="0" presId="urn:microsoft.com/office/officeart/2005/8/layout/process3"/>
    <dgm:cxn modelId="{4C53D626-F66F-4613-909E-6FCD5F85299B}" type="presParOf" srcId="{B97F9401-8543-4CAA-B7A0-CFE17DA83D39}" destId="{1828DB2C-0F66-48CF-9A73-A5E40CD2D2EB}" srcOrd="0" destOrd="0" presId="urn:microsoft.com/office/officeart/2005/8/layout/process3"/>
    <dgm:cxn modelId="{3AA5F915-1CBD-402E-8C7A-C5A0C753B22D}" type="presParOf" srcId="{C5D6B153-68CC-4CE5-9DAB-B353AF41BEFA}" destId="{A34D9221-2945-41B1-857F-EC5C2FFBDEE6}" srcOrd="2" destOrd="0" presId="urn:microsoft.com/office/officeart/2005/8/layout/process3"/>
    <dgm:cxn modelId="{51F61ED7-CA70-412F-9806-246603D38317}" type="presParOf" srcId="{A34D9221-2945-41B1-857F-EC5C2FFBDEE6}" destId="{5F44AFFA-83A2-4250-B541-75DA46BAB7BA}" srcOrd="0" destOrd="0" presId="urn:microsoft.com/office/officeart/2005/8/layout/process3"/>
    <dgm:cxn modelId="{9FE58583-FEEF-44AD-AA3E-6F90B6483A03}" type="presParOf" srcId="{A34D9221-2945-41B1-857F-EC5C2FFBDEE6}" destId="{C3206AEB-68FF-4D5E-97E3-0B0E575A6B8D}" srcOrd="1" destOrd="0" presId="urn:microsoft.com/office/officeart/2005/8/layout/process3"/>
    <dgm:cxn modelId="{389AE0BA-AC5F-4665-B13F-199B9F989F10}" type="presParOf" srcId="{A34D9221-2945-41B1-857F-EC5C2FFBDEE6}" destId="{4099E914-1E39-4F09-8189-A3BB4B8EAB22}" srcOrd="2" destOrd="0" presId="urn:microsoft.com/office/officeart/2005/8/layout/process3"/>
    <dgm:cxn modelId="{F7EBFBC2-50F5-463D-9CA1-5B1ED32848C3}" type="presParOf" srcId="{C5D6B153-68CC-4CE5-9DAB-B353AF41BEFA}" destId="{B0E4F240-26EC-460C-B1E5-70BADD01B330}" srcOrd="3" destOrd="0" presId="urn:microsoft.com/office/officeart/2005/8/layout/process3"/>
    <dgm:cxn modelId="{D713C455-C8B2-46B0-AC2F-AEE847BE0AD3}" type="presParOf" srcId="{B0E4F240-26EC-460C-B1E5-70BADD01B330}" destId="{3AB648C2-DEB8-427A-9D08-BED91FDF6547}" srcOrd="0" destOrd="0" presId="urn:microsoft.com/office/officeart/2005/8/layout/process3"/>
    <dgm:cxn modelId="{E045E84E-7FB4-4759-98C3-F698CE49040B}" type="presParOf" srcId="{C5D6B153-68CC-4CE5-9DAB-B353AF41BEFA}" destId="{3988FE3B-FE20-464E-A330-2947421A2E1B}" srcOrd="4" destOrd="0" presId="urn:microsoft.com/office/officeart/2005/8/layout/process3"/>
    <dgm:cxn modelId="{F0087A25-1220-4E81-AAFA-3A54DDE18B05}" type="presParOf" srcId="{3988FE3B-FE20-464E-A330-2947421A2E1B}" destId="{1A40C670-450C-4CA9-BA4F-470D6C13271F}" srcOrd="0" destOrd="0" presId="urn:microsoft.com/office/officeart/2005/8/layout/process3"/>
    <dgm:cxn modelId="{783FBF84-71D5-466B-84BD-C229D149713F}" type="presParOf" srcId="{3988FE3B-FE20-464E-A330-2947421A2E1B}" destId="{8F62D703-90C7-4E9C-8088-2C91F86092E8}" srcOrd="1" destOrd="0" presId="urn:microsoft.com/office/officeart/2005/8/layout/process3"/>
    <dgm:cxn modelId="{D0F809AA-8646-4611-85AC-FE4B33AA2AD3}" type="presParOf" srcId="{3988FE3B-FE20-464E-A330-2947421A2E1B}" destId="{5488B622-AD8D-4549-9CF1-531D1D803AD0}" srcOrd="2" destOrd="0" presId="urn:microsoft.com/office/officeart/2005/8/layout/process3"/>
    <dgm:cxn modelId="{6F02379B-68DB-4C4E-97FD-D35293B41331}" type="presParOf" srcId="{C5D6B153-68CC-4CE5-9DAB-B353AF41BEFA}" destId="{779B5ED2-D7DB-4FAD-B496-85A4D1CE05AA}" srcOrd="5" destOrd="0" presId="urn:microsoft.com/office/officeart/2005/8/layout/process3"/>
    <dgm:cxn modelId="{67C79F68-5DFD-4B4A-AEFC-2BFAF94B2682}" type="presParOf" srcId="{779B5ED2-D7DB-4FAD-B496-85A4D1CE05AA}" destId="{987EF623-F175-4AD6-AF4F-F130D909290A}" srcOrd="0" destOrd="0" presId="urn:microsoft.com/office/officeart/2005/8/layout/process3"/>
    <dgm:cxn modelId="{7D72B042-900F-448E-AA1A-502870656171}" type="presParOf" srcId="{C5D6B153-68CC-4CE5-9DAB-B353AF41BEFA}" destId="{D7262BAB-BC3C-40F5-A432-95DD4CFB6886}" srcOrd="6" destOrd="0" presId="urn:microsoft.com/office/officeart/2005/8/layout/process3"/>
    <dgm:cxn modelId="{7B3E0A27-59D4-43F4-86BB-29533ED2E6FD}" type="presParOf" srcId="{D7262BAB-BC3C-40F5-A432-95DD4CFB6886}" destId="{15D5B1FD-9332-4D2B-BC55-1F7D8F2B508A}" srcOrd="0" destOrd="0" presId="urn:microsoft.com/office/officeart/2005/8/layout/process3"/>
    <dgm:cxn modelId="{D0918693-72C7-4526-A9D3-A60F518E0684}" type="presParOf" srcId="{D7262BAB-BC3C-40F5-A432-95DD4CFB6886}" destId="{4B2C1393-6E2D-4D56-BAB8-F6259306645E}" srcOrd="1" destOrd="0" presId="urn:microsoft.com/office/officeart/2005/8/layout/process3"/>
    <dgm:cxn modelId="{515191A8-3F45-4CC7-92FB-FE21ED6DEB06}" type="presParOf" srcId="{D7262BAB-BC3C-40F5-A432-95DD4CFB6886}" destId="{D01D6481-C1D0-4B29-8459-9BE8A558828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E40AFA-B702-41C1-A262-F2EB2B293EED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178C2FF-2091-4D14-9E2F-C9222999B494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18 000,0</a:t>
          </a:r>
        </a:p>
      </dgm:t>
    </dgm:pt>
    <dgm:pt modelId="{AC9EFDF2-0174-46DF-8A15-91A2D8662F58}" type="parTrans" cxnId="{75ED4CD5-C163-461B-9184-5A06F37C09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009131B-F7FA-4168-B823-9BE603F9E0A2}" type="sibTrans" cxnId="{75ED4CD5-C163-461B-9184-5A06F37C09D1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8B37B2BD-3790-4054-A075-788AC0B5019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0,0</a:t>
          </a:r>
        </a:p>
      </dgm:t>
    </dgm:pt>
    <dgm:pt modelId="{89D8E6FA-5AD2-4431-8DF8-8FF274F4ED32}" type="parTrans" cxnId="{1E735DAB-9190-4093-B440-AEBA0FACA1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369E29-47FE-4A75-9887-F991F5550A7E}" type="sibTrans" cxnId="{1E735DAB-9190-4093-B440-AEBA0FACA1D8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FF1C0B4E-E730-47DF-BB71-F30239E89C9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0,0</a:t>
          </a:r>
        </a:p>
      </dgm:t>
    </dgm:pt>
    <dgm:pt modelId="{C79986F7-FC3D-4FAD-AB65-BD5C1F9697FA}" type="parTrans" cxnId="{F4C5CFE4-D2C7-4253-A352-1BEEF7E7A7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DB0707-13F0-403A-BFA2-B50420790306}" type="sibTrans" cxnId="{F4C5CFE4-D2C7-4253-A352-1BEEF7E7A7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BF699F9-4550-4032-9BAA-F58DA824E0D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0,0</a:t>
          </a:r>
        </a:p>
      </dgm:t>
    </dgm:pt>
    <dgm:pt modelId="{E2E0C044-9623-471E-88BB-B8B233F87DC0}" type="parTrans" cxnId="{E0E90DDB-C500-4F81-BE94-0A3E2C51ECB1}">
      <dgm:prSet/>
      <dgm:spPr/>
      <dgm:t>
        <a:bodyPr/>
        <a:lstStyle/>
        <a:p>
          <a:endParaRPr lang="ru-RU"/>
        </a:p>
      </dgm:t>
    </dgm:pt>
    <dgm:pt modelId="{1C166C0A-940C-4A6F-A63E-ED8A8690CF5A}" type="sibTrans" cxnId="{E0E90DDB-C500-4F81-BE94-0A3E2C51ECB1}">
      <dgm:prSet/>
      <dgm:spPr/>
      <dgm:t>
        <a:bodyPr/>
        <a:lstStyle/>
        <a:p>
          <a:endParaRPr lang="ru-RU"/>
        </a:p>
      </dgm:t>
    </dgm:pt>
    <dgm:pt modelId="{5BBB3CAC-8187-42C6-8A64-63A90D1B0AAA}" type="pres">
      <dgm:prSet presAssocID="{70E40AFA-B702-41C1-A262-F2EB2B293E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949323-4A27-4919-981C-8CCBBFF9FD57}" type="pres">
      <dgm:prSet presAssocID="{7178C2FF-2091-4D14-9E2F-C9222999B494}" presName="parTxOnly" presStyleLbl="node1" presStyleIdx="0" presStyleCnt="4" custLinFactNeighborX="-80851" custLinFactNeighborY="-72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E6D24-A3C2-48EA-8F49-D386905596B3}" type="pres">
      <dgm:prSet presAssocID="{6009131B-F7FA-4168-B823-9BE603F9E0A2}" presName="parTxOnlySpace" presStyleCnt="0"/>
      <dgm:spPr/>
    </dgm:pt>
    <dgm:pt modelId="{DAAE9B21-8134-49F4-9738-EDE272C85331}" type="pres">
      <dgm:prSet presAssocID="{8B37B2BD-3790-4054-A075-788AC0B5019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CDC73-A593-4ABE-8764-7CDF2D01542B}" type="pres">
      <dgm:prSet presAssocID="{DD369E29-47FE-4A75-9887-F991F5550A7E}" presName="parTxOnlySpace" presStyleCnt="0"/>
      <dgm:spPr/>
    </dgm:pt>
    <dgm:pt modelId="{B98391EB-5EE4-42EE-8239-3FC6B3408A13}" type="pres">
      <dgm:prSet presAssocID="{FF1C0B4E-E730-47DF-BB71-F30239E89C9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551E5-DA49-44B0-875E-54D789E01640}" type="pres">
      <dgm:prSet presAssocID="{D7DB0707-13F0-403A-BFA2-B50420790306}" presName="parTxOnlySpace" presStyleCnt="0"/>
      <dgm:spPr/>
    </dgm:pt>
    <dgm:pt modelId="{6260521E-2A5F-4635-9A7D-65717260168E}" type="pres">
      <dgm:prSet presAssocID="{9BF699F9-4550-4032-9BAA-F58DA824E0D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558393-D167-41C5-A212-47CAC64A1113}" type="presOf" srcId="{9BF699F9-4550-4032-9BAA-F58DA824E0DD}" destId="{6260521E-2A5F-4635-9A7D-65717260168E}" srcOrd="0" destOrd="0" presId="urn:microsoft.com/office/officeart/2005/8/layout/chevron1"/>
    <dgm:cxn modelId="{75ED4CD5-C163-461B-9184-5A06F37C09D1}" srcId="{70E40AFA-B702-41C1-A262-F2EB2B293EED}" destId="{7178C2FF-2091-4D14-9E2F-C9222999B494}" srcOrd="0" destOrd="0" parTransId="{AC9EFDF2-0174-46DF-8A15-91A2D8662F58}" sibTransId="{6009131B-F7FA-4168-B823-9BE603F9E0A2}"/>
    <dgm:cxn modelId="{F4C5CFE4-D2C7-4253-A352-1BEEF7E7A7C8}" srcId="{70E40AFA-B702-41C1-A262-F2EB2B293EED}" destId="{FF1C0B4E-E730-47DF-BB71-F30239E89C92}" srcOrd="2" destOrd="0" parTransId="{C79986F7-FC3D-4FAD-AB65-BD5C1F9697FA}" sibTransId="{D7DB0707-13F0-403A-BFA2-B50420790306}"/>
    <dgm:cxn modelId="{04A7F13E-E5D0-4E04-A96E-31F9E9ABC8DC}" type="presOf" srcId="{7178C2FF-2091-4D14-9E2F-C9222999B494}" destId="{87949323-4A27-4919-981C-8CCBBFF9FD57}" srcOrd="0" destOrd="0" presId="urn:microsoft.com/office/officeart/2005/8/layout/chevron1"/>
    <dgm:cxn modelId="{9FF6B8D7-F17A-4C80-A229-9C6884773A07}" type="presOf" srcId="{FF1C0B4E-E730-47DF-BB71-F30239E89C92}" destId="{B98391EB-5EE4-42EE-8239-3FC6B3408A13}" srcOrd="0" destOrd="0" presId="urn:microsoft.com/office/officeart/2005/8/layout/chevron1"/>
    <dgm:cxn modelId="{E0E90DDB-C500-4F81-BE94-0A3E2C51ECB1}" srcId="{70E40AFA-B702-41C1-A262-F2EB2B293EED}" destId="{9BF699F9-4550-4032-9BAA-F58DA824E0DD}" srcOrd="3" destOrd="0" parTransId="{E2E0C044-9623-471E-88BB-B8B233F87DC0}" sibTransId="{1C166C0A-940C-4A6F-A63E-ED8A8690CF5A}"/>
    <dgm:cxn modelId="{1E735DAB-9190-4093-B440-AEBA0FACA1D8}" srcId="{70E40AFA-B702-41C1-A262-F2EB2B293EED}" destId="{8B37B2BD-3790-4054-A075-788AC0B50198}" srcOrd="1" destOrd="0" parTransId="{89D8E6FA-5AD2-4431-8DF8-8FF274F4ED32}" sibTransId="{DD369E29-47FE-4A75-9887-F991F5550A7E}"/>
    <dgm:cxn modelId="{FAD99E4A-8C40-42B8-B35A-E3BE83BE9D44}" type="presOf" srcId="{70E40AFA-B702-41C1-A262-F2EB2B293EED}" destId="{5BBB3CAC-8187-42C6-8A64-63A90D1B0AAA}" srcOrd="0" destOrd="0" presId="urn:microsoft.com/office/officeart/2005/8/layout/chevron1"/>
    <dgm:cxn modelId="{271A77B3-C94D-49B4-9D69-27AD4743E532}" type="presOf" srcId="{8B37B2BD-3790-4054-A075-788AC0B50198}" destId="{DAAE9B21-8134-49F4-9738-EDE272C85331}" srcOrd="0" destOrd="0" presId="urn:microsoft.com/office/officeart/2005/8/layout/chevron1"/>
    <dgm:cxn modelId="{21E6B0ED-18D8-44AE-9CBF-CC900C8D4250}" type="presParOf" srcId="{5BBB3CAC-8187-42C6-8A64-63A90D1B0AAA}" destId="{87949323-4A27-4919-981C-8CCBBFF9FD57}" srcOrd="0" destOrd="0" presId="urn:microsoft.com/office/officeart/2005/8/layout/chevron1"/>
    <dgm:cxn modelId="{C4DAF5BE-835E-403F-9EB6-2F23AD4A77F8}" type="presParOf" srcId="{5BBB3CAC-8187-42C6-8A64-63A90D1B0AAA}" destId="{DCAE6D24-A3C2-48EA-8F49-D386905596B3}" srcOrd="1" destOrd="0" presId="urn:microsoft.com/office/officeart/2005/8/layout/chevron1"/>
    <dgm:cxn modelId="{2DC1FA9C-70AE-4F19-8708-7F2AEC20A513}" type="presParOf" srcId="{5BBB3CAC-8187-42C6-8A64-63A90D1B0AAA}" destId="{DAAE9B21-8134-49F4-9738-EDE272C85331}" srcOrd="2" destOrd="0" presId="urn:microsoft.com/office/officeart/2005/8/layout/chevron1"/>
    <dgm:cxn modelId="{E85A4347-164D-484B-B7C2-8C07F328ECFE}" type="presParOf" srcId="{5BBB3CAC-8187-42C6-8A64-63A90D1B0AAA}" destId="{46ECDC73-A593-4ABE-8764-7CDF2D01542B}" srcOrd="3" destOrd="0" presId="urn:microsoft.com/office/officeart/2005/8/layout/chevron1"/>
    <dgm:cxn modelId="{03049C5C-D6C5-4272-BD54-75FC8C559DAD}" type="presParOf" srcId="{5BBB3CAC-8187-42C6-8A64-63A90D1B0AAA}" destId="{B98391EB-5EE4-42EE-8239-3FC6B3408A13}" srcOrd="4" destOrd="0" presId="urn:microsoft.com/office/officeart/2005/8/layout/chevron1"/>
    <dgm:cxn modelId="{A93767CB-AC61-435F-91F1-F260C9405089}" type="presParOf" srcId="{5BBB3CAC-8187-42C6-8A64-63A90D1B0AAA}" destId="{89F551E5-DA49-44B0-875E-54D789E01640}" srcOrd="5" destOrd="0" presId="urn:microsoft.com/office/officeart/2005/8/layout/chevron1"/>
    <dgm:cxn modelId="{61940A59-FEE8-44CC-A3AD-1280654C3EF4}" type="presParOf" srcId="{5BBB3CAC-8187-42C6-8A64-63A90D1B0AAA}" destId="{6260521E-2A5F-4635-9A7D-65717260168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E40AFA-B702-41C1-A262-F2EB2B293EED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178C2FF-2091-4D14-9E2F-C9222999B494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1 261,3</a:t>
          </a:r>
        </a:p>
      </dgm:t>
    </dgm:pt>
    <dgm:pt modelId="{AC9EFDF2-0174-46DF-8A15-91A2D8662F58}" type="parTrans" cxnId="{75ED4CD5-C163-461B-9184-5A06F37C09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009131B-F7FA-4168-B823-9BE603F9E0A2}" type="sibTrans" cxnId="{75ED4CD5-C163-461B-9184-5A06F37C09D1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8B37B2BD-3790-4054-A075-788AC0B50198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4 204,4</a:t>
          </a:r>
        </a:p>
      </dgm:t>
    </dgm:pt>
    <dgm:pt modelId="{89D8E6FA-5AD2-4431-8DF8-8FF274F4ED32}" type="parTrans" cxnId="{1E735DAB-9190-4093-B440-AEBA0FACA1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369E29-47FE-4A75-9887-F991F5550A7E}" type="sibTrans" cxnId="{1E735DAB-9190-4093-B440-AEBA0FACA1D8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FF1C0B4E-E730-47DF-BB71-F30239E89C92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4 204,4</a:t>
          </a:r>
        </a:p>
      </dgm:t>
    </dgm:pt>
    <dgm:pt modelId="{C79986F7-FC3D-4FAD-AB65-BD5C1F9697FA}" type="parTrans" cxnId="{F4C5CFE4-D2C7-4253-A352-1BEEF7E7A7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DB0707-13F0-403A-BFA2-B50420790306}" type="sibTrans" cxnId="{F4C5CFE4-D2C7-4253-A352-1BEEF7E7A7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EAD9F03-7734-449F-B20A-0BA96C598281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0,0</a:t>
          </a:r>
        </a:p>
      </dgm:t>
    </dgm:pt>
    <dgm:pt modelId="{2161C478-9731-4E5E-8B55-C6078639B0E2}" type="parTrans" cxnId="{8718A6E6-72F4-4BF2-AB4F-FB22AAAB76AE}">
      <dgm:prSet/>
      <dgm:spPr/>
      <dgm:t>
        <a:bodyPr/>
        <a:lstStyle/>
        <a:p>
          <a:endParaRPr lang="ru-RU"/>
        </a:p>
      </dgm:t>
    </dgm:pt>
    <dgm:pt modelId="{7ACD79AB-350A-4F0C-A94E-302174C8D432}" type="sibTrans" cxnId="{8718A6E6-72F4-4BF2-AB4F-FB22AAAB76AE}">
      <dgm:prSet/>
      <dgm:spPr/>
      <dgm:t>
        <a:bodyPr/>
        <a:lstStyle/>
        <a:p>
          <a:endParaRPr lang="ru-RU"/>
        </a:p>
      </dgm:t>
    </dgm:pt>
    <dgm:pt modelId="{0474617F-FB33-4747-98A2-DC6A69CEDFFD}" type="pres">
      <dgm:prSet presAssocID="{70E40AFA-B702-41C1-A262-F2EB2B293E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C24237-47B8-4792-9917-AFD8DB548215}" type="pres">
      <dgm:prSet presAssocID="{7178C2FF-2091-4D14-9E2F-C9222999B49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B9955-D2D6-4F44-9397-8BA1F1344AFB}" type="pres">
      <dgm:prSet presAssocID="{6009131B-F7FA-4168-B823-9BE603F9E0A2}" presName="parTxOnlySpace" presStyleCnt="0"/>
      <dgm:spPr/>
    </dgm:pt>
    <dgm:pt modelId="{D0E40B8D-636C-4B62-8478-0434F9F1580C}" type="pres">
      <dgm:prSet presAssocID="{8B37B2BD-3790-4054-A075-788AC0B5019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6CD2A-E830-46B8-882E-8E637C0A72B0}" type="pres">
      <dgm:prSet presAssocID="{DD369E29-47FE-4A75-9887-F991F5550A7E}" presName="parTxOnlySpace" presStyleCnt="0"/>
      <dgm:spPr/>
    </dgm:pt>
    <dgm:pt modelId="{E67E451E-B236-4E6B-9ACE-C9064B6E4F54}" type="pres">
      <dgm:prSet presAssocID="{FF1C0B4E-E730-47DF-BB71-F30239E89C9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ADAD6-1548-4DD7-B21D-A17A4E545C54}" type="pres">
      <dgm:prSet presAssocID="{D7DB0707-13F0-403A-BFA2-B50420790306}" presName="parTxOnlySpace" presStyleCnt="0"/>
      <dgm:spPr/>
    </dgm:pt>
    <dgm:pt modelId="{55AC9446-8E52-4BCA-A6D6-FEF88A04B26A}" type="pres">
      <dgm:prSet presAssocID="{FEAD9F03-7734-449F-B20A-0BA96C59828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37A590-6E6F-4ADD-9B00-ECFD9433EB9D}" type="presOf" srcId="{FF1C0B4E-E730-47DF-BB71-F30239E89C92}" destId="{E67E451E-B236-4E6B-9ACE-C9064B6E4F54}" srcOrd="0" destOrd="0" presId="urn:microsoft.com/office/officeart/2005/8/layout/chevron1"/>
    <dgm:cxn modelId="{8718A6E6-72F4-4BF2-AB4F-FB22AAAB76AE}" srcId="{70E40AFA-B702-41C1-A262-F2EB2B293EED}" destId="{FEAD9F03-7734-449F-B20A-0BA96C598281}" srcOrd="3" destOrd="0" parTransId="{2161C478-9731-4E5E-8B55-C6078639B0E2}" sibTransId="{7ACD79AB-350A-4F0C-A94E-302174C8D432}"/>
    <dgm:cxn modelId="{598016B5-0077-42E0-AFE4-4D151282254C}" type="presOf" srcId="{7178C2FF-2091-4D14-9E2F-C9222999B494}" destId="{BCC24237-47B8-4792-9917-AFD8DB548215}" srcOrd="0" destOrd="0" presId="urn:microsoft.com/office/officeart/2005/8/layout/chevron1"/>
    <dgm:cxn modelId="{75ED4CD5-C163-461B-9184-5A06F37C09D1}" srcId="{70E40AFA-B702-41C1-A262-F2EB2B293EED}" destId="{7178C2FF-2091-4D14-9E2F-C9222999B494}" srcOrd="0" destOrd="0" parTransId="{AC9EFDF2-0174-46DF-8A15-91A2D8662F58}" sibTransId="{6009131B-F7FA-4168-B823-9BE603F9E0A2}"/>
    <dgm:cxn modelId="{F4C5CFE4-D2C7-4253-A352-1BEEF7E7A7C8}" srcId="{70E40AFA-B702-41C1-A262-F2EB2B293EED}" destId="{FF1C0B4E-E730-47DF-BB71-F30239E89C92}" srcOrd="2" destOrd="0" parTransId="{C79986F7-FC3D-4FAD-AB65-BD5C1F9697FA}" sibTransId="{D7DB0707-13F0-403A-BFA2-B50420790306}"/>
    <dgm:cxn modelId="{24C365FF-2407-437D-AA65-9F5BB31F4BAD}" type="presOf" srcId="{FEAD9F03-7734-449F-B20A-0BA96C598281}" destId="{55AC9446-8E52-4BCA-A6D6-FEF88A04B26A}" srcOrd="0" destOrd="0" presId="urn:microsoft.com/office/officeart/2005/8/layout/chevron1"/>
    <dgm:cxn modelId="{8E1E88ED-B945-4053-AAA0-769A1F5383D4}" type="presOf" srcId="{8B37B2BD-3790-4054-A075-788AC0B50198}" destId="{D0E40B8D-636C-4B62-8478-0434F9F1580C}" srcOrd="0" destOrd="0" presId="urn:microsoft.com/office/officeart/2005/8/layout/chevron1"/>
    <dgm:cxn modelId="{12471632-D163-4D5D-9FF8-7BC809D8FA92}" type="presOf" srcId="{70E40AFA-B702-41C1-A262-F2EB2B293EED}" destId="{0474617F-FB33-4747-98A2-DC6A69CEDFFD}" srcOrd="0" destOrd="0" presId="urn:microsoft.com/office/officeart/2005/8/layout/chevron1"/>
    <dgm:cxn modelId="{1E735DAB-9190-4093-B440-AEBA0FACA1D8}" srcId="{70E40AFA-B702-41C1-A262-F2EB2B293EED}" destId="{8B37B2BD-3790-4054-A075-788AC0B50198}" srcOrd="1" destOrd="0" parTransId="{89D8E6FA-5AD2-4431-8DF8-8FF274F4ED32}" sibTransId="{DD369E29-47FE-4A75-9887-F991F5550A7E}"/>
    <dgm:cxn modelId="{803AF9C1-E7E5-4525-88E1-DBC1BFD6F294}" type="presParOf" srcId="{0474617F-FB33-4747-98A2-DC6A69CEDFFD}" destId="{BCC24237-47B8-4792-9917-AFD8DB548215}" srcOrd="0" destOrd="0" presId="urn:microsoft.com/office/officeart/2005/8/layout/chevron1"/>
    <dgm:cxn modelId="{254B0CA7-B8D7-4A1A-BF0A-5A7236618C56}" type="presParOf" srcId="{0474617F-FB33-4747-98A2-DC6A69CEDFFD}" destId="{90AB9955-D2D6-4F44-9397-8BA1F1344AFB}" srcOrd="1" destOrd="0" presId="urn:microsoft.com/office/officeart/2005/8/layout/chevron1"/>
    <dgm:cxn modelId="{A39C9156-6C37-4CF3-981E-52B7DDAC2379}" type="presParOf" srcId="{0474617F-FB33-4747-98A2-DC6A69CEDFFD}" destId="{D0E40B8D-636C-4B62-8478-0434F9F1580C}" srcOrd="2" destOrd="0" presId="urn:microsoft.com/office/officeart/2005/8/layout/chevron1"/>
    <dgm:cxn modelId="{6622D02D-EB75-464E-800F-5E9AD0DA192F}" type="presParOf" srcId="{0474617F-FB33-4747-98A2-DC6A69CEDFFD}" destId="{5526CD2A-E830-46B8-882E-8E637C0A72B0}" srcOrd="3" destOrd="0" presId="urn:microsoft.com/office/officeart/2005/8/layout/chevron1"/>
    <dgm:cxn modelId="{311BE890-AABA-4961-95D3-CA1335E13AB0}" type="presParOf" srcId="{0474617F-FB33-4747-98A2-DC6A69CEDFFD}" destId="{E67E451E-B236-4E6B-9ACE-C9064B6E4F54}" srcOrd="4" destOrd="0" presId="urn:microsoft.com/office/officeart/2005/8/layout/chevron1"/>
    <dgm:cxn modelId="{C4678FC8-5976-4545-8F75-58DCE5CE5FD6}" type="presParOf" srcId="{0474617F-FB33-4747-98A2-DC6A69CEDFFD}" destId="{521ADAD6-1548-4DD7-B21D-A17A4E545C54}" srcOrd="5" destOrd="0" presId="urn:microsoft.com/office/officeart/2005/8/layout/chevron1"/>
    <dgm:cxn modelId="{79B2BCB5-5919-4040-A9D7-59DCC72A883E}" type="presParOf" srcId="{0474617F-FB33-4747-98A2-DC6A69CEDFFD}" destId="{55AC9446-8E52-4BCA-A6D6-FEF88A04B26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E40AFA-B702-41C1-A262-F2EB2B293EED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178C2FF-2091-4D14-9E2F-C9222999B494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4 707,4</a:t>
          </a:r>
        </a:p>
      </dgm:t>
    </dgm:pt>
    <dgm:pt modelId="{AC9EFDF2-0174-46DF-8A15-91A2D8662F58}" type="parTrans" cxnId="{75ED4CD5-C163-461B-9184-5A06F37C09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009131B-F7FA-4168-B823-9BE603F9E0A2}" type="sibTrans" cxnId="{75ED4CD5-C163-461B-9184-5A06F37C09D1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8B37B2BD-3790-4054-A075-788AC0B50198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5 392,2</a:t>
          </a:r>
        </a:p>
      </dgm:t>
    </dgm:pt>
    <dgm:pt modelId="{89D8E6FA-5AD2-4431-8DF8-8FF274F4ED32}" type="parTrans" cxnId="{1E735DAB-9190-4093-B440-AEBA0FACA1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369E29-47FE-4A75-9887-F991F5550A7E}" type="sibTrans" cxnId="{1E735DAB-9190-4093-B440-AEBA0FACA1D8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FF1C0B4E-E730-47DF-BB71-F30239E89C92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5 392,2</a:t>
          </a:r>
        </a:p>
      </dgm:t>
    </dgm:pt>
    <dgm:pt modelId="{C79986F7-FC3D-4FAD-AB65-BD5C1F9697FA}" type="parTrans" cxnId="{F4C5CFE4-D2C7-4253-A352-1BEEF7E7A7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DB0707-13F0-403A-BFA2-B50420790306}" type="sibTrans" cxnId="{F4C5CFE4-D2C7-4253-A352-1BEEF7E7A7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1B1518-7634-4090-BF26-E068F7CD0644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0,0</a:t>
          </a:r>
        </a:p>
      </dgm:t>
    </dgm:pt>
    <dgm:pt modelId="{1E6C32EF-9022-4E01-BA9C-0DE78FB8A2E2}" type="parTrans" cxnId="{5E5939BF-7A46-4A59-A40C-44066997D820}">
      <dgm:prSet/>
      <dgm:spPr/>
      <dgm:t>
        <a:bodyPr/>
        <a:lstStyle/>
        <a:p>
          <a:endParaRPr lang="ru-RU"/>
        </a:p>
      </dgm:t>
    </dgm:pt>
    <dgm:pt modelId="{080B18CF-FDC9-4F86-8E4F-46A74A4F081D}" type="sibTrans" cxnId="{5E5939BF-7A46-4A59-A40C-44066997D820}">
      <dgm:prSet/>
      <dgm:spPr/>
      <dgm:t>
        <a:bodyPr/>
        <a:lstStyle/>
        <a:p>
          <a:endParaRPr lang="ru-RU"/>
        </a:p>
      </dgm:t>
    </dgm:pt>
    <dgm:pt modelId="{B4CFFE78-533D-45AD-B686-493824C6BD94}" type="pres">
      <dgm:prSet presAssocID="{70E40AFA-B702-41C1-A262-F2EB2B293E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11356E-060B-450F-BAE9-2B040159F86E}" type="pres">
      <dgm:prSet presAssocID="{7178C2FF-2091-4D14-9E2F-C9222999B49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1927A-FB0C-4366-BA71-E657A4DFF5EA}" type="pres">
      <dgm:prSet presAssocID="{6009131B-F7FA-4168-B823-9BE603F9E0A2}" presName="parTxOnlySpace" presStyleCnt="0"/>
      <dgm:spPr/>
    </dgm:pt>
    <dgm:pt modelId="{4EE0387D-A664-409E-BF6E-AA9AFAB88660}" type="pres">
      <dgm:prSet presAssocID="{8B37B2BD-3790-4054-A075-788AC0B5019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75944-5FD4-4D04-A6EE-5EEE3D534001}" type="pres">
      <dgm:prSet presAssocID="{DD369E29-47FE-4A75-9887-F991F5550A7E}" presName="parTxOnlySpace" presStyleCnt="0"/>
      <dgm:spPr/>
    </dgm:pt>
    <dgm:pt modelId="{7035E9AF-D428-490B-BDA7-493292C64079}" type="pres">
      <dgm:prSet presAssocID="{FF1C0B4E-E730-47DF-BB71-F30239E89C9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31BBE-5DB6-4F26-A589-015E765810AF}" type="pres">
      <dgm:prSet presAssocID="{D7DB0707-13F0-403A-BFA2-B50420790306}" presName="parTxOnlySpace" presStyleCnt="0"/>
      <dgm:spPr/>
    </dgm:pt>
    <dgm:pt modelId="{A1794069-B04C-46BB-A7EA-50268CE62292}" type="pres">
      <dgm:prSet presAssocID="{3D1B1518-7634-4090-BF26-E068F7CD064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7956B6-08DC-4555-9C5B-EEC46721C74F}" type="presOf" srcId="{FF1C0B4E-E730-47DF-BB71-F30239E89C92}" destId="{7035E9AF-D428-490B-BDA7-493292C64079}" srcOrd="0" destOrd="0" presId="urn:microsoft.com/office/officeart/2005/8/layout/chevron1"/>
    <dgm:cxn modelId="{8803B3D1-0161-4D84-9288-055F044B3ADA}" type="presOf" srcId="{7178C2FF-2091-4D14-9E2F-C9222999B494}" destId="{0F11356E-060B-450F-BAE9-2B040159F86E}" srcOrd="0" destOrd="0" presId="urn:microsoft.com/office/officeart/2005/8/layout/chevron1"/>
    <dgm:cxn modelId="{5E5939BF-7A46-4A59-A40C-44066997D820}" srcId="{70E40AFA-B702-41C1-A262-F2EB2B293EED}" destId="{3D1B1518-7634-4090-BF26-E068F7CD0644}" srcOrd="3" destOrd="0" parTransId="{1E6C32EF-9022-4E01-BA9C-0DE78FB8A2E2}" sibTransId="{080B18CF-FDC9-4F86-8E4F-46A74A4F081D}"/>
    <dgm:cxn modelId="{F4C5CFE4-D2C7-4253-A352-1BEEF7E7A7C8}" srcId="{70E40AFA-B702-41C1-A262-F2EB2B293EED}" destId="{FF1C0B4E-E730-47DF-BB71-F30239E89C92}" srcOrd="2" destOrd="0" parTransId="{C79986F7-FC3D-4FAD-AB65-BD5C1F9697FA}" sibTransId="{D7DB0707-13F0-403A-BFA2-B50420790306}"/>
    <dgm:cxn modelId="{75ED4CD5-C163-461B-9184-5A06F37C09D1}" srcId="{70E40AFA-B702-41C1-A262-F2EB2B293EED}" destId="{7178C2FF-2091-4D14-9E2F-C9222999B494}" srcOrd="0" destOrd="0" parTransId="{AC9EFDF2-0174-46DF-8A15-91A2D8662F58}" sibTransId="{6009131B-F7FA-4168-B823-9BE603F9E0A2}"/>
    <dgm:cxn modelId="{DC2CA48A-3BD0-45D9-813C-EC02BD0D0EE6}" type="presOf" srcId="{70E40AFA-B702-41C1-A262-F2EB2B293EED}" destId="{B4CFFE78-533D-45AD-B686-493824C6BD94}" srcOrd="0" destOrd="0" presId="urn:microsoft.com/office/officeart/2005/8/layout/chevron1"/>
    <dgm:cxn modelId="{1E735DAB-9190-4093-B440-AEBA0FACA1D8}" srcId="{70E40AFA-B702-41C1-A262-F2EB2B293EED}" destId="{8B37B2BD-3790-4054-A075-788AC0B50198}" srcOrd="1" destOrd="0" parTransId="{89D8E6FA-5AD2-4431-8DF8-8FF274F4ED32}" sibTransId="{DD369E29-47FE-4A75-9887-F991F5550A7E}"/>
    <dgm:cxn modelId="{C930DDD9-1157-4A91-A71C-D97727E21588}" type="presOf" srcId="{8B37B2BD-3790-4054-A075-788AC0B50198}" destId="{4EE0387D-A664-409E-BF6E-AA9AFAB88660}" srcOrd="0" destOrd="0" presId="urn:microsoft.com/office/officeart/2005/8/layout/chevron1"/>
    <dgm:cxn modelId="{826F6616-A9C4-417D-A4C5-307A6557283C}" type="presOf" srcId="{3D1B1518-7634-4090-BF26-E068F7CD0644}" destId="{A1794069-B04C-46BB-A7EA-50268CE62292}" srcOrd="0" destOrd="0" presId="urn:microsoft.com/office/officeart/2005/8/layout/chevron1"/>
    <dgm:cxn modelId="{05986978-18C3-48ED-85F0-79E597BDB0DB}" type="presParOf" srcId="{B4CFFE78-533D-45AD-B686-493824C6BD94}" destId="{0F11356E-060B-450F-BAE9-2B040159F86E}" srcOrd="0" destOrd="0" presId="urn:microsoft.com/office/officeart/2005/8/layout/chevron1"/>
    <dgm:cxn modelId="{329D1924-4E00-449E-A9F6-EFA11CB0CF5A}" type="presParOf" srcId="{B4CFFE78-533D-45AD-B686-493824C6BD94}" destId="{9BE1927A-FB0C-4366-BA71-E657A4DFF5EA}" srcOrd="1" destOrd="0" presId="urn:microsoft.com/office/officeart/2005/8/layout/chevron1"/>
    <dgm:cxn modelId="{30CAE7CC-62B6-4813-B3E3-ED1DD1DF23E3}" type="presParOf" srcId="{B4CFFE78-533D-45AD-B686-493824C6BD94}" destId="{4EE0387D-A664-409E-BF6E-AA9AFAB88660}" srcOrd="2" destOrd="0" presId="urn:microsoft.com/office/officeart/2005/8/layout/chevron1"/>
    <dgm:cxn modelId="{099A46A5-F7E0-4E04-87A8-C07113E43236}" type="presParOf" srcId="{B4CFFE78-533D-45AD-B686-493824C6BD94}" destId="{8B275944-5FD4-4D04-A6EE-5EEE3D534001}" srcOrd="3" destOrd="0" presId="urn:microsoft.com/office/officeart/2005/8/layout/chevron1"/>
    <dgm:cxn modelId="{5FB32E24-414A-4BD8-AD3B-FB99B069A89E}" type="presParOf" srcId="{B4CFFE78-533D-45AD-B686-493824C6BD94}" destId="{7035E9AF-D428-490B-BDA7-493292C64079}" srcOrd="4" destOrd="0" presId="urn:microsoft.com/office/officeart/2005/8/layout/chevron1"/>
    <dgm:cxn modelId="{68A203F0-D080-42CB-A5AC-5269EA124EBB}" type="presParOf" srcId="{B4CFFE78-533D-45AD-B686-493824C6BD94}" destId="{27F31BBE-5DB6-4F26-A589-015E765810AF}" srcOrd="5" destOrd="0" presId="urn:microsoft.com/office/officeart/2005/8/layout/chevron1"/>
    <dgm:cxn modelId="{66116498-5F1E-41AB-BB97-01C12633C0FB}" type="presParOf" srcId="{B4CFFE78-533D-45AD-B686-493824C6BD94}" destId="{A1794069-B04C-46BB-A7EA-50268CE6229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629E42-F5F6-4498-A423-BD17A1FF709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07F828-95EF-4E19-9B6F-658DFD7BA2C6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жилых помещений детям-сиротам</a:t>
          </a:r>
          <a:endParaRPr lang="ru-RU" sz="1600" dirty="0">
            <a:solidFill>
              <a:schemeClr val="tx1"/>
            </a:solidFill>
          </a:endParaRPr>
        </a:p>
      </dgm:t>
    </dgm:pt>
    <dgm:pt modelId="{2D34DE19-46AF-424D-90D4-42B633097AC4}" type="parTrans" cxnId="{3118A348-47D1-45F5-A8F0-A5CC46707AB5}">
      <dgm:prSet/>
      <dgm:spPr/>
      <dgm:t>
        <a:bodyPr/>
        <a:lstStyle/>
        <a:p>
          <a:endParaRPr lang="ru-RU"/>
        </a:p>
      </dgm:t>
    </dgm:pt>
    <dgm:pt modelId="{7D66C7F3-5FD8-45CC-B7A2-1AFE5390B638}" type="sibTrans" cxnId="{3118A348-47D1-45F5-A8F0-A5CC46707AB5}">
      <dgm:prSet/>
      <dgm:spPr/>
      <dgm:t>
        <a:bodyPr/>
        <a:lstStyle/>
        <a:p>
          <a:endParaRPr lang="ru-RU"/>
        </a:p>
      </dgm:t>
    </dgm:pt>
    <dgm:pt modelId="{F3B7BC3F-B4F0-4D58-B790-B66355976B23}">
      <dgm:prSet phldrT="[Текст]" custT="1"/>
      <dgm:spPr>
        <a:solidFill>
          <a:srgbClr val="33D1AD">
            <a:alpha val="9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42 611,9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600" dirty="0"/>
        </a:p>
      </dgm:t>
    </dgm:pt>
    <dgm:pt modelId="{C45835B2-337C-4E4F-A269-DE777FD3EF10}" type="parTrans" cxnId="{A6121CE0-F16C-4C15-8E26-849D145D0D03}">
      <dgm:prSet/>
      <dgm:spPr/>
      <dgm:t>
        <a:bodyPr/>
        <a:lstStyle/>
        <a:p>
          <a:endParaRPr lang="ru-RU"/>
        </a:p>
      </dgm:t>
    </dgm:pt>
    <dgm:pt modelId="{92239B6B-F858-4C09-AF16-67E86F889F98}" type="sibTrans" cxnId="{A6121CE0-F16C-4C15-8E26-849D145D0D03}">
      <dgm:prSet/>
      <dgm:spPr/>
      <dgm:t>
        <a:bodyPr/>
        <a:lstStyle/>
        <a:p>
          <a:endParaRPr lang="ru-RU"/>
        </a:p>
      </dgm:t>
    </dgm:pt>
    <dgm:pt modelId="{8C40D62B-BAD3-488F-A9A9-D8F36712A9DB}">
      <dgm:prSet phldrT="[Текст]" custT="1"/>
      <dgm:spPr>
        <a:solidFill>
          <a:srgbClr val="FF5050">
            <a:alpha val="9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</a:t>
          </a:r>
        </a:p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25 081,1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600" dirty="0"/>
        </a:p>
      </dgm:t>
    </dgm:pt>
    <dgm:pt modelId="{1D920863-DE0B-4FB5-9E6B-6D1987027AEB}" type="parTrans" cxnId="{C75145DA-0E7D-4D7A-8135-805F381A48CB}">
      <dgm:prSet/>
      <dgm:spPr/>
      <dgm:t>
        <a:bodyPr/>
        <a:lstStyle/>
        <a:p>
          <a:endParaRPr lang="ru-RU"/>
        </a:p>
      </dgm:t>
    </dgm:pt>
    <dgm:pt modelId="{E694B91F-88D1-48AD-B37C-186700176BC3}" type="sibTrans" cxnId="{C75145DA-0E7D-4D7A-8135-805F381A48CB}">
      <dgm:prSet/>
      <dgm:spPr/>
      <dgm:t>
        <a:bodyPr/>
        <a:lstStyle/>
        <a:p>
          <a:endParaRPr lang="ru-RU"/>
        </a:p>
      </dgm:t>
    </dgm:pt>
    <dgm:pt modelId="{C2DE9179-91DF-4DBA-BB08-D7B9BB5ACA95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год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25 065,9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600" dirty="0"/>
        </a:p>
      </dgm:t>
    </dgm:pt>
    <dgm:pt modelId="{5477C4DB-8FD5-4F05-BE4B-4D0EAA319FE4}" type="parTrans" cxnId="{BBC7A551-2642-49C8-92A1-5782D46F72FA}">
      <dgm:prSet/>
      <dgm:spPr/>
      <dgm:t>
        <a:bodyPr/>
        <a:lstStyle/>
        <a:p>
          <a:endParaRPr lang="ru-RU"/>
        </a:p>
      </dgm:t>
    </dgm:pt>
    <dgm:pt modelId="{D050D385-6555-4707-91DD-C9CE5D6AF6BD}" type="sibTrans" cxnId="{BBC7A551-2642-49C8-92A1-5782D46F72FA}">
      <dgm:prSet/>
      <dgm:spPr/>
      <dgm:t>
        <a:bodyPr/>
        <a:lstStyle/>
        <a:p>
          <a:endParaRPr lang="ru-RU"/>
        </a:p>
      </dgm:t>
    </dgm:pt>
    <dgm:pt modelId="{9DECDB14-DC5D-4104-B9B4-15392A9B6E5D}" type="pres">
      <dgm:prSet presAssocID="{4A629E42-F5F6-4498-A423-BD17A1FF70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22E193C-1789-4D86-9D18-6A28E7E70C1C}" type="pres">
      <dgm:prSet presAssocID="{A107F828-95EF-4E19-9B6F-658DFD7BA2C6}" presName="root" presStyleCnt="0"/>
      <dgm:spPr/>
    </dgm:pt>
    <dgm:pt modelId="{72BD1AEC-C4BE-4F8D-8A0E-D0757D7B2D13}" type="pres">
      <dgm:prSet presAssocID="{A107F828-95EF-4E19-9B6F-658DFD7BA2C6}" presName="rootComposite" presStyleCnt="0"/>
      <dgm:spPr/>
    </dgm:pt>
    <dgm:pt modelId="{4424481E-7181-42A0-B695-BFA9487A6B1F}" type="pres">
      <dgm:prSet presAssocID="{A107F828-95EF-4E19-9B6F-658DFD7BA2C6}" presName="rootText" presStyleLbl="node1" presStyleIdx="0" presStyleCnt="1" custScaleX="287007" custScaleY="115730" custLinFactX="-33343" custLinFactNeighborX="-100000" custLinFactNeighborY="17113"/>
      <dgm:spPr/>
      <dgm:t>
        <a:bodyPr/>
        <a:lstStyle/>
        <a:p>
          <a:endParaRPr lang="ru-RU"/>
        </a:p>
      </dgm:t>
    </dgm:pt>
    <dgm:pt modelId="{CFF7738C-03A5-430D-93FC-415FF3E4C78E}" type="pres">
      <dgm:prSet presAssocID="{A107F828-95EF-4E19-9B6F-658DFD7BA2C6}" presName="rootConnector" presStyleLbl="node1" presStyleIdx="0" presStyleCnt="1"/>
      <dgm:spPr/>
      <dgm:t>
        <a:bodyPr/>
        <a:lstStyle/>
        <a:p>
          <a:endParaRPr lang="ru-RU"/>
        </a:p>
      </dgm:t>
    </dgm:pt>
    <dgm:pt modelId="{D733AD32-AC70-4E1B-84EE-8641E4AEC3CA}" type="pres">
      <dgm:prSet presAssocID="{A107F828-95EF-4E19-9B6F-658DFD7BA2C6}" presName="childShape" presStyleCnt="0"/>
      <dgm:spPr/>
    </dgm:pt>
    <dgm:pt modelId="{36CE9366-8314-4A87-A31E-B32A627DDCDA}" type="pres">
      <dgm:prSet presAssocID="{C45835B2-337C-4E4F-A269-DE777FD3EF10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904ED2E-3DE1-4AB2-8BB2-8AC8AF05D351}" type="pres">
      <dgm:prSet presAssocID="{F3B7BC3F-B4F0-4D58-B790-B66355976B23}" presName="childText" presStyleLbl="bgAcc1" presStyleIdx="0" presStyleCnt="3" custLinFactX="-70541" custLinFactNeighborX="-100000" custLinFactNeighborY="9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8887F-A1B4-43CF-B34A-50CFA09387EB}" type="pres">
      <dgm:prSet presAssocID="{1D920863-DE0B-4FB5-9E6B-6D1987027AEB}" presName="Name13" presStyleLbl="parChTrans1D2" presStyleIdx="1" presStyleCnt="3"/>
      <dgm:spPr/>
      <dgm:t>
        <a:bodyPr/>
        <a:lstStyle/>
        <a:p>
          <a:endParaRPr lang="ru-RU"/>
        </a:p>
      </dgm:t>
    </dgm:pt>
    <dgm:pt modelId="{A6E69492-29F1-40FF-A6D8-D8346EB70C3C}" type="pres">
      <dgm:prSet presAssocID="{8C40D62B-BAD3-488F-A9A9-D8F36712A9DB}" presName="childText" presStyleLbl="bgAcc1" presStyleIdx="1" presStyleCnt="3" custLinFactY="11737" custLinFactNeighborX="558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843C5-ECCB-4006-89A0-B3FF7B52DCA1}" type="pres">
      <dgm:prSet presAssocID="{5477C4DB-8FD5-4F05-BE4B-4D0EAA319FE4}" presName="Name13" presStyleLbl="parChTrans1D2" presStyleIdx="2" presStyleCnt="3"/>
      <dgm:spPr/>
      <dgm:t>
        <a:bodyPr/>
        <a:lstStyle/>
        <a:p>
          <a:endParaRPr lang="ru-RU"/>
        </a:p>
      </dgm:t>
    </dgm:pt>
    <dgm:pt modelId="{0D28120A-A64F-43DA-8150-573D53CB17FB}" type="pres">
      <dgm:prSet presAssocID="{C2DE9179-91DF-4DBA-BB08-D7B9BB5ACA95}" presName="childText" presStyleLbl="bgAcc1" presStyleIdx="2" presStyleCnt="3" custLinFactY="-26841" custLinFactNeighborX="-831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145DA-0E7D-4D7A-8135-805F381A48CB}" srcId="{A107F828-95EF-4E19-9B6F-658DFD7BA2C6}" destId="{8C40D62B-BAD3-488F-A9A9-D8F36712A9DB}" srcOrd="1" destOrd="0" parTransId="{1D920863-DE0B-4FB5-9E6B-6D1987027AEB}" sibTransId="{E694B91F-88D1-48AD-B37C-186700176BC3}"/>
    <dgm:cxn modelId="{5584A08B-70F4-4213-A02E-1C2FE9F24C60}" type="presOf" srcId="{A107F828-95EF-4E19-9B6F-658DFD7BA2C6}" destId="{CFF7738C-03A5-430D-93FC-415FF3E4C78E}" srcOrd="1" destOrd="0" presId="urn:microsoft.com/office/officeart/2005/8/layout/hierarchy3"/>
    <dgm:cxn modelId="{A27000AA-1C93-46EA-BE2B-8F0CC3665BB0}" type="presOf" srcId="{4A629E42-F5F6-4498-A423-BD17A1FF7096}" destId="{9DECDB14-DC5D-4104-B9B4-15392A9B6E5D}" srcOrd="0" destOrd="0" presId="urn:microsoft.com/office/officeart/2005/8/layout/hierarchy3"/>
    <dgm:cxn modelId="{8AAB0E4C-ED31-4CAB-B5A3-EE5684A5D901}" type="presOf" srcId="{1D920863-DE0B-4FB5-9E6B-6D1987027AEB}" destId="{1288887F-A1B4-43CF-B34A-50CFA09387EB}" srcOrd="0" destOrd="0" presId="urn:microsoft.com/office/officeart/2005/8/layout/hierarchy3"/>
    <dgm:cxn modelId="{3CACE4B5-CCBC-4881-8C10-FEEC6C2ACFFC}" type="presOf" srcId="{5477C4DB-8FD5-4F05-BE4B-4D0EAA319FE4}" destId="{458843C5-ECCB-4006-89A0-B3FF7B52DCA1}" srcOrd="0" destOrd="0" presId="urn:microsoft.com/office/officeart/2005/8/layout/hierarchy3"/>
    <dgm:cxn modelId="{8E019083-C8B3-4055-89A8-D5BBF3147DDF}" type="presOf" srcId="{F3B7BC3F-B4F0-4D58-B790-B66355976B23}" destId="{F904ED2E-3DE1-4AB2-8BB2-8AC8AF05D351}" srcOrd="0" destOrd="0" presId="urn:microsoft.com/office/officeart/2005/8/layout/hierarchy3"/>
    <dgm:cxn modelId="{3118A348-47D1-45F5-A8F0-A5CC46707AB5}" srcId="{4A629E42-F5F6-4498-A423-BD17A1FF7096}" destId="{A107F828-95EF-4E19-9B6F-658DFD7BA2C6}" srcOrd="0" destOrd="0" parTransId="{2D34DE19-46AF-424D-90D4-42B633097AC4}" sibTransId="{7D66C7F3-5FD8-45CC-B7A2-1AFE5390B638}"/>
    <dgm:cxn modelId="{0AEA5596-2BC9-4137-9693-D00B9ECC47B7}" type="presOf" srcId="{C2DE9179-91DF-4DBA-BB08-D7B9BB5ACA95}" destId="{0D28120A-A64F-43DA-8150-573D53CB17FB}" srcOrd="0" destOrd="0" presId="urn:microsoft.com/office/officeart/2005/8/layout/hierarchy3"/>
    <dgm:cxn modelId="{BBC7A551-2642-49C8-92A1-5782D46F72FA}" srcId="{A107F828-95EF-4E19-9B6F-658DFD7BA2C6}" destId="{C2DE9179-91DF-4DBA-BB08-D7B9BB5ACA95}" srcOrd="2" destOrd="0" parTransId="{5477C4DB-8FD5-4F05-BE4B-4D0EAA319FE4}" sibTransId="{D050D385-6555-4707-91DD-C9CE5D6AF6BD}"/>
    <dgm:cxn modelId="{24F31603-797B-4EF2-B617-A814CA11EC06}" type="presOf" srcId="{8C40D62B-BAD3-488F-A9A9-D8F36712A9DB}" destId="{A6E69492-29F1-40FF-A6D8-D8346EB70C3C}" srcOrd="0" destOrd="0" presId="urn:microsoft.com/office/officeart/2005/8/layout/hierarchy3"/>
    <dgm:cxn modelId="{858A3149-422C-4097-9F4D-3BDB3775A366}" type="presOf" srcId="{A107F828-95EF-4E19-9B6F-658DFD7BA2C6}" destId="{4424481E-7181-42A0-B695-BFA9487A6B1F}" srcOrd="0" destOrd="0" presId="urn:microsoft.com/office/officeart/2005/8/layout/hierarchy3"/>
    <dgm:cxn modelId="{F696E955-401A-4F6E-8A45-AAECE82BF6AC}" type="presOf" srcId="{C45835B2-337C-4E4F-A269-DE777FD3EF10}" destId="{36CE9366-8314-4A87-A31E-B32A627DDCDA}" srcOrd="0" destOrd="0" presId="urn:microsoft.com/office/officeart/2005/8/layout/hierarchy3"/>
    <dgm:cxn modelId="{A6121CE0-F16C-4C15-8E26-849D145D0D03}" srcId="{A107F828-95EF-4E19-9B6F-658DFD7BA2C6}" destId="{F3B7BC3F-B4F0-4D58-B790-B66355976B23}" srcOrd="0" destOrd="0" parTransId="{C45835B2-337C-4E4F-A269-DE777FD3EF10}" sibTransId="{92239B6B-F858-4C09-AF16-67E86F889F98}"/>
    <dgm:cxn modelId="{1678AF80-86F7-4445-A5F4-100EDECE40D3}" type="presParOf" srcId="{9DECDB14-DC5D-4104-B9B4-15392A9B6E5D}" destId="{422E193C-1789-4D86-9D18-6A28E7E70C1C}" srcOrd="0" destOrd="0" presId="urn:microsoft.com/office/officeart/2005/8/layout/hierarchy3"/>
    <dgm:cxn modelId="{A063E12E-2372-45F0-84FD-201657847A82}" type="presParOf" srcId="{422E193C-1789-4D86-9D18-6A28E7E70C1C}" destId="{72BD1AEC-C4BE-4F8D-8A0E-D0757D7B2D13}" srcOrd="0" destOrd="0" presId="urn:microsoft.com/office/officeart/2005/8/layout/hierarchy3"/>
    <dgm:cxn modelId="{D9BC1D9C-6C21-4F92-9C1D-261971342612}" type="presParOf" srcId="{72BD1AEC-C4BE-4F8D-8A0E-D0757D7B2D13}" destId="{4424481E-7181-42A0-B695-BFA9487A6B1F}" srcOrd="0" destOrd="0" presId="urn:microsoft.com/office/officeart/2005/8/layout/hierarchy3"/>
    <dgm:cxn modelId="{D4732DD1-58B8-4ED9-A7F1-DB831F4B057C}" type="presParOf" srcId="{72BD1AEC-C4BE-4F8D-8A0E-D0757D7B2D13}" destId="{CFF7738C-03A5-430D-93FC-415FF3E4C78E}" srcOrd="1" destOrd="0" presId="urn:microsoft.com/office/officeart/2005/8/layout/hierarchy3"/>
    <dgm:cxn modelId="{E82737BF-0B20-48DC-B336-2F52584E0123}" type="presParOf" srcId="{422E193C-1789-4D86-9D18-6A28E7E70C1C}" destId="{D733AD32-AC70-4E1B-84EE-8641E4AEC3CA}" srcOrd="1" destOrd="0" presId="urn:microsoft.com/office/officeart/2005/8/layout/hierarchy3"/>
    <dgm:cxn modelId="{B393A8F6-D0B6-4A54-AD02-3FADAE0BBE18}" type="presParOf" srcId="{D733AD32-AC70-4E1B-84EE-8641E4AEC3CA}" destId="{36CE9366-8314-4A87-A31E-B32A627DDCDA}" srcOrd="0" destOrd="0" presId="urn:microsoft.com/office/officeart/2005/8/layout/hierarchy3"/>
    <dgm:cxn modelId="{4ECBB29D-DA61-404A-9446-DD8ED546D842}" type="presParOf" srcId="{D733AD32-AC70-4E1B-84EE-8641E4AEC3CA}" destId="{F904ED2E-3DE1-4AB2-8BB2-8AC8AF05D351}" srcOrd="1" destOrd="0" presId="urn:microsoft.com/office/officeart/2005/8/layout/hierarchy3"/>
    <dgm:cxn modelId="{8BC86742-FEA6-413D-91FE-089E677933EC}" type="presParOf" srcId="{D733AD32-AC70-4E1B-84EE-8641E4AEC3CA}" destId="{1288887F-A1B4-43CF-B34A-50CFA09387EB}" srcOrd="2" destOrd="0" presId="urn:microsoft.com/office/officeart/2005/8/layout/hierarchy3"/>
    <dgm:cxn modelId="{0607EAB0-14EA-4BD7-A1F6-A72779321DCB}" type="presParOf" srcId="{D733AD32-AC70-4E1B-84EE-8641E4AEC3CA}" destId="{A6E69492-29F1-40FF-A6D8-D8346EB70C3C}" srcOrd="3" destOrd="0" presId="urn:microsoft.com/office/officeart/2005/8/layout/hierarchy3"/>
    <dgm:cxn modelId="{DAD272D4-7D1A-4BAC-BF28-420A36D46336}" type="presParOf" srcId="{D733AD32-AC70-4E1B-84EE-8641E4AEC3CA}" destId="{458843C5-ECCB-4006-89A0-B3FF7B52DCA1}" srcOrd="4" destOrd="0" presId="urn:microsoft.com/office/officeart/2005/8/layout/hierarchy3"/>
    <dgm:cxn modelId="{78D0D10A-2D99-4A3F-9D87-2D38ACE23BEB}" type="presParOf" srcId="{D733AD32-AC70-4E1B-84EE-8641E4AEC3CA}" destId="{0D28120A-A64F-43DA-8150-573D53CB17F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CA4D34-C503-4EC6-A20E-3AAC7B3CA752}" type="doc">
      <dgm:prSet loTypeId="urn:microsoft.com/office/officeart/2009/layout/CircleArrowProcess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1C87796-88AC-4470-A0AA-A3BA9EEFE28C}">
      <dgm:prSet phldrT="[Текст]" custT="1"/>
      <dgm:spPr/>
      <dgm:t>
        <a:bodyPr/>
        <a:lstStyle/>
        <a:p>
          <a:r>
            <a:rPr lang="ru-RU" sz="2800" dirty="0"/>
            <a:t>1 978,3</a:t>
          </a:r>
        </a:p>
      </dgm:t>
    </dgm:pt>
    <dgm:pt modelId="{F34CEBAD-887A-49DB-9379-695FFED79AA4}" type="parTrans" cxnId="{43437CBE-3078-48C8-9BDC-61B96FE901ED}">
      <dgm:prSet/>
      <dgm:spPr/>
      <dgm:t>
        <a:bodyPr/>
        <a:lstStyle/>
        <a:p>
          <a:endParaRPr lang="ru-RU" sz="2800"/>
        </a:p>
      </dgm:t>
    </dgm:pt>
    <dgm:pt modelId="{6DE1EF85-1E3C-48DC-944B-56D7C7E5169C}" type="sibTrans" cxnId="{43437CBE-3078-48C8-9BDC-61B96FE901ED}">
      <dgm:prSet/>
      <dgm:spPr/>
      <dgm:t>
        <a:bodyPr/>
        <a:lstStyle/>
        <a:p>
          <a:endParaRPr lang="ru-RU" sz="2800"/>
        </a:p>
      </dgm:t>
    </dgm:pt>
    <dgm:pt modelId="{3DA90B73-310A-4686-AA45-873E601F4073}">
      <dgm:prSet phldrT="[Текст]" custT="1"/>
      <dgm:spPr/>
      <dgm:t>
        <a:bodyPr/>
        <a:lstStyle/>
        <a:p>
          <a:r>
            <a:rPr lang="ru-RU" sz="2800" dirty="0"/>
            <a:t>1 981,7</a:t>
          </a:r>
        </a:p>
      </dgm:t>
    </dgm:pt>
    <dgm:pt modelId="{D0FC7058-94C7-4214-A4DD-671B234BED3E}" type="parTrans" cxnId="{A0519D6D-FA1C-41C5-8BC9-2DE26AD3834F}">
      <dgm:prSet/>
      <dgm:spPr/>
      <dgm:t>
        <a:bodyPr/>
        <a:lstStyle/>
        <a:p>
          <a:endParaRPr lang="ru-RU" sz="2800"/>
        </a:p>
      </dgm:t>
    </dgm:pt>
    <dgm:pt modelId="{BD01D794-0BE4-4419-BB9E-DF40ED8CAF08}" type="sibTrans" cxnId="{A0519D6D-FA1C-41C5-8BC9-2DE26AD3834F}">
      <dgm:prSet/>
      <dgm:spPr/>
      <dgm:t>
        <a:bodyPr/>
        <a:lstStyle/>
        <a:p>
          <a:endParaRPr lang="ru-RU" sz="2800"/>
        </a:p>
      </dgm:t>
    </dgm:pt>
    <dgm:pt modelId="{6C187CF8-5E78-4C6D-9569-8756E746009C}">
      <dgm:prSet phldrT="[Текст]" custT="1"/>
      <dgm:spPr/>
      <dgm:t>
        <a:bodyPr/>
        <a:lstStyle/>
        <a:p>
          <a:r>
            <a:rPr lang="ru-RU" sz="2800" dirty="0"/>
            <a:t>1 980,6</a:t>
          </a:r>
        </a:p>
      </dgm:t>
    </dgm:pt>
    <dgm:pt modelId="{14110870-0B3F-47E0-A862-A15EDF96A7AC}" type="parTrans" cxnId="{383AFDA9-8A47-4C8C-8936-6A6511E779D4}">
      <dgm:prSet/>
      <dgm:spPr/>
      <dgm:t>
        <a:bodyPr/>
        <a:lstStyle/>
        <a:p>
          <a:endParaRPr lang="ru-RU" sz="2800"/>
        </a:p>
      </dgm:t>
    </dgm:pt>
    <dgm:pt modelId="{B9AB77E6-ABAB-4C05-BFDD-3F644D6E623D}" type="sibTrans" cxnId="{383AFDA9-8A47-4C8C-8936-6A6511E779D4}">
      <dgm:prSet/>
      <dgm:spPr/>
      <dgm:t>
        <a:bodyPr/>
        <a:lstStyle/>
        <a:p>
          <a:endParaRPr lang="ru-RU" sz="2800"/>
        </a:p>
      </dgm:t>
    </dgm:pt>
    <dgm:pt modelId="{11A16E74-FCF0-4CE8-BC63-D5FCBE73B102}" type="pres">
      <dgm:prSet presAssocID="{EFCA4D34-C503-4EC6-A20E-3AAC7B3CA75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451B26-DBBF-41AF-A49F-7A6CFC8013A4}" type="pres">
      <dgm:prSet presAssocID="{31C87796-88AC-4470-A0AA-A3BA9EEFE28C}" presName="Accent1" presStyleCnt="0"/>
      <dgm:spPr/>
    </dgm:pt>
    <dgm:pt modelId="{CCF01DA9-FFDC-4A73-AA3E-872459460B29}" type="pres">
      <dgm:prSet presAssocID="{31C87796-88AC-4470-A0AA-A3BA9EEFE28C}" presName="Accent" presStyleLbl="node1" presStyleIdx="0" presStyleCnt="3" custLinFactNeighborX="217" custLinFactNeighborY="-1048"/>
      <dgm:spPr/>
    </dgm:pt>
    <dgm:pt modelId="{105A022E-84B7-440B-9C87-7E862EC57E09}" type="pres">
      <dgm:prSet presAssocID="{31C87796-88AC-4470-A0AA-A3BA9EEFE28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E15B1-7E12-47FE-9800-4669FFCCF123}" type="pres">
      <dgm:prSet presAssocID="{3DA90B73-310A-4686-AA45-873E601F4073}" presName="Accent2" presStyleCnt="0"/>
      <dgm:spPr/>
    </dgm:pt>
    <dgm:pt modelId="{50DD2D9B-5D13-4D05-8176-2F55FFC2165E}" type="pres">
      <dgm:prSet presAssocID="{3DA90B73-310A-4686-AA45-873E601F4073}" presName="Accent" presStyleLbl="node1" presStyleIdx="1" presStyleCnt="3"/>
      <dgm:spPr/>
    </dgm:pt>
    <dgm:pt modelId="{5EE65B59-1BF2-4A23-A49A-7C71B3DE8A87}" type="pres">
      <dgm:prSet presAssocID="{3DA90B73-310A-4686-AA45-873E601F407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CB0CA-F74A-4697-9B14-A81068B0C885}" type="pres">
      <dgm:prSet presAssocID="{6C187CF8-5E78-4C6D-9569-8756E746009C}" presName="Accent3" presStyleCnt="0"/>
      <dgm:spPr/>
    </dgm:pt>
    <dgm:pt modelId="{AF193362-455B-45BA-A1C7-B45CC0C2FD0C}" type="pres">
      <dgm:prSet presAssocID="{6C187CF8-5E78-4C6D-9569-8756E746009C}" presName="Accent" presStyleLbl="node1" presStyleIdx="2" presStyleCnt="3" custLinFactNeighborX="2544" custLinFactNeighborY="2746"/>
      <dgm:spPr/>
    </dgm:pt>
    <dgm:pt modelId="{9C17E03E-DB3D-4719-8A56-6AD5B6BCE464}" type="pres">
      <dgm:prSet presAssocID="{6C187CF8-5E78-4C6D-9569-8756E746009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437CBE-3078-48C8-9BDC-61B96FE901ED}" srcId="{EFCA4D34-C503-4EC6-A20E-3AAC7B3CA752}" destId="{31C87796-88AC-4470-A0AA-A3BA9EEFE28C}" srcOrd="0" destOrd="0" parTransId="{F34CEBAD-887A-49DB-9379-695FFED79AA4}" sibTransId="{6DE1EF85-1E3C-48DC-944B-56D7C7E5169C}"/>
    <dgm:cxn modelId="{C984EB9F-4966-42E3-A726-2DF6EE3131A4}" type="presOf" srcId="{EFCA4D34-C503-4EC6-A20E-3AAC7B3CA752}" destId="{11A16E74-FCF0-4CE8-BC63-D5FCBE73B102}" srcOrd="0" destOrd="0" presId="urn:microsoft.com/office/officeart/2009/layout/CircleArrowProcess"/>
    <dgm:cxn modelId="{42BD4091-F74A-4303-9625-93895D80D9F3}" type="presOf" srcId="{6C187CF8-5E78-4C6D-9569-8756E746009C}" destId="{9C17E03E-DB3D-4719-8A56-6AD5B6BCE464}" srcOrd="0" destOrd="0" presId="urn:microsoft.com/office/officeart/2009/layout/CircleArrowProcess"/>
    <dgm:cxn modelId="{D50CAF31-E627-4D8B-A48C-DF9D9F718A74}" type="presOf" srcId="{3DA90B73-310A-4686-AA45-873E601F4073}" destId="{5EE65B59-1BF2-4A23-A49A-7C71B3DE8A87}" srcOrd="0" destOrd="0" presId="urn:microsoft.com/office/officeart/2009/layout/CircleArrowProcess"/>
    <dgm:cxn modelId="{383AFDA9-8A47-4C8C-8936-6A6511E779D4}" srcId="{EFCA4D34-C503-4EC6-A20E-3AAC7B3CA752}" destId="{6C187CF8-5E78-4C6D-9569-8756E746009C}" srcOrd="2" destOrd="0" parTransId="{14110870-0B3F-47E0-A862-A15EDF96A7AC}" sibTransId="{B9AB77E6-ABAB-4C05-BFDD-3F644D6E623D}"/>
    <dgm:cxn modelId="{A0519D6D-FA1C-41C5-8BC9-2DE26AD3834F}" srcId="{EFCA4D34-C503-4EC6-A20E-3AAC7B3CA752}" destId="{3DA90B73-310A-4686-AA45-873E601F4073}" srcOrd="1" destOrd="0" parTransId="{D0FC7058-94C7-4214-A4DD-671B234BED3E}" sibTransId="{BD01D794-0BE4-4419-BB9E-DF40ED8CAF08}"/>
    <dgm:cxn modelId="{49A2997E-C5D1-4477-A79F-D3A52467F35F}" type="presOf" srcId="{31C87796-88AC-4470-A0AA-A3BA9EEFE28C}" destId="{105A022E-84B7-440B-9C87-7E862EC57E09}" srcOrd="0" destOrd="0" presId="urn:microsoft.com/office/officeart/2009/layout/CircleArrowProcess"/>
    <dgm:cxn modelId="{D0F18B47-E3E0-4171-B499-9F08CA0A9827}" type="presParOf" srcId="{11A16E74-FCF0-4CE8-BC63-D5FCBE73B102}" destId="{01451B26-DBBF-41AF-A49F-7A6CFC8013A4}" srcOrd="0" destOrd="0" presId="urn:microsoft.com/office/officeart/2009/layout/CircleArrowProcess"/>
    <dgm:cxn modelId="{10997559-9DCB-4850-A384-7174F490D3BE}" type="presParOf" srcId="{01451B26-DBBF-41AF-A49F-7A6CFC8013A4}" destId="{CCF01DA9-FFDC-4A73-AA3E-872459460B29}" srcOrd="0" destOrd="0" presId="urn:microsoft.com/office/officeart/2009/layout/CircleArrowProcess"/>
    <dgm:cxn modelId="{74BF07D6-0BA8-4E03-A855-B2306C51855B}" type="presParOf" srcId="{11A16E74-FCF0-4CE8-BC63-D5FCBE73B102}" destId="{105A022E-84B7-440B-9C87-7E862EC57E09}" srcOrd="1" destOrd="0" presId="urn:microsoft.com/office/officeart/2009/layout/CircleArrowProcess"/>
    <dgm:cxn modelId="{3EEF5ED0-75A3-476B-BA70-D47657FB4587}" type="presParOf" srcId="{11A16E74-FCF0-4CE8-BC63-D5FCBE73B102}" destId="{E81E15B1-7E12-47FE-9800-4669FFCCF123}" srcOrd="2" destOrd="0" presId="urn:microsoft.com/office/officeart/2009/layout/CircleArrowProcess"/>
    <dgm:cxn modelId="{AC4662D0-A067-42DC-AD9C-819F29E55B57}" type="presParOf" srcId="{E81E15B1-7E12-47FE-9800-4669FFCCF123}" destId="{50DD2D9B-5D13-4D05-8176-2F55FFC2165E}" srcOrd="0" destOrd="0" presId="urn:microsoft.com/office/officeart/2009/layout/CircleArrowProcess"/>
    <dgm:cxn modelId="{213538B6-CE77-4437-B334-547A6C76F5BC}" type="presParOf" srcId="{11A16E74-FCF0-4CE8-BC63-D5FCBE73B102}" destId="{5EE65B59-1BF2-4A23-A49A-7C71B3DE8A87}" srcOrd="3" destOrd="0" presId="urn:microsoft.com/office/officeart/2009/layout/CircleArrowProcess"/>
    <dgm:cxn modelId="{561FFDAC-E5BC-45A3-AB49-4C0DCC89A0D4}" type="presParOf" srcId="{11A16E74-FCF0-4CE8-BC63-D5FCBE73B102}" destId="{1A2CB0CA-F74A-4697-9B14-A81068B0C885}" srcOrd="4" destOrd="0" presId="urn:microsoft.com/office/officeart/2009/layout/CircleArrowProcess"/>
    <dgm:cxn modelId="{42FE9280-A08F-4A3F-B38B-C403EB432856}" type="presParOf" srcId="{1A2CB0CA-F74A-4697-9B14-A81068B0C885}" destId="{AF193362-455B-45BA-A1C7-B45CC0C2FD0C}" srcOrd="0" destOrd="0" presId="urn:microsoft.com/office/officeart/2009/layout/CircleArrowProcess"/>
    <dgm:cxn modelId="{361C7BF1-14AF-4D7C-BEEA-25B24453E4F5}" type="presParOf" srcId="{11A16E74-FCF0-4CE8-BC63-D5FCBE73B102}" destId="{9C17E03E-DB3D-4719-8A56-6AD5B6BCE46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E6F642-DCD8-4C5C-BE59-FDD3AE649F16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0C81DC78-3D9A-4F21-BA25-63756948627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/>
            <a:t>Реализация основных общеобразовательных программ общего образования</a:t>
          </a:r>
        </a:p>
        <a:p>
          <a:r>
            <a:rPr lang="ru-RU" sz="1400" dirty="0"/>
            <a:t>•1 149,2 млн рублей</a:t>
          </a:r>
        </a:p>
        <a:p>
          <a:r>
            <a:rPr lang="ru-RU" sz="1400" dirty="0"/>
            <a:t>•2 565 учеников</a:t>
          </a:r>
        </a:p>
        <a:p>
          <a:r>
            <a:rPr lang="ru-RU" sz="1400" dirty="0"/>
            <a:t>•Расходы на </a:t>
          </a:r>
        </a:p>
        <a:p>
          <a:r>
            <a:rPr lang="ru-RU" sz="1400" dirty="0"/>
            <a:t>1 ученика в год – 448 031 рублей</a:t>
          </a:r>
        </a:p>
      </dgm:t>
    </dgm:pt>
    <dgm:pt modelId="{B32FC70C-5B9E-43EE-B2B9-E637F57750D5}" type="parTrans" cxnId="{42B4497A-36CA-481E-9FE0-3A15B1BF5D29}">
      <dgm:prSet/>
      <dgm:spPr/>
      <dgm:t>
        <a:bodyPr/>
        <a:lstStyle/>
        <a:p>
          <a:endParaRPr lang="ru-RU"/>
        </a:p>
      </dgm:t>
    </dgm:pt>
    <dgm:pt modelId="{01DB474E-386D-4802-8470-B5056443E54D}" type="sibTrans" cxnId="{42B4497A-36CA-481E-9FE0-3A15B1BF5D2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E39CDFB-80F1-40BF-A7EF-62FD1C1C7F2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/>
            <a:t>Реализация дошкольными образовательными организациями основных общеобразовательных программ</a:t>
          </a:r>
        </a:p>
        <a:p>
          <a:r>
            <a:rPr lang="ru-RU" sz="1400" dirty="0"/>
            <a:t>• 163,7 млн рублей</a:t>
          </a:r>
        </a:p>
        <a:p>
          <a:r>
            <a:rPr lang="ru-RU" sz="1400" dirty="0"/>
            <a:t> •546 ребенка</a:t>
          </a:r>
        </a:p>
        <a:p>
          <a:r>
            <a:rPr lang="ru-RU" sz="1400" dirty="0"/>
            <a:t>•Расходы на 1 ребенка в год – 299 817 рубль</a:t>
          </a:r>
        </a:p>
      </dgm:t>
    </dgm:pt>
    <dgm:pt modelId="{04CF2FF3-8DA0-406D-A659-85B641D8D98E}" type="parTrans" cxnId="{8C47D43E-A814-4B91-AE54-54B0CA906170}">
      <dgm:prSet/>
      <dgm:spPr/>
      <dgm:t>
        <a:bodyPr/>
        <a:lstStyle/>
        <a:p>
          <a:endParaRPr lang="ru-RU"/>
        </a:p>
      </dgm:t>
    </dgm:pt>
    <dgm:pt modelId="{1BCD9FEA-FD5A-46DD-8717-A3A54C53E046}" type="sibTrans" cxnId="{8C47D43E-A814-4B91-AE54-54B0CA90617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9C4FBF1-A04E-45E8-9C4E-EDDC681F71FD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/>
            <a:t>Обеспечение государственных гарантий на получение образования и осуществления переданных отдельных государственных полномочий в области образования</a:t>
          </a:r>
        </a:p>
        <a:p>
          <a:r>
            <a:rPr lang="ru-RU" sz="1400" dirty="0"/>
            <a:t>• 1 312,9 млн. рублей</a:t>
          </a:r>
        </a:p>
      </dgm:t>
    </dgm:pt>
    <dgm:pt modelId="{D315E9AC-400F-4C01-B441-45C50C58DD26}" type="parTrans" cxnId="{C7D413E2-3146-4A0C-91A7-B3475448F23C}">
      <dgm:prSet/>
      <dgm:spPr/>
      <dgm:t>
        <a:bodyPr/>
        <a:lstStyle/>
        <a:p>
          <a:endParaRPr lang="ru-RU"/>
        </a:p>
      </dgm:t>
    </dgm:pt>
    <dgm:pt modelId="{05F4FFE6-A443-4A23-8926-0D508743893D}" type="sibTrans" cxnId="{C7D413E2-3146-4A0C-91A7-B3475448F23C}">
      <dgm:prSet/>
      <dgm:spPr/>
      <dgm:t>
        <a:bodyPr/>
        <a:lstStyle/>
        <a:p>
          <a:endParaRPr lang="ru-RU"/>
        </a:p>
      </dgm:t>
    </dgm:pt>
    <dgm:pt modelId="{B62CFE81-600E-4303-B76E-E06D12C3E611}" type="pres">
      <dgm:prSet presAssocID="{1EE6F642-DCD8-4C5C-BE59-FDD3AE649F16}" presName="linearFlow" presStyleCnt="0">
        <dgm:presLayoutVars>
          <dgm:dir/>
          <dgm:resizeHandles val="exact"/>
        </dgm:presLayoutVars>
      </dgm:prSet>
      <dgm:spPr/>
    </dgm:pt>
    <dgm:pt modelId="{F526236C-8AD0-494D-9558-81D9A32BAE48}" type="pres">
      <dgm:prSet presAssocID="{0C81DC78-3D9A-4F21-BA25-637569486278}" presName="node" presStyleLbl="node1" presStyleIdx="0" presStyleCnt="3" custScaleX="121298" custScaleY="116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3AE0E-3C2A-4397-94CD-1376CE79E28B}" type="pres">
      <dgm:prSet presAssocID="{01DB474E-386D-4802-8470-B5056443E54D}" presName="spacerL" presStyleCnt="0"/>
      <dgm:spPr/>
    </dgm:pt>
    <dgm:pt modelId="{D71BA7F2-2816-402B-A11A-1DB63ACD2F2C}" type="pres">
      <dgm:prSet presAssocID="{01DB474E-386D-4802-8470-B5056443E54D}" presName="sibTrans" presStyleLbl="sibTrans2D1" presStyleIdx="0" presStyleCnt="2" custScaleX="82696" custScaleY="76412"/>
      <dgm:spPr/>
      <dgm:t>
        <a:bodyPr/>
        <a:lstStyle/>
        <a:p>
          <a:endParaRPr lang="ru-RU"/>
        </a:p>
      </dgm:t>
    </dgm:pt>
    <dgm:pt modelId="{219194D3-6167-44E4-8EDC-69FAE96C067B}" type="pres">
      <dgm:prSet presAssocID="{01DB474E-386D-4802-8470-B5056443E54D}" presName="spacerR" presStyleCnt="0"/>
      <dgm:spPr/>
    </dgm:pt>
    <dgm:pt modelId="{04BDF5CA-679D-4D9D-A800-7A8E57584D98}" type="pres">
      <dgm:prSet presAssocID="{5E39CDFB-80F1-40BF-A7EF-62FD1C1C7F23}" presName="node" presStyleLbl="node1" presStyleIdx="1" presStyleCnt="3" custScaleX="157722" custScaleY="137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3A516-FF76-409F-B481-5DAB9F0AEF1D}" type="pres">
      <dgm:prSet presAssocID="{1BCD9FEA-FD5A-46DD-8717-A3A54C53E046}" presName="spacerL" presStyleCnt="0"/>
      <dgm:spPr/>
    </dgm:pt>
    <dgm:pt modelId="{99D56970-5BF9-40A7-86CB-488D6E77DAB3}" type="pres">
      <dgm:prSet presAssocID="{1BCD9FEA-FD5A-46DD-8717-A3A54C53E04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533B09B-34DF-46A2-AB9D-7416ED35777A}" type="pres">
      <dgm:prSet presAssocID="{1BCD9FEA-FD5A-46DD-8717-A3A54C53E046}" presName="spacerR" presStyleCnt="0"/>
      <dgm:spPr/>
    </dgm:pt>
    <dgm:pt modelId="{219790F3-B776-4C47-8E35-C58947B0A4C5}" type="pres">
      <dgm:prSet presAssocID="{69C4FBF1-A04E-45E8-9C4E-EDDC681F71FD}" presName="node" presStyleLbl="node1" presStyleIdx="2" presStyleCnt="3" custScaleX="157341" custScaleY="125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D413E2-3146-4A0C-91A7-B3475448F23C}" srcId="{1EE6F642-DCD8-4C5C-BE59-FDD3AE649F16}" destId="{69C4FBF1-A04E-45E8-9C4E-EDDC681F71FD}" srcOrd="2" destOrd="0" parTransId="{D315E9AC-400F-4C01-B441-45C50C58DD26}" sibTransId="{05F4FFE6-A443-4A23-8926-0D508743893D}"/>
    <dgm:cxn modelId="{8C47D43E-A814-4B91-AE54-54B0CA906170}" srcId="{1EE6F642-DCD8-4C5C-BE59-FDD3AE649F16}" destId="{5E39CDFB-80F1-40BF-A7EF-62FD1C1C7F23}" srcOrd="1" destOrd="0" parTransId="{04CF2FF3-8DA0-406D-A659-85B641D8D98E}" sibTransId="{1BCD9FEA-FD5A-46DD-8717-A3A54C53E046}"/>
    <dgm:cxn modelId="{85BC51DF-7815-43E2-9015-17C1EA4C6E65}" type="presOf" srcId="{01DB474E-386D-4802-8470-B5056443E54D}" destId="{D71BA7F2-2816-402B-A11A-1DB63ACD2F2C}" srcOrd="0" destOrd="0" presId="urn:microsoft.com/office/officeart/2005/8/layout/equation1"/>
    <dgm:cxn modelId="{28446E45-30B5-4C78-9994-B2D841B24A73}" type="presOf" srcId="{1EE6F642-DCD8-4C5C-BE59-FDD3AE649F16}" destId="{B62CFE81-600E-4303-B76E-E06D12C3E611}" srcOrd="0" destOrd="0" presId="urn:microsoft.com/office/officeart/2005/8/layout/equation1"/>
    <dgm:cxn modelId="{C1602C16-8938-4368-86B2-C2CED19C4CA8}" type="presOf" srcId="{69C4FBF1-A04E-45E8-9C4E-EDDC681F71FD}" destId="{219790F3-B776-4C47-8E35-C58947B0A4C5}" srcOrd="0" destOrd="0" presId="urn:microsoft.com/office/officeart/2005/8/layout/equation1"/>
    <dgm:cxn modelId="{E7317E54-1F96-40CE-ABBB-2A90A09B3256}" type="presOf" srcId="{0C81DC78-3D9A-4F21-BA25-637569486278}" destId="{F526236C-8AD0-494D-9558-81D9A32BAE48}" srcOrd="0" destOrd="0" presId="urn:microsoft.com/office/officeart/2005/8/layout/equation1"/>
    <dgm:cxn modelId="{5CA0A397-CC76-4389-A160-22A13D9B4A13}" type="presOf" srcId="{1BCD9FEA-FD5A-46DD-8717-A3A54C53E046}" destId="{99D56970-5BF9-40A7-86CB-488D6E77DAB3}" srcOrd="0" destOrd="0" presId="urn:microsoft.com/office/officeart/2005/8/layout/equation1"/>
    <dgm:cxn modelId="{EDBEA8AD-139A-43AE-B06D-B6804A47BE79}" type="presOf" srcId="{5E39CDFB-80F1-40BF-A7EF-62FD1C1C7F23}" destId="{04BDF5CA-679D-4D9D-A800-7A8E57584D98}" srcOrd="0" destOrd="0" presId="urn:microsoft.com/office/officeart/2005/8/layout/equation1"/>
    <dgm:cxn modelId="{42B4497A-36CA-481E-9FE0-3A15B1BF5D29}" srcId="{1EE6F642-DCD8-4C5C-BE59-FDD3AE649F16}" destId="{0C81DC78-3D9A-4F21-BA25-637569486278}" srcOrd="0" destOrd="0" parTransId="{B32FC70C-5B9E-43EE-B2B9-E637F57750D5}" sibTransId="{01DB474E-386D-4802-8470-B5056443E54D}"/>
    <dgm:cxn modelId="{9C72BBC4-3EDA-4BD6-802B-9AB061F22F58}" type="presParOf" srcId="{B62CFE81-600E-4303-B76E-E06D12C3E611}" destId="{F526236C-8AD0-494D-9558-81D9A32BAE48}" srcOrd="0" destOrd="0" presId="urn:microsoft.com/office/officeart/2005/8/layout/equation1"/>
    <dgm:cxn modelId="{C25BEED7-EA3C-46EB-9469-4D01AF8E3067}" type="presParOf" srcId="{B62CFE81-600E-4303-B76E-E06D12C3E611}" destId="{A1B3AE0E-3C2A-4397-94CD-1376CE79E28B}" srcOrd="1" destOrd="0" presId="urn:microsoft.com/office/officeart/2005/8/layout/equation1"/>
    <dgm:cxn modelId="{85675AAD-18CF-46EC-8C76-3A12D01047FC}" type="presParOf" srcId="{B62CFE81-600E-4303-B76E-E06D12C3E611}" destId="{D71BA7F2-2816-402B-A11A-1DB63ACD2F2C}" srcOrd="2" destOrd="0" presId="urn:microsoft.com/office/officeart/2005/8/layout/equation1"/>
    <dgm:cxn modelId="{79163A76-6B62-4A9B-B877-509CBE77B665}" type="presParOf" srcId="{B62CFE81-600E-4303-B76E-E06D12C3E611}" destId="{219194D3-6167-44E4-8EDC-69FAE96C067B}" srcOrd="3" destOrd="0" presId="urn:microsoft.com/office/officeart/2005/8/layout/equation1"/>
    <dgm:cxn modelId="{65374507-C992-48C1-9747-E4E6E4D20015}" type="presParOf" srcId="{B62CFE81-600E-4303-B76E-E06D12C3E611}" destId="{04BDF5CA-679D-4D9D-A800-7A8E57584D98}" srcOrd="4" destOrd="0" presId="urn:microsoft.com/office/officeart/2005/8/layout/equation1"/>
    <dgm:cxn modelId="{0EAC5E1E-8174-42C4-B6A6-D61443E6F099}" type="presParOf" srcId="{B62CFE81-600E-4303-B76E-E06D12C3E611}" destId="{6FC3A516-FF76-409F-B481-5DAB9F0AEF1D}" srcOrd="5" destOrd="0" presId="urn:microsoft.com/office/officeart/2005/8/layout/equation1"/>
    <dgm:cxn modelId="{1FBC5AA3-5674-4264-9FD4-309BDDF8ACDF}" type="presParOf" srcId="{B62CFE81-600E-4303-B76E-E06D12C3E611}" destId="{99D56970-5BF9-40A7-86CB-488D6E77DAB3}" srcOrd="6" destOrd="0" presId="urn:microsoft.com/office/officeart/2005/8/layout/equation1"/>
    <dgm:cxn modelId="{8D50E8BE-B87F-4CD8-B28D-6F109271EFC2}" type="presParOf" srcId="{B62CFE81-600E-4303-B76E-E06D12C3E611}" destId="{1533B09B-34DF-46A2-AB9D-7416ED35777A}" srcOrd="7" destOrd="0" presId="urn:microsoft.com/office/officeart/2005/8/layout/equation1"/>
    <dgm:cxn modelId="{FD6BE00D-2B7C-4B5F-A9CF-D9B8BFEF00F9}" type="presParOf" srcId="{B62CFE81-600E-4303-B76E-E06D12C3E611}" destId="{219790F3-B776-4C47-8E35-C58947B0A4C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0.14175</cdr:x>
      <cdr:y>0.04565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296162" cy="276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ru-RU" sz="14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0.0868</cdr:x>
      <cdr:y>0.02373</cdr:y>
    </cdr:from>
    <cdr:to>
      <cdr:x>0.18492</cdr:x>
      <cdr:y>0.08603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xmlns="" id="{15DCB006-6817-43AD-98BE-5ECE6AEFA1C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28092" y="144016"/>
          <a:ext cx="936104" cy="37798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0.67928</cdr:x>
      <cdr:y>0.61559</cdr:y>
    </cdr:from>
    <cdr:to>
      <cdr:x>0.80004</cdr:x>
      <cdr:y>0.78994</cdr:y>
    </cdr:to>
    <cdr:pic>
      <cdr:nvPicPr>
        <cdr:cNvPr id="4" name="Рисунок 3">
          <a:extLst xmlns:a="http://schemas.openxmlformats.org/drawingml/2006/main">
            <a:ext uri="{FF2B5EF4-FFF2-40B4-BE49-F238E27FC236}">
              <a16:creationId xmlns:a16="http://schemas.microsoft.com/office/drawing/2014/main" xmlns="" id="{5A9926C4-0E41-47B9-A82C-56EC1F76D7A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480720" y="3735308"/>
          <a:ext cx="1152128" cy="105793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0.42397</cdr:x>
      <cdr:y>0.11111</cdr:y>
    </cdr:from>
    <cdr:to>
      <cdr:x>0.43609</cdr:x>
      <cdr:y>0.42857</cdr:y>
    </cdr:to>
    <cdr:sp macro="" textlink="">
      <cdr:nvSpPr>
        <cdr:cNvPr id="6" name="Правая фигурная скобка 5"/>
        <cdr:cNvSpPr/>
      </cdr:nvSpPr>
      <cdr:spPr>
        <a:xfrm xmlns:a="http://schemas.openxmlformats.org/drawingml/2006/main">
          <a:off x="5037292" y="504056"/>
          <a:ext cx="144016" cy="144016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0.43609</cdr:x>
      <cdr:y>0.11111</cdr:y>
    </cdr:from>
    <cdr:to>
      <cdr:x>0.46639</cdr:x>
      <cdr:y>0.47619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1308" y="504056"/>
          <a:ext cx="360040" cy="16561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rgbClr val="FF0000"/>
              </a:solidFill>
            </a:rPr>
            <a:t>1 731 180,0</a:t>
          </a:r>
        </a:p>
      </cdr:txBody>
    </cdr:sp>
  </cdr:relSizeAnchor>
  <cdr:relSizeAnchor xmlns:cdr="http://schemas.openxmlformats.org/drawingml/2006/chartDrawing">
    <cdr:from>
      <cdr:x>0.5573</cdr:x>
      <cdr:y>0.11111</cdr:y>
    </cdr:from>
    <cdr:to>
      <cdr:x>0.5876</cdr:x>
      <cdr:y>0.46032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621468" y="504056"/>
          <a:ext cx="360040" cy="15841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FF0000"/>
              </a:solidFill>
            </a:rPr>
            <a:t>1 527 953,0</a:t>
          </a:r>
        </a:p>
      </cdr:txBody>
    </cdr:sp>
  </cdr:relSizeAnchor>
  <cdr:relSizeAnchor xmlns:cdr="http://schemas.openxmlformats.org/drawingml/2006/chartDrawing">
    <cdr:from>
      <cdr:x>0.54518</cdr:x>
      <cdr:y>0.11111</cdr:y>
    </cdr:from>
    <cdr:to>
      <cdr:x>0.5573</cdr:x>
      <cdr:y>0.42857</cdr:y>
    </cdr:to>
    <cdr:sp macro="" textlink="">
      <cdr:nvSpPr>
        <cdr:cNvPr id="9" name="Правая фигурная скобка 8"/>
        <cdr:cNvSpPr/>
      </cdr:nvSpPr>
      <cdr:spPr>
        <a:xfrm xmlns:a="http://schemas.openxmlformats.org/drawingml/2006/main">
          <a:off x="6477452" y="504056"/>
          <a:ext cx="144016" cy="144016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0.66639</cdr:x>
      <cdr:y>0.11111</cdr:y>
    </cdr:from>
    <cdr:to>
      <cdr:x>0.67851</cdr:x>
      <cdr:y>0.42857</cdr:y>
    </cdr:to>
    <cdr:sp macro="" textlink="">
      <cdr:nvSpPr>
        <cdr:cNvPr id="10" name="Правая фигурная скобка 9"/>
        <cdr:cNvSpPr/>
      </cdr:nvSpPr>
      <cdr:spPr>
        <a:xfrm xmlns:a="http://schemas.openxmlformats.org/drawingml/2006/main">
          <a:off x="7917612" y="504056"/>
          <a:ext cx="144016" cy="144016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0.30276</cdr:x>
      <cdr:y>0.11111</cdr:y>
    </cdr:from>
    <cdr:to>
      <cdr:x>0.31488</cdr:x>
      <cdr:y>0.39683</cdr:y>
    </cdr:to>
    <cdr:sp macro="" textlink="">
      <cdr:nvSpPr>
        <cdr:cNvPr id="12" name="Правая фигурная скобка 11"/>
        <cdr:cNvSpPr/>
      </cdr:nvSpPr>
      <cdr:spPr>
        <a:xfrm xmlns:a="http://schemas.openxmlformats.org/drawingml/2006/main">
          <a:off x="3597132" y="504056"/>
          <a:ext cx="144016" cy="129614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0.18154</cdr:x>
      <cdr:y>0.11111</cdr:y>
    </cdr:from>
    <cdr:to>
      <cdr:x>0.19366</cdr:x>
      <cdr:y>0.4127</cdr:y>
    </cdr:to>
    <cdr:sp macro="" textlink="">
      <cdr:nvSpPr>
        <cdr:cNvPr id="13" name="Правая фигурная скобка 12"/>
        <cdr:cNvSpPr/>
      </cdr:nvSpPr>
      <cdr:spPr>
        <a:xfrm xmlns:a="http://schemas.openxmlformats.org/drawingml/2006/main">
          <a:off x="2156972" y="504056"/>
          <a:ext cx="144016" cy="136815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0.67851</cdr:x>
      <cdr:y>0.12698</cdr:y>
    </cdr:from>
    <cdr:to>
      <cdr:x>0.70882</cdr:x>
      <cdr:y>0.42857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061628" y="576064"/>
          <a:ext cx="360040" cy="13681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FF0000"/>
              </a:solidFill>
            </a:rPr>
            <a:t>1 501 258,2</a:t>
          </a:r>
        </a:p>
      </cdr:txBody>
    </cdr:sp>
  </cdr:relSizeAnchor>
  <cdr:relSizeAnchor xmlns:cdr="http://schemas.openxmlformats.org/drawingml/2006/chartDrawing">
    <cdr:from>
      <cdr:x>0.30882</cdr:x>
      <cdr:y>0.14286</cdr:y>
    </cdr:from>
    <cdr:to>
      <cdr:x>0.33912</cdr:x>
      <cdr:y>0.44444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669140" y="648072"/>
          <a:ext cx="360040" cy="13681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FF0000"/>
              </a:solidFill>
            </a:rPr>
            <a:t>1 884 496,5</a:t>
          </a:r>
        </a:p>
      </cdr:txBody>
    </cdr:sp>
  </cdr:relSizeAnchor>
  <cdr:relSizeAnchor xmlns:cdr="http://schemas.openxmlformats.org/drawingml/2006/chartDrawing">
    <cdr:from>
      <cdr:x>0.1876</cdr:x>
      <cdr:y>0.14286</cdr:y>
    </cdr:from>
    <cdr:to>
      <cdr:x>0.21791</cdr:x>
      <cdr:y>0.44444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228980" y="648072"/>
          <a:ext cx="360040" cy="13681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FF0000"/>
              </a:solidFill>
            </a:rPr>
            <a:t>1 843 848,1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0.50047</cdr:x>
      <cdr:y>0.28708</cdr:y>
    </cdr:from>
    <cdr:to>
      <cdr:x>0.61251</cdr:x>
      <cdr:y>0.33014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84320" y="1371600"/>
          <a:ext cx="91440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0.32872</cdr:x>
      <cdr:y>0.26821</cdr:y>
    </cdr:from>
    <cdr:to>
      <cdr:x>0.54921</cdr:x>
      <cdr:y>0.332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07768" y="1839400"/>
          <a:ext cx="2688214" cy="437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3 934 689,1тыс. рублей</a:t>
          </a:r>
        </a:p>
      </cdr:txBody>
    </cdr:sp>
  </cdr:relSizeAnchor>
  <cdr:relSizeAnchor xmlns:cdr="http://schemas.openxmlformats.org/drawingml/2006/chartDrawing">
    <cdr:from>
      <cdr:x>0.33463</cdr:x>
      <cdr:y>0.45946</cdr:y>
    </cdr:from>
    <cdr:to>
      <cdr:x>0.57087</cdr:x>
      <cdr:y>0.5105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79776" y="3150974"/>
          <a:ext cx="2880238" cy="350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3 949 527,0 тыс. рублей</a:t>
          </a:r>
        </a:p>
      </cdr:txBody>
    </cdr:sp>
  </cdr:relSizeAnchor>
  <cdr:relSizeAnchor xmlns:cdr="http://schemas.openxmlformats.org/drawingml/2006/chartDrawing">
    <cdr:from>
      <cdr:x>0.50233</cdr:x>
      <cdr:y>0.66667</cdr:y>
    </cdr:from>
    <cdr:to>
      <cdr:x>0.61438</cdr:x>
      <cdr:y>0.73365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99560" y="3185160"/>
          <a:ext cx="914400" cy="32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0.33463</cdr:x>
      <cdr:y>0.637</cdr:y>
    </cdr:from>
    <cdr:to>
      <cdr:x>0.56704</cdr:x>
      <cdr:y>0.68645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079776" y="4368517"/>
          <a:ext cx="2833543" cy="339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4 173 796,9  тыс. рублей</a:t>
          </a:r>
        </a:p>
      </cdr:txBody>
    </cdr:sp>
  </cdr:relSizeAnchor>
  <cdr:relSizeAnchor xmlns:cdr="http://schemas.openxmlformats.org/drawingml/2006/chartDrawing">
    <cdr:from>
      <cdr:x>0.51074</cdr:x>
      <cdr:y>0.80861</cdr:y>
    </cdr:from>
    <cdr:to>
      <cdr:x>0.62278</cdr:x>
      <cdr:y>0.88517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68140" y="3863340"/>
          <a:ext cx="914400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0.33463</cdr:x>
      <cdr:y>0.815</cdr:y>
    </cdr:from>
    <cdr:to>
      <cdr:x>0.55513</cdr:x>
      <cdr:y>0.8772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079776" y="5589240"/>
          <a:ext cx="2688336" cy="426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5 087 575,5 тыс. рублей</a:t>
          </a:r>
        </a:p>
      </cdr:txBody>
    </cdr:sp>
  </cdr:relSizeAnchor>
  <cdr:relSizeAnchor xmlns:cdr="http://schemas.openxmlformats.org/drawingml/2006/chartDrawing">
    <cdr:from>
      <cdr:x>0.90943</cdr:x>
      <cdr:y>0.71611</cdr:y>
    </cdr:from>
    <cdr:to>
      <cdr:x>1</cdr:x>
      <cdr:y>0.79904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421880" y="3421380"/>
          <a:ext cx="739140" cy="39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0.76657</cdr:x>
      <cdr:y>0.51196</cdr:y>
    </cdr:from>
    <cdr:to>
      <cdr:x>0.77311</cdr:x>
      <cdr:y>0.60447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256020" y="2446020"/>
          <a:ext cx="53340" cy="441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0.87209</cdr:x>
      <cdr:y>0.5105</cdr:y>
    </cdr:from>
    <cdr:to>
      <cdr:x>0.98413</cdr:x>
      <cdr:y>0.603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0632504" y="3501007"/>
          <a:ext cx="1365992" cy="634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- 913,8</a:t>
          </a:r>
        </a:p>
        <a:p xmlns:a="http://schemas.openxmlformats.org/drawingml/2006/main">
          <a:pPr algn="l"/>
          <a:r>
            <a:rPr lang="ru-RU" sz="1400" b="1" dirty="0"/>
            <a:t> - 18%</a:t>
          </a:r>
        </a:p>
      </cdr:txBody>
    </cdr:sp>
  </cdr:relSizeAnchor>
  <cdr:relSizeAnchor xmlns:cdr="http://schemas.openxmlformats.org/drawingml/2006/chartDrawing">
    <cdr:from>
      <cdr:x>0.88796</cdr:x>
      <cdr:y>0.43381</cdr:y>
    </cdr:from>
    <cdr:to>
      <cdr:x>1</cdr:x>
      <cdr:y>0.51834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246620" y="2072640"/>
          <a:ext cx="914400" cy="403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0.86538</cdr:x>
      <cdr:y>0.34514</cdr:y>
    </cdr:from>
    <cdr:to>
      <cdr:x>0.97742</cdr:x>
      <cdr:y>0.44881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0550677" y="2366971"/>
          <a:ext cx="1365992" cy="710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-224,3</a:t>
          </a:r>
        </a:p>
        <a:p xmlns:a="http://schemas.openxmlformats.org/drawingml/2006/main">
          <a:r>
            <a:rPr lang="ru-RU" sz="1400" b="1" dirty="0"/>
            <a:t>-5,4%</a:t>
          </a:r>
        </a:p>
      </cdr:txBody>
    </cdr:sp>
  </cdr:relSizeAnchor>
  <cdr:relSizeAnchor xmlns:cdr="http://schemas.openxmlformats.org/drawingml/2006/chartDrawing">
    <cdr:from>
      <cdr:x>0.86557</cdr:x>
      <cdr:y>0.164</cdr:y>
    </cdr:from>
    <cdr:to>
      <cdr:x>0.97761</cdr:x>
      <cdr:y>0.27086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0553088" y="1124744"/>
          <a:ext cx="1365992" cy="732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-14,8</a:t>
          </a:r>
        </a:p>
        <a:p xmlns:a="http://schemas.openxmlformats.org/drawingml/2006/main">
          <a:r>
            <a:rPr lang="ru-RU" sz="1400" b="1" dirty="0"/>
            <a:t>- 0,4%</a:t>
          </a:r>
        </a:p>
      </cdr:txBody>
    </cdr:sp>
  </cdr:relSizeAnchor>
  <cdr:relSizeAnchor xmlns:cdr="http://schemas.openxmlformats.org/drawingml/2006/chartDrawing">
    <cdr:from>
      <cdr:x>0.81564</cdr:x>
      <cdr:y>0.15429</cdr:y>
    </cdr:from>
    <cdr:to>
      <cdr:x>0.83595</cdr:x>
      <cdr:y>0.29118</cdr:y>
    </cdr:to>
    <cdr:sp macro="" textlink="">
      <cdr:nvSpPr>
        <cdr:cNvPr id="15" name="Стрелка вниз 14"/>
        <cdr:cNvSpPr/>
      </cdr:nvSpPr>
      <cdr:spPr>
        <a:xfrm xmlns:a="http://schemas.openxmlformats.org/drawingml/2006/main" rot="1607719">
          <a:off x="9944268" y="1058147"/>
          <a:ext cx="247620" cy="938792"/>
        </a:xfrm>
        <a:prstGeom xmlns:a="http://schemas.openxmlformats.org/drawingml/2006/main" prst="downArrow">
          <a:avLst>
            <a:gd name="adj1" fmla="val 50000"/>
            <a:gd name="adj2" fmla="val 127277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0.01963</cdr:x>
      <cdr:y>0.01701</cdr:y>
    </cdr:from>
    <cdr:to>
      <cdr:x>0.1164</cdr:x>
      <cdr:y>0.17449</cdr:y>
    </cdr:to>
    <cdr:pic>
      <cdr:nvPicPr>
        <cdr:cNvPr id="16" name="Рисунок 15">
          <a:extLst xmlns:a="http://schemas.openxmlformats.org/drawingml/2006/main">
            <a:ext uri="{FF2B5EF4-FFF2-40B4-BE49-F238E27FC236}">
              <a16:creationId xmlns:a16="http://schemas.microsoft.com/office/drawing/2014/main" xmlns="" id="{342DDC26-3CD7-43A0-BF46-FD39811E692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79512" y="116632"/>
          <a:ext cx="884819" cy="108000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0.14175</cdr:x>
      <cdr:y>0.04565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296162" cy="276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400"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0.83023</cdr:x>
      <cdr:y>0.11229</cdr:y>
    </cdr:from>
    <cdr:to>
      <cdr:x>0.97198</cdr:x>
      <cdr:y>0.15794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0" y="700399"/>
          <a:ext cx="1352373" cy="284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400"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0.11702</cdr:x>
      <cdr:y>0.16077</cdr:y>
    </cdr:from>
    <cdr:to>
      <cdr:x>0.61293</cdr:x>
      <cdr:y>0.25327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 rot="5400000">
          <a:off x="1004850" y="191945"/>
          <a:ext cx="460742" cy="1678354"/>
        </a:xfrm>
        <a:prstGeom xmlns:a="http://schemas.openxmlformats.org/drawingml/2006/main" prst="rightBrac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0.51596</cdr:x>
      <cdr:y>0.07352</cdr:y>
    </cdr:from>
    <cdr:to>
      <cdr:x>0.62458</cdr:x>
      <cdr:y>0.14149</cdr:y>
    </cdr:to>
    <cdr:sp macro="" textlink="">
      <cdr:nvSpPr>
        <cdr:cNvPr id="4" name="Равно 3"/>
        <cdr:cNvSpPr/>
      </cdr:nvSpPr>
      <cdr:spPr>
        <a:xfrm xmlns:a="http://schemas.openxmlformats.org/drawingml/2006/main">
          <a:off x="2328257" y="366202"/>
          <a:ext cx="490170" cy="338554"/>
        </a:xfrm>
        <a:prstGeom xmlns:a="http://schemas.openxmlformats.org/drawingml/2006/main" prst="mathEqual">
          <a:avLst>
            <a:gd name="adj1" fmla="val 23520"/>
            <a:gd name="adj2" fmla="val 16955"/>
          </a:avLst>
        </a:prstGeom>
        <a:ln xmlns:a="http://schemas.openxmlformats.org/drawingml/2006/main" w="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0.32658</cdr:x>
      <cdr:y>0.19818</cdr:y>
    </cdr:from>
    <cdr:to>
      <cdr:x>0.41298</cdr:x>
      <cdr:y>0.38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456384" y="470936"/>
          <a:ext cx="91440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chemeClr val="tx1"/>
              </a:solidFill>
            </a:rPr>
            <a:t>39,3%</a:t>
          </a:r>
        </a:p>
      </cdr:txBody>
    </cdr:sp>
  </cdr:relSizeAnchor>
  <cdr:relSizeAnchor xmlns:cdr="http://schemas.openxmlformats.org/drawingml/2006/chartDrawing">
    <cdr:from>
      <cdr:x>0.44286</cdr:x>
      <cdr:y>0.2</cdr:y>
    </cdr:from>
    <cdr:to>
      <cdr:x>0.52926</cdr:x>
      <cdr:y>0.41212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360786" y="504056"/>
          <a:ext cx="1045860" cy="534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chemeClr val="tx1"/>
              </a:solidFill>
            </a:rPr>
            <a:t>41,8%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0.71844</cdr:x>
      <cdr:y>0.02676</cdr:y>
    </cdr:from>
    <cdr:to>
      <cdr:x>0.94929</cdr:x>
      <cdr:y>0.0877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xmlns="" id="{94632E23-B36A-48EE-8331-20BBAAEA33C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602439" y="180214"/>
          <a:ext cx="1800171" cy="410491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0.12948</cdr:x>
      <cdr:y>0.26923</cdr:y>
    </cdr:from>
    <cdr:to>
      <cdr:x>0.60154</cdr:x>
      <cdr:y>0.31957</cdr:y>
    </cdr:to>
    <cdr:sp macro="" textlink="">
      <cdr:nvSpPr>
        <cdr:cNvPr id="3" name="Левая фигурная скобка 2"/>
        <cdr:cNvSpPr/>
      </cdr:nvSpPr>
      <cdr:spPr>
        <a:xfrm xmlns:a="http://schemas.openxmlformats.org/drawingml/2006/main" rot="5400000">
          <a:off x="4092138" y="-1080286"/>
          <a:ext cx="282740" cy="5467639"/>
        </a:xfrm>
        <a:prstGeom xmlns:a="http://schemas.openxmlformats.org/drawingml/2006/main" prst="leftBrace">
          <a:avLst>
            <a:gd name="adj1" fmla="val 8333"/>
            <a:gd name="adj2" fmla="val 48319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0.12569</cdr:x>
      <cdr:y>0.4964</cdr:y>
    </cdr:from>
    <cdr:to>
      <cdr:x>0.6575</cdr:x>
      <cdr:y>0.53593</cdr:y>
    </cdr:to>
    <cdr:sp macro="" textlink="">
      <cdr:nvSpPr>
        <cdr:cNvPr id="4" name="Левая фигурная скобка 3"/>
        <cdr:cNvSpPr/>
      </cdr:nvSpPr>
      <cdr:spPr>
        <a:xfrm xmlns:a="http://schemas.openxmlformats.org/drawingml/2006/main" rot="5400000">
          <a:off x="4424578" y="-180702"/>
          <a:ext cx="222048" cy="6159595"/>
        </a:xfrm>
        <a:prstGeom xmlns:a="http://schemas.openxmlformats.org/drawingml/2006/main" prst="leftBrace">
          <a:avLst>
            <a:gd name="adj1" fmla="val 8333"/>
            <a:gd name="adj2" fmla="val 46297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0.18593</cdr:x>
      <cdr:y>0.01071</cdr:y>
    </cdr:from>
    <cdr:to>
      <cdr:x>0.45119</cdr:x>
      <cdr:y>0.08763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15109" y="60169"/>
          <a:ext cx="2304261" cy="432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377 401,6  тыс. руб.</a:t>
          </a:r>
        </a:p>
      </cdr:txBody>
    </cdr:sp>
  </cdr:relSizeAnchor>
  <cdr:relSizeAnchor xmlns:cdr="http://schemas.openxmlformats.org/drawingml/2006/chartDrawing">
    <cdr:from>
      <cdr:x>0.185</cdr:x>
      <cdr:y>0.23521</cdr:y>
    </cdr:from>
    <cdr:to>
      <cdr:x>0.45855</cdr:x>
      <cdr:y>0.28649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142792" y="1321106"/>
          <a:ext cx="3168365" cy="288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359 294,3 тыс. руб.</a:t>
          </a:r>
        </a:p>
      </cdr:txBody>
    </cdr:sp>
  </cdr:relSizeAnchor>
  <cdr:relSizeAnchor xmlns:cdr="http://schemas.openxmlformats.org/drawingml/2006/chartDrawing">
    <cdr:from>
      <cdr:x>0.185</cdr:x>
      <cdr:y>0.44872</cdr:y>
    </cdr:from>
    <cdr:to>
      <cdr:x>0.4171</cdr:x>
      <cdr:y>0.5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142792" y="2520291"/>
          <a:ext cx="2688275" cy="288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402 715,9 тыс. руб.</a:t>
          </a:r>
        </a:p>
      </cdr:txBody>
    </cdr:sp>
  </cdr:relSizeAnchor>
  <cdr:relSizeAnchor xmlns:cdr="http://schemas.openxmlformats.org/drawingml/2006/chartDrawing">
    <cdr:from>
      <cdr:x>0.18348</cdr:x>
      <cdr:y>0.68472</cdr:y>
    </cdr:from>
    <cdr:to>
      <cdr:x>0.41558</cdr:x>
      <cdr:y>0.73599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593831" y="3845787"/>
          <a:ext cx="2016207" cy="288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539 677,1 тыс. руб.</a:t>
          </a:r>
        </a:p>
      </cdr:txBody>
    </cdr:sp>
  </cdr:relSizeAnchor>
  <cdr:relSizeAnchor xmlns:cdr="http://schemas.openxmlformats.org/drawingml/2006/chartDrawing">
    <cdr:from>
      <cdr:x>0.54559</cdr:x>
      <cdr:y>0.90154</cdr:y>
    </cdr:from>
    <cdr:to>
      <cdr:x>0.60776</cdr:x>
      <cdr:y>0.93644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ED0622C1-35B8-46D3-977E-4F434E075E57}"/>
            </a:ext>
          </a:extLst>
        </cdr:cNvPr>
        <cdr:cNvSpPr txBox="1"/>
      </cdr:nvSpPr>
      <cdr:spPr>
        <a:xfrm xmlns:a="http://schemas.openxmlformats.org/drawingml/2006/main">
          <a:off x="6319256" y="5063600"/>
          <a:ext cx="720081" cy="196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23 369,0</a:t>
          </a:r>
        </a:p>
      </cdr:txBody>
    </cdr:sp>
  </cdr:relSizeAnchor>
  <cdr:relSizeAnchor xmlns:cdr="http://schemas.openxmlformats.org/drawingml/2006/chartDrawing">
    <cdr:from>
      <cdr:x>0.60776</cdr:x>
      <cdr:y>0.38101</cdr:y>
    </cdr:from>
    <cdr:to>
      <cdr:x>0.6202</cdr:x>
      <cdr:y>0.39383</cdr:y>
    </cdr:to>
    <cdr:cxnSp macro="">
      <cdr:nvCxnSpPr>
        <cdr:cNvPr id="10" name="Прямая соединительная линия 9">
          <a:extLst xmlns:a="http://schemas.openxmlformats.org/drawingml/2006/main">
            <a:ext uri="{FF2B5EF4-FFF2-40B4-BE49-F238E27FC236}">
              <a16:creationId xmlns:a16="http://schemas.microsoft.com/office/drawing/2014/main" xmlns="" id="{7E065FDE-AB7A-4313-A92D-6D5E91F76905}"/>
            </a:ext>
          </a:extLst>
        </cdr:cNvPr>
        <cdr:cNvCxnSpPr/>
      </cdr:nvCxnSpPr>
      <cdr:spPr>
        <a:xfrm xmlns:a="http://schemas.openxmlformats.org/drawingml/2006/main">
          <a:off x="7039336" y="2139999"/>
          <a:ext cx="144016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0.60154</cdr:x>
      <cdr:y>0.67588</cdr:y>
    </cdr:from>
    <cdr:to>
      <cdr:x>0.60154</cdr:x>
      <cdr:y>0.67588</cdr:y>
    </cdr:to>
    <cdr:cxnSp macro="">
      <cdr:nvCxnSpPr>
        <cdr:cNvPr id="12" name="Прямая соединительная линия 11">
          <a:extLst xmlns:a="http://schemas.openxmlformats.org/drawingml/2006/main">
            <a:ext uri="{FF2B5EF4-FFF2-40B4-BE49-F238E27FC236}">
              <a16:creationId xmlns:a16="http://schemas.microsoft.com/office/drawing/2014/main" xmlns="" id="{98D90BEA-8340-41A0-A8A9-407428FC494A}"/>
            </a:ext>
          </a:extLst>
        </cdr:cNvPr>
        <cdr:cNvCxnSpPr/>
      </cdr:nvCxnSpPr>
      <cdr:spPr>
        <a:xfrm xmlns:a="http://schemas.openxmlformats.org/drawingml/2006/main">
          <a:off x="6967328" y="3796183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0.60154</cdr:x>
      <cdr:y>0.66306</cdr:y>
    </cdr:from>
    <cdr:to>
      <cdr:x>0.60776</cdr:x>
      <cdr:y>0.6887</cdr:y>
    </cdr:to>
    <cdr:cxnSp macro="">
      <cdr:nvCxnSpPr>
        <cdr:cNvPr id="14" name="Прямая соединительная линия 13">
          <a:extLst xmlns:a="http://schemas.openxmlformats.org/drawingml/2006/main">
            <a:ext uri="{FF2B5EF4-FFF2-40B4-BE49-F238E27FC236}">
              <a16:creationId xmlns:a16="http://schemas.microsoft.com/office/drawing/2014/main" xmlns="" id="{7AEBBA72-00C5-47B2-9CA4-9F3E4A94BD0E}"/>
            </a:ext>
          </a:extLst>
        </cdr:cNvPr>
        <cdr:cNvCxnSpPr/>
      </cdr:nvCxnSpPr>
      <cdr:spPr>
        <a:xfrm xmlns:a="http://schemas.openxmlformats.org/drawingml/2006/main">
          <a:off x="6967328" y="3724175"/>
          <a:ext cx="72008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0.57046</cdr:x>
      <cdr:y>0.44511</cdr:y>
    </cdr:from>
    <cdr:to>
      <cdr:x>0.58289</cdr:x>
      <cdr:y>0.45793</cdr:y>
    </cdr:to>
    <cdr:cxnSp macro="">
      <cdr:nvCxnSpPr>
        <cdr:cNvPr id="18" name="Прямая соединительная линия 17">
          <a:extLst xmlns:a="http://schemas.openxmlformats.org/drawingml/2006/main">
            <a:ext uri="{FF2B5EF4-FFF2-40B4-BE49-F238E27FC236}">
              <a16:creationId xmlns:a16="http://schemas.microsoft.com/office/drawing/2014/main" xmlns="" id="{5037AD4E-42DB-47A9-9F10-5C9E5C1AB23B}"/>
            </a:ext>
          </a:extLst>
        </cdr:cNvPr>
        <cdr:cNvCxnSpPr/>
      </cdr:nvCxnSpPr>
      <cdr:spPr>
        <a:xfrm xmlns:a="http://schemas.openxmlformats.org/drawingml/2006/main" flipV="1">
          <a:off x="6607288" y="2500039"/>
          <a:ext cx="144016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0.6575</cdr:x>
      <cdr:y>0.59896</cdr:y>
    </cdr:from>
    <cdr:to>
      <cdr:x>0.66993</cdr:x>
      <cdr:y>0.61178</cdr:y>
    </cdr:to>
    <cdr:cxnSp macro="">
      <cdr:nvCxnSpPr>
        <cdr:cNvPr id="20" name="Прямая соединительная линия 19">
          <a:extLst xmlns:a="http://schemas.openxmlformats.org/drawingml/2006/main">
            <a:ext uri="{FF2B5EF4-FFF2-40B4-BE49-F238E27FC236}">
              <a16:creationId xmlns:a16="http://schemas.microsoft.com/office/drawing/2014/main" xmlns="" id="{DCC30D34-476A-4FDE-8DEB-E0E6E8C618CA}"/>
            </a:ext>
          </a:extLst>
        </cdr:cNvPr>
        <cdr:cNvCxnSpPr/>
      </cdr:nvCxnSpPr>
      <cdr:spPr>
        <a:xfrm xmlns:a="http://schemas.openxmlformats.org/drawingml/2006/main" flipH="1" flipV="1">
          <a:off x="7615400" y="3364135"/>
          <a:ext cx="144016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0.57668</cdr:x>
      <cdr:y>0.88101</cdr:y>
    </cdr:from>
    <cdr:to>
      <cdr:x>0.58911</cdr:x>
      <cdr:y>0.90665</cdr:y>
    </cdr:to>
    <cdr:cxnSp macro="">
      <cdr:nvCxnSpPr>
        <cdr:cNvPr id="22" name="Прямая соединительная линия 21">
          <a:extLst xmlns:a="http://schemas.openxmlformats.org/drawingml/2006/main">
            <a:ext uri="{FF2B5EF4-FFF2-40B4-BE49-F238E27FC236}">
              <a16:creationId xmlns:a16="http://schemas.microsoft.com/office/drawing/2014/main" xmlns="" id="{D8BC5492-D289-40A8-9EC1-30CD644BA114}"/>
            </a:ext>
          </a:extLst>
        </cdr:cNvPr>
        <cdr:cNvCxnSpPr/>
      </cdr:nvCxnSpPr>
      <cdr:spPr>
        <a:xfrm xmlns:a="http://schemas.openxmlformats.org/drawingml/2006/main" flipV="1">
          <a:off x="6679296" y="4948311"/>
          <a:ext cx="144016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0.62641</cdr:x>
      <cdr:y>0.17588</cdr:y>
    </cdr:from>
    <cdr:to>
      <cdr:x>0.63885</cdr:x>
      <cdr:y>0.1887</cdr:y>
    </cdr:to>
    <cdr:cxnSp macro="">
      <cdr:nvCxnSpPr>
        <cdr:cNvPr id="24" name="Прямая соединительная линия 23">
          <a:extLst xmlns:a="http://schemas.openxmlformats.org/drawingml/2006/main">
            <a:ext uri="{FF2B5EF4-FFF2-40B4-BE49-F238E27FC236}">
              <a16:creationId xmlns:a16="http://schemas.microsoft.com/office/drawing/2014/main" xmlns="" id="{48AF9B62-758D-4829-A5E5-1C9441533538}"/>
            </a:ext>
          </a:extLst>
        </cdr:cNvPr>
        <cdr:cNvCxnSpPr/>
      </cdr:nvCxnSpPr>
      <cdr:spPr>
        <a:xfrm xmlns:a="http://schemas.openxmlformats.org/drawingml/2006/main" flipH="1" flipV="1">
          <a:off x="7255362" y="987871"/>
          <a:ext cx="144014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0.59533</cdr:x>
      <cdr:y>0.21434</cdr:y>
    </cdr:from>
    <cdr:to>
      <cdr:x>0.61398</cdr:x>
      <cdr:y>0.23999</cdr:y>
    </cdr:to>
    <cdr:cxnSp macro="">
      <cdr:nvCxnSpPr>
        <cdr:cNvPr id="27" name="Прямая соединительная линия 26">
          <a:extLst xmlns:a="http://schemas.openxmlformats.org/drawingml/2006/main">
            <a:ext uri="{FF2B5EF4-FFF2-40B4-BE49-F238E27FC236}">
              <a16:creationId xmlns:a16="http://schemas.microsoft.com/office/drawing/2014/main" xmlns="" id="{8D3A7984-D03F-40F4-BA40-E68A2FFDD624}"/>
            </a:ext>
          </a:extLst>
        </cdr:cNvPr>
        <cdr:cNvCxnSpPr/>
      </cdr:nvCxnSpPr>
      <cdr:spPr>
        <a:xfrm xmlns:a="http://schemas.openxmlformats.org/drawingml/2006/main" flipV="1">
          <a:off x="6895320" y="1203895"/>
          <a:ext cx="216024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1720" cy="489259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5178" y="1"/>
            <a:ext cx="2881720" cy="489259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569CFCD3-ADCB-442E-8729-FC7DE447E4E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4980"/>
            <a:ext cx="2881720" cy="489259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5178" y="9284980"/>
            <a:ext cx="2881720" cy="489259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493E042D-78B1-4EBC-84B7-FA81DCACB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75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0995" cy="488712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20" y="0"/>
            <a:ext cx="2880995" cy="488712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A5797334-6BD9-4529-BCE7-B484D2B1628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33425"/>
            <a:ext cx="6511925" cy="366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42766"/>
            <a:ext cx="5318760" cy="4398407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283832"/>
            <a:ext cx="2880995" cy="488712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20" y="9283832"/>
            <a:ext cx="2880995" cy="488712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08320370-6D5C-4945-8D9A-F2E29697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2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55588" y="209550"/>
            <a:ext cx="7069138" cy="3976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59001" y="5040948"/>
            <a:ext cx="5611317" cy="5112511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Заметки 2"/>
          <p:cNvSpPr txBox="1">
            <a:spLocks/>
          </p:cNvSpPr>
          <p:nvPr/>
        </p:nvSpPr>
        <p:spPr>
          <a:xfrm>
            <a:off x="181267" y="4136245"/>
            <a:ext cx="6247333" cy="6184357"/>
          </a:xfrm>
          <a:prstGeom prst="rect">
            <a:avLst/>
          </a:prstGeom>
        </p:spPr>
        <p:txBody>
          <a:bodyPr vert="horz" lIns="89776" tIns="44888" rIns="89776" bIns="44888" rtlCol="0">
            <a:noAutofit/>
          </a:bodyPr>
          <a:lstStyle/>
          <a:p>
            <a:pPr algn="just" defTabSz="897758"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Почему именно Ханты-Мансийский район – предлагается в качестве экспериментальной площадки. На слайде представлен потенциал района – как аграрной территории. Сегодня – это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пятая часть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производства всего мяса,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десятая часть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производства молока,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сбора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овощей и картофеля.</a:t>
            </a:r>
          </a:p>
          <a:p>
            <a:pPr algn="just" defTabSz="897758">
              <a:defRPr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1. Производством сельскохозяйственной продукции  в районе занято: 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just" defTabSz="897758">
              <a:defRPr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3  кооператива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«Родина»,   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Реполовский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»,  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Селиярово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37 КФХ и 459  ЛПХ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На постоянной основе в сфере сельского хозяйства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трудится 207 чел</a:t>
            </a:r>
          </a:p>
          <a:p>
            <a:pPr algn="just" defTabSz="897758">
              <a:defRPr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2. Для реализации проекта имеется земельный ресурс.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Площадь сельскохозяйственных угодий – 51,2 тыс.га, в том числе  чуть более половины приходится на сенокосы ( 27,7 тыс.га или 54%), 40% земель на пастбища (20,5 тыс.га) и 6% - это площадь пашни (1 тыс.га)</a:t>
            </a:r>
          </a:p>
          <a:p>
            <a:pPr algn="just" defTabSz="897758">
              <a:defRPr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3. Создана минимальная материально-техническая база.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Имеется16 типовых  животноводческих помещений, в том числе 7 единиц 80 года постройки, 9 комплексов выстроено за последние 15 лет. В последнее время свою поддержку район сконцентрировал на переработку,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простимулировав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создание 3 цехов – это цех по  переработке мяса в КФХ Воронцова А.А., цех по переработке  молока в КФХ Башмакова В.А., убойный пункт в КФХ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Веретельникова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С.В. Таким образом, стоимость основных фондов  в хозяйствах района  находится в пределах  500 млн. рублей, что соответствует  ежегодной стоимости произведенной 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продукци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  не менее 0,5 млрд.рублей.</a:t>
            </a:r>
          </a:p>
          <a:p>
            <a:pPr algn="just" defTabSz="897758"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 последние 4 года в отрасль 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инвестировано около 350 млн. рублей бюджетных средств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в то числе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десятая часть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районных  около 33  млн.  рублей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411828" y="2111213"/>
            <a:ext cx="43932" cy="53062"/>
          </a:xfrm>
          <a:custGeom>
            <a:avLst/>
            <a:gdLst>
              <a:gd name="connsiteX0" fmla="*/ 0 w 5974404"/>
              <a:gd name="connsiteY0" fmla="*/ 0 h 593388"/>
              <a:gd name="connsiteX1" fmla="*/ 5972783 w 5974404"/>
              <a:gd name="connsiteY1" fmla="*/ 593388 h 593388"/>
              <a:gd name="connsiteX2" fmla="*/ 0 w 5974404"/>
              <a:gd name="connsiteY2" fmla="*/ 0 h 59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74404" h="593388">
                <a:moveTo>
                  <a:pt x="0" y="0"/>
                </a:moveTo>
                <a:lnTo>
                  <a:pt x="5972783" y="593388"/>
                </a:lnTo>
                <a:cubicBezTo>
                  <a:pt x="5974404" y="593388"/>
                  <a:pt x="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76" tIns="44888" rIns="89776" bIns="4488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56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10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447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45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78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75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897758">
                <a:defRPr/>
              </a:pPr>
              <a:t>43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06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49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55588" y="209550"/>
            <a:ext cx="7069138" cy="3976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59001" y="5040948"/>
            <a:ext cx="5611317" cy="5112511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Заметки 2"/>
          <p:cNvSpPr txBox="1">
            <a:spLocks/>
          </p:cNvSpPr>
          <p:nvPr/>
        </p:nvSpPr>
        <p:spPr>
          <a:xfrm>
            <a:off x="181267" y="4136245"/>
            <a:ext cx="6247333" cy="6184357"/>
          </a:xfrm>
          <a:prstGeom prst="rect">
            <a:avLst/>
          </a:prstGeom>
        </p:spPr>
        <p:txBody>
          <a:bodyPr vert="horz" lIns="89776" tIns="44888" rIns="89776" bIns="44888" rtlCol="0">
            <a:noAutofit/>
          </a:bodyPr>
          <a:lstStyle/>
          <a:p>
            <a:pPr algn="just" defTabSz="897758"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Почему именно Ханты-Мансийский район – предлагается в качестве экспериментальной площадки. На слайде представлен потенциал района – как аграрной территории. Сегодня – это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пятая часть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производства всего мяса,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десятая часть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производства молока,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сбора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овощей и картофеля.</a:t>
            </a:r>
          </a:p>
          <a:p>
            <a:pPr algn="just" defTabSz="897758">
              <a:defRPr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1. Производством сельскохозяйственной продукции  в районе занято: 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just" defTabSz="897758">
              <a:defRPr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3  кооператива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«Родина»,   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Реполовский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»,  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Селиярово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37 КФХ и 459  ЛПХ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На постоянной основе в сфере сельского хозяйства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трудится 207 чел</a:t>
            </a:r>
          </a:p>
          <a:p>
            <a:pPr algn="just" defTabSz="897758">
              <a:defRPr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2. Для реализации проекта имеется земельный ресурс.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Площадь сельскохозяйственных угодий – 51,2 тыс.га, в том числе  чуть более половины приходится на сенокосы ( 27,7 тыс.га или 54%), 40% земель на пастбища (20,5 тыс.га) и 6% - это площадь пашни (1 тыс.га)</a:t>
            </a:r>
          </a:p>
          <a:p>
            <a:pPr algn="just" defTabSz="897758">
              <a:defRPr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3. Создана минимальная материально-техническая база.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Имеется16 типовых  животноводческих помещений, в том числе 7 единиц 80 года постройки, 9 комплексов выстроено за последние 15 лет. В последнее время свою поддержку район сконцентрировал на переработку,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простимулировав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создание 3 цехов – это цех по  переработке мяса в КФХ Воронцова А.А., цех по переработке  молока в КФХ Башмакова В.А., убойный пункт в КФХ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Веретельникова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С.В. Таким образом, стоимость основных фондов  в хозяйствах района  находится в пределах  500 млн. рублей, что соответствует  ежегодной стоимости произведенной 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продукци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  не менее 0,5 млрд.рублей.</a:t>
            </a:r>
          </a:p>
          <a:p>
            <a:pPr algn="just" defTabSz="897758"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 последние 4 года в отрасль 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инвестировано около 350 млн. рублей бюджетных средств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в то числе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десятая часть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районных  около 33  млн.  рублей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411828" y="2111213"/>
            <a:ext cx="43932" cy="53062"/>
          </a:xfrm>
          <a:custGeom>
            <a:avLst/>
            <a:gdLst>
              <a:gd name="connsiteX0" fmla="*/ 0 w 5974404"/>
              <a:gd name="connsiteY0" fmla="*/ 0 h 593388"/>
              <a:gd name="connsiteX1" fmla="*/ 5972783 w 5974404"/>
              <a:gd name="connsiteY1" fmla="*/ 593388 h 593388"/>
              <a:gd name="connsiteX2" fmla="*/ 0 w 5974404"/>
              <a:gd name="connsiteY2" fmla="*/ 0 h 59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74404" h="593388">
                <a:moveTo>
                  <a:pt x="0" y="0"/>
                </a:moveTo>
                <a:lnTo>
                  <a:pt x="5972783" y="593388"/>
                </a:lnTo>
                <a:cubicBezTo>
                  <a:pt x="5974404" y="593388"/>
                  <a:pt x="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76" tIns="44888" rIns="89776" bIns="4488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56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53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46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46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80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79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82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85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89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92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94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415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95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654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96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99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102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103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221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106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109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906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7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833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63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7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44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2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1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6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59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2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26.12.2022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5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45745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3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4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4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50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5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5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0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4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5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55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35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mailto:komitet@hmrn.ru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obyaninSA@hmrn.r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3AC36D128BC8DD6D9884E51C1455B1BFF03DFF818C0DECEF47080A59DDECC232736E90ADB074192980508EECEDEDD22CC1C29CB133BkC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image" Target="../media/image12.jpe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6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Без имени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88640"/>
            <a:ext cx="11377264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341694" y="2405379"/>
            <a:ext cx="6048672" cy="260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  <a:endParaRPr lang="ru-RU" sz="3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2023 год и плановый период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 и 2025 годов</a:t>
            </a:r>
            <a:endParaRPr lang="ru-RU" sz="3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3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55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2667002" y="2370536"/>
            <a:ext cx="6857999" cy="363021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indent="-142875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35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332657"/>
            <a:ext cx="11233248" cy="1248240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Ханты-Мансийского района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и плановый период 2024 и 2025 годов</a:t>
            </a:r>
            <a:endParaRPr lang="ru-RU" sz="2000" b="1" dirty="0"/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051921"/>
              </p:ext>
            </p:extLst>
          </p:nvPr>
        </p:nvGraphicFramePr>
        <p:xfrm>
          <a:off x="407366" y="1979364"/>
          <a:ext cx="11233248" cy="4329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7403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 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*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(ожидаемая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оценка)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(решение от 23.12.2022 №227)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(решение от 23.12.2022 №227)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en-US" sz="16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(решение от 23.12.2022 №227)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3981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en-US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290 594,9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240 057,8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024 357,7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892 564,3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785 128,6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39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4 501 836,0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5 087 575,5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4 173 796,9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3 949 527,0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3 934 689,1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3981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(профицит)</a:t>
                      </a:r>
                      <a:endParaRPr lang="en-US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- 211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241,1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847 517,7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149 439,2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56 962,7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149 560,5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3981">
                <a:tc gridSpan="6"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Решение о бюджете от 16.09.2022 №171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490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36196" y="1692950"/>
            <a:ext cx="1160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3329993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4546" y="1106743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гражданского общества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2022 -2025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536" y="5103188"/>
            <a:ext cx="90730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культуре, спорту и социальной политике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360" y="2672917"/>
            <a:ext cx="113772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институтов гражданского общества, социальной активности граждан, добровольческого потенциала жителей Ханты-Мансийского района, реализации гражданских инициатив, формирования культуры открытости в системе муниципального управления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4669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343472" y="404664"/>
            <a:ext cx="10225136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912988"/>
              </p:ext>
            </p:extLst>
          </p:nvPr>
        </p:nvGraphicFramePr>
        <p:xfrm>
          <a:off x="119336" y="959995"/>
          <a:ext cx="11953327" cy="570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0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9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4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0729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963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Региональный</a:t>
                      </a:r>
                      <a:r>
                        <a:rPr lang="ru-RU" sz="1100" baseline="0" dirty="0">
                          <a:effectLst/>
                          <a:latin typeface="Times New Roman"/>
                          <a:ea typeface="Calibri"/>
                        </a:rPr>
                        <a:t> проект «Социальная активность»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62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Муниципальная поддержка проектов социально ориентированных некоммерческих организаций, направленных на развитие гражданского общества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1 097,5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1 097,5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1 097,5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62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Создание условий для развития гражданских инициатив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1 307,6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1 157,6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1 157,6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1 157,6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62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Обеспечение открытости органов местного самоуправления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62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выпуска периодического печатного издания-газеты «Наш район»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1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102,6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11 370,4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11 370,4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11 370,4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7492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13 360,2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13 625,5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13 625,5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13 625,5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117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9576" y="515607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205536"/>
              </p:ext>
            </p:extLst>
          </p:nvPr>
        </p:nvGraphicFramePr>
        <p:xfrm>
          <a:off x="191345" y="1070648"/>
          <a:ext cx="11881319" cy="567071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6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617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62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546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5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9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социально значимых проектов социально ориентированных некоммерческих организаций, реализованных за счет субсидий из бюджета Ханты-Мансийского района, единиц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9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инициативных граждан и добровольцев социально ориентированных некоммерческих организаций, прошедших обучение по программам в сфере добровольчества, финансируемых за счет средств бюджета Ханты-Мансийского района, человек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09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граждан, охваченных проектами социально ориентированных некоммерческих организаций, поддержанных в соответствии с программой,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9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информационных сообщений в средствах массовой информации Ханты-Мансийского района о деятельности институтов гражданского общества, единиц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6050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2727" y="510528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710797"/>
              </p:ext>
            </p:extLst>
          </p:nvPr>
        </p:nvGraphicFramePr>
        <p:xfrm>
          <a:off x="119336" y="1052736"/>
          <a:ext cx="11953328" cy="568863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3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599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50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69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12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318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1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9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Общая численность граждан,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деятельность, человек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1 195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1 262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1 305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1 307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1 307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7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Годовой объем тиража информационных полос газеты «Наш район» в соответствии с утвержденным муниципальным заданием, полос формата А2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124990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10988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10988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10988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10988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1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бесплатной подписки на газету «Наш район» для жителей Ханты-Мансийского района, относящихся к льготным категориям населения,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94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добровольцев (волонтеров), вовлеченных центрами (сообществами, объединениями) поддержки добровольчества (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волонтерства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на базе образовательных организаций, некоммерческих организаций, муниципальных учреждений в добровольческую (волонтерскую) деятельность, при этом учитывается организованное и неорганизованное добровольчество (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волонтерство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на отчетную дату отчетного периода (прошедшего года), человек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2 621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2 639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2 657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2 657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38367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1595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5440" y="859077"/>
            <a:ext cx="10585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«Укрепление межнационального и межконфессионального согласия, поддержка и развитие языков и культуры народов Российской Федерации, проживающих на территории муниципального образования Ханты-Мансийский район, обеспечение социальной и культурной адаптации мигрантов, профилактика межнациональных (межэтнических) конфликтов 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2238" y="5265206"/>
            <a:ext cx="81982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5A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организации профилактики правонарушений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3393" y="3537013"/>
            <a:ext cx="11017224" cy="73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Укрепление единства народов Российской Федерации, проживающих в Ханты-Мансийского района, профилактика экстремизма в Ханты-Мансийском районе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670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83432" y="494629"/>
            <a:ext cx="10729192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16201"/>
              </p:ext>
            </p:extLst>
          </p:nvPr>
        </p:nvGraphicFramePr>
        <p:xfrm>
          <a:off x="191344" y="1142656"/>
          <a:ext cx="11809311" cy="545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4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34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5740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374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Гармонизация межнациональных и межконфессиональных отношений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455,0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455,0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455,0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6631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Профилактика экстремизма, обеспечение гражданского единства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383,9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383,9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383,9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383,9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0573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российского казачества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6344">
                <a:tc>
                  <a:txBody>
                    <a:bodyPr/>
                    <a:lstStyle/>
                    <a:p>
                      <a:pPr algn="ctr"/>
                      <a:endPara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838,9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838,9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838,9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838,9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3265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7106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2794" y="417738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180765"/>
              </p:ext>
            </p:extLst>
          </p:nvPr>
        </p:nvGraphicFramePr>
        <p:xfrm>
          <a:off x="47328" y="1124743"/>
          <a:ext cx="12025335" cy="547260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1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400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52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57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42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9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участников мероприятий, направленных 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этнокультурное развитие народов России, проживающих</a:t>
                      </a:r>
                      <a:r>
                        <a:rPr lang="ru-RU" sz="11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Ханты-Мансийском районе,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тыс.чел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 мероприятий, направленных </a:t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укрепление общероссийского гражданского единства,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тыс.чел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7,5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4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участников мероприятий, направленных на поддержку русского языка как государственного языка Российской Федерации и средства межнационального общения и языков народов России, проживающих в Ханты-Мансийском районе;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тыс.чел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1,7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44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молодых людей 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возрасте от 14 до 30 лет, участвующих в проектах и программах по укреплению межнационального и межконфессионального согласия, поддержке и развитию языков и культуры народов Российской Федерации, проживающих на территории Ханты-Мансийского района, обеспечению социальной 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культурной адаптации мигрантов и профилактике экстремизма; тыс. чел.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0,7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62779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4017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6235" y="191694"/>
            <a:ext cx="10729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перспективных территорий для развития жилищного строительства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 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68" y="5045211"/>
            <a:ext cx="11521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6557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352" y="2780929"/>
            <a:ext cx="1152128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жилищного строительства на территории Ханты-Мансийского района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190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11424" y="201968"/>
            <a:ext cx="10945216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23392" y="1124744"/>
          <a:ext cx="10801199" cy="52565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8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53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50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2558448237"/>
                    </a:ext>
                  </a:extLst>
                </a:gridCol>
              </a:tblGrid>
              <a:tr h="11973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2387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изменений в Программу комплексного развития социальной инфраструктуры Ханты-Мансийского района (актуализация)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2 800,0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062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сведений, документов и материалов по градостроительной деятельности Ханты-Мансийского района в систему ГИСОГД Югры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3 233,3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34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работ по подготовке документов для внесения в Единый государственный реестр недвижимости сведений о границах территориальных зон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8114840"/>
                  </a:ext>
                </a:extLst>
              </a:tr>
              <a:tr h="919901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6 033,3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500,0 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11941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7678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4753" y="404953"/>
            <a:ext cx="109452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1344" y="908720"/>
          <a:ext cx="11737303" cy="561662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18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34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56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xmlns="" val="1973248032"/>
                    </a:ext>
                  </a:extLst>
                </a:gridCol>
              </a:tblGrid>
              <a:tr h="2876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3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7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 ввода жилья,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 в год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13,350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14,400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15,500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15,500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Доля границ территориальных зон и границ населенных пунктов, поставленных на кадастровый учет, %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Доля утвержденных документов территориального планирования и градостроительного зонирования, соответствующих установленным требованиям,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7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услуг в электронном виде в общем количестве предоставленных услуг по выдаче разрешения на строительство, %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7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07368" y="332656"/>
            <a:ext cx="11017224" cy="68680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доходах бюджета Ханты-Мансийского района </a:t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видов доходов, тыс. рублей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191344" y="188640"/>
            <a:ext cx="4509882" cy="3510390"/>
          </a:xfrm>
          <a:prstGeom prst="halfFrame">
            <a:avLst>
              <a:gd name="adj1" fmla="val 761"/>
              <a:gd name="adj2" fmla="val 89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600583"/>
              </p:ext>
            </p:extLst>
          </p:nvPr>
        </p:nvGraphicFramePr>
        <p:xfrm>
          <a:off x="335360" y="1052736"/>
          <a:ext cx="11521279" cy="5472611"/>
        </p:xfrm>
        <a:graphic>
          <a:graphicData uri="http://schemas.openxmlformats.org/drawingml/2006/table">
            <a:tbl>
              <a:tblPr/>
              <a:tblGrid>
                <a:gridCol w="374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75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(факт)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(ожидаемая оценка)*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6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в том числе: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1 324 677,7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1 445 937,0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1 324 295,3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1 122 201,2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1 103 503,6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6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1 265 019,3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1 395 036,1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1 267 302,8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1 064 613,7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1 045 387,5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6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на нефтепродукты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914,5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956,5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993,1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1 064,7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1 064,7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3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доход, в том числе: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41 770,4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38 633,7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41 338,4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41 715,7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42 096,6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75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36 236,1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35 032,8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37 703,1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38 080,2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38 460,9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72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1 846,6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9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1 852,7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1 223,7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1 800,2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1 800,4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1 800,6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33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1 835,0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2 294,9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1 835,1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1 835,1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1 835,1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72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числе: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16 815,2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11 181,6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14 616,0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14 762,1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14 909,8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428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143,8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141,8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148,2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151,2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07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5 050,2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4 693,5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5 681,6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5 738,4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5 795,8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07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11 621,2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6 346,3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8 786,2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8 874,0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8 962,8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07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151,8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128,5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0773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Задолженность и перерасчеты по отмененным налогам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0,0 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0,0 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0,0  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06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519 170,4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438 559,5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406 884,7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405 751,8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397 754,6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75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 том числе от других бюджетов бюджетной системы: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2 446 746,8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2 355 561,3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2 293 177,7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2 364 611,3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2 283 870,4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120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56 676,5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73 027,1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97 288,1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121 348,7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44 675,7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06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317 488,9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369 314,1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280 033,2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329 272,6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317 348,0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06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1 760 787,9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1 794 448,9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1 898 461,1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1 896 594,7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1 904 451,4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6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93 035,2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81 209,0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17 395,3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17 395,3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17 395,3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6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доходов: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4 290 594,9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4 240 057,8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4 024 357,7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3 892 564,3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3 785 128,6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40220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48" y="275991"/>
            <a:ext cx="1065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экологической безопасности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2022-2025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5049182"/>
            <a:ext cx="11665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32656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384" y="2701879"/>
            <a:ext cx="1137726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благоприятной окружающей среды и биологического разнообразия в интересах настоящего и будущего поколений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4896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54958" y="149994"/>
            <a:ext cx="11089232" cy="6147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7368" y="1065567"/>
          <a:ext cx="11565054" cy="49154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29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66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54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45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37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1583">
                  <a:extLst>
                    <a:ext uri="{9D8B030D-6E8A-4147-A177-3AD203B41FA5}">
                      <a16:colId xmlns:a16="http://schemas.microsoft.com/office/drawing/2014/main" xmlns="" val="3668860440"/>
                    </a:ext>
                  </a:extLst>
                </a:gridCol>
              </a:tblGrid>
              <a:tr h="83953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385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регулирования деятельности по обращению с отходами производства и потребления 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1 167,9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16 070,2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65 42,1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30 669,2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Обустройство (ограждение) площадок для складирования угля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40 000,0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5097722"/>
                  </a:ext>
                </a:extLst>
              </a:tr>
              <a:tr h="11149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негативного воздействия на окружающую среду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24 889,0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25 000,0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8983211"/>
                  </a:ext>
                </a:extLst>
              </a:tr>
              <a:tr h="645019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1 167,9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80 959,2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70 042,1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55 669,2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4181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2950" y="317061"/>
            <a:ext cx="112177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3352" y="1124744"/>
          <a:ext cx="11593289" cy="554461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6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051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09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xmlns="" val="3497411919"/>
                    </a:ext>
                  </a:extLst>
                </a:gridCol>
              </a:tblGrid>
              <a:tr h="3685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4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9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утилизированных (размещенных) твердых коммунальных отходов в общем объеме твердых коммунальных отходов,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94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Протяженность береговой линии, очищенной от бытового мусора в границах населенных пунктов, км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72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населения, вовлеченного в мероприятия по очистке берегов водных объектов, тыс. чел (нарастающим итогом)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0,984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1,312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1,640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1,968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1,968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1113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6966" y="160885"/>
            <a:ext cx="10657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модернизация жилищно-коммунального комплекса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повышение энергетической эффективности в Ханты-Мансийском районе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4995176"/>
            <a:ext cx="115932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2839"/>
            <a:ext cx="663614" cy="810000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595160" y="2420888"/>
            <a:ext cx="11189472" cy="21422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надежности предоставления жилищно-коммунальных </a:t>
            </a:r>
          </a:p>
          <a:p>
            <a:pPr algn="ctr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бытовых услуг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потребителей надежным и качественным электроснабжением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использования топливно-энергетических ресурсов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благоустройства населенных пунктов района</a:t>
            </a:r>
            <a:endParaRPr lang="ru-RU" sz="15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9896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782950" y="149994"/>
            <a:ext cx="11001682" cy="405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3351" y="959994"/>
          <a:ext cx="11665297" cy="53668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7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238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3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335281616"/>
                    </a:ext>
                  </a:extLst>
                </a:gridCol>
              </a:tblGrid>
              <a:tr h="81930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121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спецтехники для улучшения качества предоставляемых коммунальных услуг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53 085,0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53 085,0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38 993,3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4981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Строительство, реконструкция, капитальный ремонт и ремонт объектов коммунального хозяйства и инженерных сетей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132 581,5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276 945,5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12 268,3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12 409,5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9621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Аварийно-технический запас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2 739,2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2 739,2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2 739,2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2 739,2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8051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обеспечение исполнения муниципальных функций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79 157,7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68 033,1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68 033,1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68 033,1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121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бытового обслуживания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9 000,0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9621">
                <a:tc>
                  <a:txBody>
                    <a:bodyPr/>
                    <a:lstStyle/>
                    <a:p>
                      <a:pPr algn="ctr"/>
                      <a:r>
                        <a:rPr lang="ru-RU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благосостояния населения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16 569,0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lang="ru-RU" sz="10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703,0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18 401,7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19 128,8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4346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недополученных доходов организациям, осуществляющим реализацию электрической энергии в зоне децентрализованного электроснабжения на территории Ханты-Мансийского района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339</a:t>
                      </a:r>
                      <a:r>
                        <a:rPr lang="ru-RU" sz="10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448,3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351 076,3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365 207,1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379 906,4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9621">
                <a:tc>
                  <a:txBody>
                    <a:bodyPr/>
                    <a:lstStyle/>
                    <a:p>
                      <a:pPr algn="ctr"/>
                      <a:endParaRPr lang="ru-RU"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программе: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605 337,2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778 582,1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528 734,4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521 210,3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5063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254385"/>
            <a:ext cx="110172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327" y="959994"/>
          <a:ext cx="11824854" cy="556534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7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8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49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9637">
                  <a:extLst>
                    <a:ext uri="{9D8B030D-6E8A-4147-A177-3AD203B41FA5}">
                      <a16:colId xmlns:a16="http://schemas.microsoft.com/office/drawing/2014/main" xmlns="" val="520925889"/>
                    </a:ext>
                  </a:extLst>
                </a:gridCol>
              </a:tblGrid>
              <a:tr h="2242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3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Доля населения Ханты-Мансийского района, обеспеченного качественной питьевой водой из систем централизованного водоснабжения, %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94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6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Доля площади жилищного фонда, обеспеченного всеми видами благоустройства, в общей площади жилищного фонда Ханты-Мансийского района, 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23,8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Обеспечение аварийно-техническим запасом жилищно-коммунального хозяйства района, 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Количество предоставленных банных услуг, помывки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10 000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9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расходов на коммунальные услуги в совокупном доходе семьи,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843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замены ветхих инженерных сетей теплоснабжения, водоснабжения, водоотведения от общей протяженности ветхих инженерных сетей теплоснабжения, водоснабжения, водоотведения,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266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3621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6966" y="232840"/>
            <a:ext cx="10929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населенных пунктов 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376" y="4995176"/>
            <a:ext cx="111612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2840"/>
            <a:ext cx="663614" cy="810000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479376" y="2780928"/>
            <a:ext cx="11161240" cy="11521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5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благоустройства населенных пунктов Ханты-Мансийского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41202301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11424" y="149994"/>
            <a:ext cx="10873208" cy="405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1344" y="959995"/>
          <a:ext cx="11449272" cy="52664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7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9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17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68882844"/>
                    </a:ext>
                  </a:extLst>
                </a:gridCol>
              </a:tblGrid>
              <a:tr h="120135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603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проект «Формирование комфортной городской среды»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2 938,5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1 792,5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1 991,7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1 991,7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373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Основное мероприятие: Реализация мероприятий по благоустройству сельских поселений на основании конкурсного отбора проектов инициативного бюджетирования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603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Благоустройство территорий в населенных пунктах Ханты-Мансийского района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14 675,5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9288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1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программе: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17 614,0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1 792,5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1 991,7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1 991,7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3833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0300" y="254912"/>
            <a:ext cx="109452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1344" y="1628800"/>
          <a:ext cx="11809311" cy="453733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4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22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7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xmlns="" val="665726423"/>
                    </a:ext>
                  </a:extLst>
                </a:gridCol>
              </a:tblGrid>
              <a:tr h="20633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5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6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населенных пунктах Ханты-Мансийского района, на территории которых реализуется проекты по созданию комфортной городской среды,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6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общественных территорий, подлежащих благоустройству, единиц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2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благоустройства, единиц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5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5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5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266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4428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/>
              <a:t>СПАСИБО ЗА ВНИМАНИЕ. ЖЕЛАЮЩИЕ БОЛЬШЕ УЗНАТЬ О БЮДЖЕТЕ МОГУТ ОБРАТИТЬСЯ               </a:t>
            </a:r>
            <a:br>
              <a:rPr lang="ru-RU" sz="1200" dirty="0"/>
            </a:br>
            <a:r>
              <a:rPr lang="ru-RU" sz="1200" dirty="0"/>
              <a:t>В КОМИТЕТ ПО ФИНАНСАМ АДМИНИСТРАЦИИ ХАНТЫ-МАНСИЙСКОГО РАЙОНА</a:t>
            </a:r>
            <a:br>
              <a:rPr lang="ru-RU" sz="1200" dirty="0"/>
            </a:br>
            <a:r>
              <a:rPr lang="ru-RU" sz="1200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52737"/>
            <a:ext cx="10814992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50" dirty="0"/>
              <a:t>Комитет по финансам администрации Ханты-Мансийского района</a:t>
            </a:r>
          </a:p>
          <a:p>
            <a:pPr>
              <a:buNone/>
            </a:pPr>
            <a:r>
              <a:rPr lang="ru-RU" sz="1050" b="1" dirty="0"/>
              <a:t>адрес:</a:t>
            </a:r>
            <a:r>
              <a:rPr lang="ru-RU" sz="1050" dirty="0"/>
              <a:t> ул. Гагарина, д. 214, г. Ханты-Мансийск, 628002</a:t>
            </a:r>
          </a:p>
          <a:p>
            <a:pPr>
              <a:buNone/>
            </a:pPr>
            <a:r>
              <a:rPr lang="ru-RU" sz="1050" b="1" dirty="0" err="1"/>
              <a:t>еmail</a:t>
            </a:r>
            <a:r>
              <a:rPr lang="ru-RU" sz="1050" b="1" dirty="0"/>
              <a:t>:</a:t>
            </a:r>
            <a:r>
              <a:rPr lang="ru-RU" sz="1050" dirty="0"/>
              <a:t> komitet@hmrn.ru</a:t>
            </a:r>
          </a:p>
          <a:p>
            <a:pPr>
              <a:buNone/>
            </a:pPr>
            <a:r>
              <a:rPr lang="ru-RU" sz="1050" b="1" dirty="0"/>
              <a:t>Режим работы:</a:t>
            </a:r>
            <a:endParaRPr lang="ru-RU" sz="1050" dirty="0"/>
          </a:p>
          <a:p>
            <a:pPr>
              <a:buNone/>
            </a:pPr>
            <a:r>
              <a:rPr lang="ru-RU" sz="1050" dirty="0"/>
              <a:t>понедельник — четверг   с 09.00 до 18.15</a:t>
            </a:r>
          </a:p>
          <a:p>
            <a:pPr>
              <a:buNone/>
            </a:pPr>
            <a:r>
              <a:rPr lang="ru-RU" sz="1050" dirty="0"/>
              <a:t>пятница с 09.00 до 17.00</a:t>
            </a:r>
          </a:p>
          <a:p>
            <a:pPr>
              <a:buNone/>
            </a:pPr>
            <a:r>
              <a:rPr lang="ru-RU" sz="1050" dirty="0"/>
              <a:t>обед: с 13.00 до 14.00</a:t>
            </a:r>
          </a:p>
          <a:p>
            <a:pPr>
              <a:buNone/>
            </a:pPr>
            <a:r>
              <a:rPr lang="ru-RU" sz="1050" dirty="0"/>
              <a:t>выходные дни: суббота, воскресенье</a:t>
            </a:r>
          </a:p>
          <a:p>
            <a:pPr>
              <a:buNone/>
            </a:pPr>
            <a:r>
              <a:rPr lang="ru-RU" sz="1050" dirty="0"/>
              <a:t>Заместитель главы Ханты-Мансийского района по финансам</a:t>
            </a:r>
          </a:p>
          <a:p>
            <a:pPr>
              <a:buNone/>
            </a:pPr>
            <a:r>
              <a:rPr lang="ru-RU" sz="1050" b="1" dirty="0"/>
              <a:t>Болдырева Наталия Валерьевна </a:t>
            </a:r>
            <a:r>
              <a:rPr lang="ru-RU" sz="1050" dirty="0" err="1"/>
              <a:t>каб</a:t>
            </a:r>
            <a:r>
              <a:rPr lang="ru-RU" sz="1050" dirty="0"/>
              <a:t>. </a:t>
            </a:r>
            <a:r>
              <a:rPr lang="ru-RU" sz="1050"/>
              <a:t>201, </a:t>
            </a:r>
            <a:r>
              <a:rPr lang="ru-RU" sz="1050" dirty="0"/>
              <a:t>тел. 35-28-03</a:t>
            </a:r>
          </a:p>
          <a:p>
            <a:pPr>
              <a:buNone/>
            </a:pPr>
            <a:endParaRPr lang="ru-RU" sz="1050" dirty="0"/>
          </a:p>
          <a:p>
            <a:pPr>
              <a:buNone/>
            </a:pPr>
            <a:r>
              <a:rPr lang="ru-RU" sz="1050" b="1" dirty="0"/>
              <a:t>Приемная</a:t>
            </a:r>
          </a:p>
          <a:p>
            <a:pPr>
              <a:buNone/>
            </a:pPr>
            <a:r>
              <a:rPr lang="ru-RU" sz="1050" dirty="0"/>
              <a:t>Эксперт I категории(секретарь)</a:t>
            </a:r>
            <a:r>
              <a:rPr lang="ru-RU" sz="1050" b="1" dirty="0"/>
              <a:t>Ефремова Елена Витальевна </a:t>
            </a:r>
          </a:p>
          <a:p>
            <a:pPr>
              <a:buNone/>
            </a:pPr>
            <a:r>
              <a:rPr lang="ru-RU" sz="1050" dirty="0" err="1"/>
              <a:t>еmail</a:t>
            </a:r>
            <a:r>
              <a:rPr lang="ru-RU" sz="1050" dirty="0"/>
              <a:t>: </a:t>
            </a:r>
            <a:r>
              <a:rPr lang="ru-RU" sz="1050" dirty="0">
                <a:hlinkClick r:id="rId3"/>
              </a:rPr>
              <a:t>komitet@hmrn.ru</a:t>
            </a:r>
            <a:r>
              <a:rPr lang="ru-RU" sz="1050" dirty="0"/>
              <a:t> </a:t>
            </a:r>
          </a:p>
          <a:p>
            <a:pPr>
              <a:buNone/>
            </a:pPr>
            <a:r>
              <a:rPr lang="ru-RU" sz="1050" dirty="0" err="1"/>
              <a:t>каб</a:t>
            </a:r>
            <a:r>
              <a:rPr lang="ru-RU" sz="1050" dirty="0"/>
              <a:t>. 200 факс 35-27-74 тел. 35-27-73</a:t>
            </a:r>
          </a:p>
          <a:p>
            <a:pPr>
              <a:buNone/>
            </a:pPr>
            <a:endParaRPr lang="ru-RU" sz="1050" dirty="0"/>
          </a:p>
          <a:p>
            <a:pPr>
              <a:buNone/>
            </a:pPr>
            <a:r>
              <a:rPr lang="ru-RU" sz="1050" b="1" dirty="0"/>
              <a:t>Управление по бюджету</a:t>
            </a:r>
          </a:p>
          <a:p>
            <a:pPr>
              <a:buNone/>
            </a:pPr>
            <a:r>
              <a:rPr lang="ru-RU" sz="1050" dirty="0"/>
              <a:t>Начальник управления </a:t>
            </a:r>
            <a:r>
              <a:rPr lang="ru-RU" sz="1050" b="1" dirty="0"/>
              <a:t>Собянин Сергей Александрович</a:t>
            </a:r>
            <a:endParaRPr lang="ru-RU" sz="1050" dirty="0"/>
          </a:p>
          <a:p>
            <a:pPr>
              <a:buNone/>
            </a:pPr>
            <a:r>
              <a:rPr lang="ru-RU" sz="1050" dirty="0" err="1"/>
              <a:t>еmail</a:t>
            </a:r>
            <a:r>
              <a:rPr lang="ru-RU" sz="1050" dirty="0"/>
              <a:t>: </a:t>
            </a:r>
            <a:r>
              <a:rPr lang="ru-RU" sz="1050" dirty="0">
                <a:hlinkClick r:id="rId4"/>
              </a:rPr>
              <a:t>SobyaninSA@hmrn.ru</a:t>
            </a:r>
            <a:r>
              <a:rPr lang="ru-RU" sz="1050" dirty="0"/>
              <a:t> </a:t>
            </a:r>
            <a:r>
              <a:rPr lang="ru-RU" sz="1050" dirty="0" err="1"/>
              <a:t>каб</a:t>
            </a:r>
            <a:r>
              <a:rPr lang="ru-RU" sz="1050" dirty="0"/>
              <a:t>. 202 тел. 35-27-75 </a:t>
            </a:r>
          </a:p>
          <a:p>
            <a:pPr>
              <a:buNone/>
            </a:pPr>
            <a:endParaRPr lang="ru-RU" sz="1050" dirty="0"/>
          </a:p>
          <a:p>
            <a:pPr>
              <a:buNone/>
            </a:pPr>
            <a:r>
              <a:rPr lang="ru-RU" sz="1050" b="1" dirty="0"/>
              <a:t>Управление доходов, налоговой политики </a:t>
            </a:r>
          </a:p>
          <a:p>
            <a:pPr>
              <a:buNone/>
            </a:pPr>
            <a:r>
              <a:rPr lang="ru-RU" sz="1050" dirty="0"/>
              <a:t>Начальник управления </a:t>
            </a:r>
            <a:r>
              <a:rPr lang="ru-RU" sz="1050" b="1" dirty="0"/>
              <a:t>Харисова Рада Вячеславовна</a:t>
            </a:r>
            <a:endParaRPr lang="ru-RU" sz="1050" dirty="0"/>
          </a:p>
          <a:p>
            <a:pPr>
              <a:buNone/>
            </a:pPr>
            <a:r>
              <a:rPr lang="ru-RU" sz="1050" dirty="0" err="1"/>
              <a:t>еmail</a:t>
            </a:r>
            <a:r>
              <a:rPr lang="ru-RU" sz="1050" dirty="0"/>
              <a:t>: </a:t>
            </a:r>
            <a:r>
              <a:rPr lang="ru-RU" sz="1050" dirty="0">
                <a:hlinkClick r:id="rId4"/>
              </a:rPr>
              <a:t>HarisovaRV@hmrn.ru</a:t>
            </a:r>
            <a:r>
              <a:rPr lang="ru-RU" sz="1050" dirty="0"/>
              <a:t> </a:t>
            </a:r>
            <a:r>
              <a:rPr lang="ru-RU" sz="1050" dirty="0" err="1"/>
              <a:t>каб</a:t>
            </a:r>
            <a:r>
              <a:rPr lang="ru-RU" sz="1050" dirty="0"/>
              <a:t>. 219 тел. 35-28-57</a:t>
            </a:r>
          </a:p>
          <a:p>
            <a:pPr>
              <a:buNone/>
            </a:pPr>
            <a:endParaRPr lang="ru-RU" sz="1050" dirty="0"/>
          </a:p>
          <a:p>
            <a:pPr>
              <a:buNone/>
            </a:pPr>
            <a:r>
              <a:rPr lang="ru-RU" sz="1050" b="1" dirty="0"/>
              <a:t>Управление учета, отчетности и исполнения бюджета</a:t>
            </a:r>
          </a:p>
          <a:p>
            <a:pPr>
              <a:buNone/>
            </a:pPr>
            <a:r>
              <a:rPr lang="ru-RU" sz="1050" dirty="0"/>
              <a:t>Начальник управления </a:t>
            </a:r>
            <a:r>
              <a:rPr lang="ru-RU" sz="1050" b="1" dirty="0"/>
              <a:t>Змановский Макар Константинович</a:t>
            </a:r>
          </a:p>
          <a:p>
            <a:pPr>
              <a:buNone/>
            </a:pPr>
            <a:r>
              <a:rPr lang="ru-RU" sz="1050" dirty="0" err="1"/>
              <a:t>еmail</a:t>
            </a:r>
            <a:r>
              <a:rPr lang="ru-RU" sz="1050" dirty="0"/>
              <a:t>: </a:t>
            </a:r>
            <a:r>
              <a:rPr lang="en-US" sz="1050" dirty="0"/>
              <a:t>ZmanovskiyMK@hmrn.ru</a:t>
            </a:r>
            <a:r>
              <a:rPr lang="ru-RU" sz="1050" dirty="0"/>
              <a:t> </a:t>
            </a:r>
            <a:r>
              <a:rPr lang="ru-RU" sz="1050" dirty="0" err="1"/>
              <a:t>каб</a:t>
            </a:r>
            <a:r>
              <a:rPr lang="ru-RU" sz="1050" dirty="0"/>
              <a:t>. 220 тел. 35-2</a:t>
            </a:r>
            <a:r>
              <a:rPr lang="en-US" sz="1050" dirty="0"/>
              <a:t>7</a:t>
            </a:r>
            <a:r>
              <a:rPr lang="ru-RU" sz="1050" dirty="0"/>
              <a:t>-</a:t>
            </a:r>
            <a:r>
              <a:rPr lang="en-US" sz="1050" dirty="0"/>
              <a:t>79</a:t>
            </a:r>
            <a:endParaRPr lang="ru-RU" sz="1050" dirty="0"/>
          </a:p>
          <a:p>
            <a:endParaRPr lang="ru-RU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305256" cy="79208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Ханты-Мансийского района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участник бюджетного процесса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379034" y="3762803"/>
          <a:ext cx="196850" cy="992603"/>
        </p:xfrm>
        <a:graphic>
          <a:graphicData uri="http://schemas.openxmlformats.org/drawingml/2006/table">
            <a:tbl>
              <a:tblPr/>
              <a:tblGrid>
                <a:gridCol w="196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926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35360" y="2852936"/>
            <a:ext cx="11449272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281090"/>
              </p:ext>
            </p:extLst>
          </p:nvPr>
        </p:nvGraphicFramePr>
        <p:xfrm>
          <a:off x="335360" y="4077072"/>
          <a:ext cx="11521280" cy="237626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912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085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1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0" marR="436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 соответствии с 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решением от 23.12.2022 №227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рублей</a:t>
                      </a:r>
                    </a:p>
                  </a:txBody>
                  <a:tcPr marL="43680" marR="436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298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бюджета района</a:t>
                      </a:r>
                      <a:r>
                        <a:rPr lang="ru-RU" sz="1600" b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(всего)</a:t>
                      </a:r>
                    </a:p>
                  </a:txBody>
                  <a:tcPr marL="43680" marR="436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024 357,7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407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бюджета Ханты-Мансийского района в расчете на одного жителя</a:t>
                      </a:r>
                    </a:p>
                  </a:txBody>
                  <a:tcPr marL="43680" marR="436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208,8</a:t>
                      </a:r>
                    </a:p>
                  </a:txBody>
                  <a:tcPr marL="25715" marR="25715" marT="17145" marB="171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256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бюджета района  (всего)</a:t>
                      </a:r>
                    </a:p>
                  </a:txBody>
                  <a:tcPr marL="43680" marR="436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4 173 796,9</a:t>
                      </a:r>
                    </a:p>
                  </a:txBody>
                  <a:tcPr marL="43680" marR="436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407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бюджета Ханты-Мансийского района в расчете на одного жителя</a:t>
                      </a:r>
                    </a:p>
                  </a:txBody>
                  <a:tcPr marL="43680" marR="436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216,5</a:t>
                      </a:r>
                    </a:p>
                  </a:txBody>
                  <a:tcPr marL="43680" marR="436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99456" y="1229863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Учувствует в формировании доходной части бюджета (налог на доходы физических лиц, имущественные налоги)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6080" y="1541692"/>
            <a:ext cx="4086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368" y="2941493"/>
            <a:ext cx="11305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расположение государства (муниципалитета) средства используются прозрачно 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  <p:pic>
        <p:nvPicPr>
          <p:cNvPr id="4098" name="Picture 2" descr="https://img2.freepng.ru/20180409/qpe/kisspng-coin-money-clip-art-coins-5acbcf29451213.8372918115233062812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0762" y="1229863"/>
            <a:ext cx="1979334" cy="1410650"/>
          </a:xfrm>
          <a:prstGeom prst="rect">
            <a:avLst/>
          </a:prstGeom>
          <a:noFill/>
        </p:spPr>
      </p:pic>
      <p:sp>
        <p:nvSpPr>
          <p:cNvPr id="16" name="Выгнутая вниз стрелка 15"/>
          <p:cNvSpPr/>
          <p:nvPr/>
        </p:nvSpPr>
        <p:spPr>
          <a:xfrm>
            <a:off x="3431704" y="2375613"/>
            <a:ext cx="1620180" cy="432048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7104112" y="988175"/>
            <a:ext cx="1982405" cy="37804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5434" y="1750522"/>
            <a:ext cx="122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</p:spTree>
    <p:extLst>
      <p:ext uri="{BB962C8B-B14F-4D97-AF65-F5344CB8AC3E}">
        <p14:creationId xmlns:p14="http://schemas.microsoft.com/office/powerpoint/2010/main" val="172518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5400" y="357291"/>
            <a:ext cx="11161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доходов бюджета района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доходной базы бюджета Ханты-Мансийского района на 2022 год и на плановый период 2023 и 2024 годов осуществлено на основе действующего федерального и налогового законодательства, с учетом нормативно-правовых требований Бюджетного и Налогового Кодексов Российской Федерации, нормативно-правовых актов Ханты Мансийского автономного округа-Югры, муниципальных правовых актов, изменений и дополнений к ним.</a:t>
            </a:r>
            <a:endParaRPr lang="ru-RU" sz="1600" i="1" dirty="0"/>
          </a:p>
        </p:txBody>
      </p:sp>
      <p:sp>
        <p:nvSpPr>
          <p:cNvPr id="9" name="TextBox 1"/>
          <p:cNvSpPr txBox="1"/>
          <p:nvPr/>
        </p:nvSpPr>
        <p:spPr>
          <a:xfrm>
            <a:off x="695400" y="1844824"/>
            <a:ext cx="11017224" cy="43924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поступления в бюджет от уплаты налогов и сборов, установленных Налоговым Кодексом РФ, в том числе: </a:t>
            </a:r>
          </a:p>
          <a:p>
            <a:pPr marL="257175" indent="14288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 на доходы физических лиц </a:t>
            </a:r>
          </a:p>
          <a:p>
            <a:pPr marL="257175" indent="14288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Земельный налог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Налог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имущество </a:t>
            </a:r>
          </a:p>
          <a:p>
            <a:pPr marL="257175" indent="14288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Транспортный налог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другие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 поступления доходов от использования имущества, доходов от продажи имущества, доходов от платных услуг казенных учреждений, штрафов за нарушение законодательства, иных неналоговых доходов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Межбюджетные трансферты (МБТ)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</a:t>
            </a:r>
          </a:p>
          <a:p>
            <a:pPr marL="271463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предоставляются на безвозмездной и безвозвратной основе без установления направлений их использования</a:t>
            </a:r>
          </a:p>
          <a:p>
            <a:pPr marL="271463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предоставляются в целях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71463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предоставляются в целях финансового обеспечения расходных обязательств муниципального образования, возникающих при выполнении переданных государственных полномочий</a:t>
            </a:r>
          </a:p>
          <a:p>
            <a:pPr marL="271463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предоставляются в случаях и порядке, предусмотренных законами субъекта РФ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87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688" y="188640"/>
            <a:ext cx="11809312" cy="1008112"/>
          </a:xfrm>
        </p:spPr>
        <p:txBody>
          <a:bodyPr>
            <a:noAutofit/>
          </a:bodyPr>
          <a:lstStyle/>
          <a:p>
            <a:r>
              <a:rPr lang="ru-RU" sz="2000" b="1" dirty="0">
                <a:cs typeface="Times New Roman" pitchFamily="18" charset="0"/>
              </a:rPr>
              <a:t>Динамика и структура доходов бюджета </a:t>
            </a:r>
            <a:br>
              <a:rPr lang="ru-RU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Ханты-Мансийского района на 2021-2025 годы</a:t>
            </a:r>
            <a:endParaRPr lang="ru-RU" sz="2000" dirty="0"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5171794"/>
              </p:ext>
            </p:extLst>
          </p:nvPr>
        </p:nvGraphicFramePr>
        <p:xfrm>
          <a:off x="-93420" y="980728"/>
          <a:ext cx="11881320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006219"/>
              </p:ext>
            </p:extLst>
          </p:nvPr>
        </p:nvGraphicFramePr>
        <p:xfrm>
          <a:off x="623393" y="4995174"/>
          <a:ext cx="10585174" cy="1170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512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5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9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1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243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14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2021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отчет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прогноз*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решение от 23.12.2022 №227</a:t>
                      </a:r>
                      <a:endParaRPr lang="ru-RU" sz="12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решение от 23.12.2022 №227</a:t>
                      </a:r>
                      <a:endParaRPr lang="ru-RU" sz="12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решение от 23.12.2022 №227</a:t>
                      </a:r>
                      <a:endParaRPr lang="ru-RU" sz="12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7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4 290 594,9</a:t>
                      </a:r>
                      <a:endParaRPr lang="en-US" sz="18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715" marR="25715" marT="17145" marB="17145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4 240 057,8</a:t>
                      </a:r>
                      <a:endParaRPr lang="en-US" sz="18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4 024 357,7</a:t>
                      </a:r>
                      <a:endParaRPr lang="en-US" sz="18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3 892 564,3</a:t>
                      </a:r>
                      <a:endParaRPr lang="en-US" sz="18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3 785 128,6</a:t>
                      </a:r>
                      <a:endParaRPr lang="en-US" sz="18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Всего доходов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45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1384" y="116632"/>
            <a:ext cx="10945216" cy="72008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Ханты-Мансийского района,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gray">
          <a:xfrm>
            <a:off x="335360" y="6165304"/>
            <a:ext cx="11521280" cy="30349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indent="-142875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350" noProof="1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3" name="Диаграмма 12" title="НДФЛ"/>
          <p:cNvGraphicFramePr/>
          <p:nvPr>
            <p:extLst>
              <p:ext uri="{D42A27DB-BD31-4B8C-83A1-F6EECF244321}">
                <p14:modId xmlns:p14="http://schemas.microsoft.com/office/powerpoint/2010/main" val="1322137057"/>
              </p:ext>
            </p:extLst>
          </p:nvPr>
        </p:nvGraphicFramePr>
        <p:xfrm>
          <a:off x="2963652" y="692696"/>
          <a:ext cx="62646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176473"/>
              </p:ext>
            </p:extLst>
          </p:nvPr>
        </p:nvGraphicFramePr>
        <p:xfrm>
          <a:off x="263352" y="1340768"/>
          <a:ext cx="3024336" cy="18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НДФЛ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2021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год – 1</a:t>
                      </a:r>
                      <a:r>
                        <a:rPr lang="ru-RU" sz="1400" baseline="0" dirty="0"/>
                        <a:t> 265 019,3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400" dirty="0"/>
                        <a:t>2022 год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– 1</a:t>
                      </a:r>
                      <a:r>
                        <a:rPr lang="ru-RU" sz="1400" baseline="0" dirty="0"/>
                        <a:t> 395 036,1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400" dirty="0"/>
                        <a:t>2023 год – 1</a:t>
                      </a:r>
                      <a:r>
                        <a:rPr lang="ru-RU" sz="1400" baseline="0" dirty="0"/>
                        <a:t> 267 302,8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400" dirty="0"/>
                        <a:t>2024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год – 1</a:t>
                      </a:r>
                      <a:r>
                        <a:rPr lang="ru-RU" sz="1400" baseline="0" dirty="0"/>
                        <a:t> 064 613,7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400" dirty="0"/>
                        <a:t>2025 год – 1</a:t>
                      </a:r>
                      <a:r>
                        <a:rPr lang="ru-RU" sz="1400" baseline="0" dirty="0"/>
                        <a:t> 045 387,5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944258"/>
              </p:ext>
            </p:extLst>
          </p:nvPr>
        </p:nvGraphicFramePr>
        <p:xfrm>
          <a:off x="335360" y="3717030"/>
          <a:ext cx="2088232" cy="24461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706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Земельный налог</a:t>
                      </a:r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18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2021 год – 11 621,2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818">
                <a:tc>
                  <a:txBody>
                    <a:bodyPr/>
                    <a:lstStyle/>
                    <a:p>
                      <a:r>
                        <a:rPr lang="ru-RU" sz="1400" dirty="0"/>
                        <a:t>2022 год – 6</a:t>
                      </a:r>
                      <a:r>
                        <a:rPr lang="ru-RU" sz="1400" baseline="0" dirty="0"/>
                        <a:t> 346,3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818">
                <a:tc>
                  <a:txBody>
                    <a:bodyPr/>
                    <a:lstStyle/>
                    <a:p>
                      <a:r>
                        <a:rPr lang="ru-RU" sz="1400" dirty="0"/>
                        <a:t>2023 год –  8</a:t>
                      </a:r>
                      <a:r>
                        <a:rPr lang="ru-RU" sz="1400" baseline="0" dirty="0"/>
                        <a:t> 786,2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818">
                <a:tc>
                  <a:txBody>
                    <a:bodyPr/>
                    <a:lstStyle/>
                    <a:p>
                      <a:r>
                        <a:rPr lang="ru-RU" sz="1400" dirty="0"/>
                        <a:t>2024  год – 8</a:t>
                      </a:r>
                      <a:r>
                        <a:rPr lang="ru-RU" sz="1400" baseline="0" dirty="0"/>
                        <a:t> 874,0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818">
                <a:tc>
                  <a:txBody>
                    <a:bodyPr/>
                    <a:lstStyle/>
                    <a:p>
                      <a:r>
                        <a:rPr lang="ru-RU" sz="1400" dirty="0"/>
                        <a:t>2025 год  – 8</a:t>
                      </a:r>
                      <a:r>
                        <a:rPr lang="ru-RU" sz="1400" baseline="0" dirty="0"/>
                        <a:t> 962,8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468815"/>
              </p:ext>
            </p:extLst>
          </p:nvPr>
        </p:nvGraphicFramePr>
        <p:xfrm>
          <a:off x="3071664" y="4473664"/>
          <a:ext cx="1926214" cy="1691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АКЦИЗЫ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2021 год – 914,5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400" dirty="0"/>
                        <a:t>2022 год – 956,5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400" dirty="0"/>
                        <a:t>2023 год –  993,1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400" dirty="0"/>
                        <a:t>2024 год  – 1</a:t>
                      </a:r>
                      <a:r>
                        <a:rPr lang="ru-RU" sz="1400" baseline="0" dirty="0"/>
                        <a:t> 064,7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400" dirty="0"/>
                        <a:t>2025 год – 1</a:t>
                      </a:r>
                      <a:r>
                        <a:rPr lang="ru-RU" sz="1400" baseline="0" dirty="0"/>
                        <a:t> 064,7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08553"/>
              </p:ext>
            </p:extLst>
          </p:nvPr>
        </p:nvGraphicFramePr>
        <p:xfrm>
          <a:off x="6672064" y="4509118"/>
          <a:ext cx="2160240" cy="17281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Транспортный налог</a:t>
                      </a:r>
                    </a:p>
                  </a:txBody>
                  <a:tcPr marL="68580" marR="68580" marT="34290" marB="34290"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2021 год – 5</a:t>
                      </a:r>
                      <a:r>
                        <a:rPr lang="ru-RU" sz="1400" baseline="0" dirty="0"/>
                        <a:t> 050,2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/>
                        <a:t>2022 год – 4</a:t>
                      </a:r>
                      <a:r>
                        <a:rPr lang="ru-RU" sz="1400" baseline="0" dirty="0"/>
                        <a:t> 693,5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/>
                        <a:t>2023 год –  5</a:t>
                      </a:r>
                      <a:r>
                        <a:rPr lang="ru-RU" sz="1400" baseline="0" dirty="0"/>
                        <a:t> 681,6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/>
                        <a:t>2024 год – 5</a:t>
                      </a:r>
                      <a:r>
                        <a:rPr lang="ru-RU" sz="1400" baseline="0" dirty="0"/>
                        <a:t> 738,4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/>
                        <a:t>2025 год – 5 795,8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219647"/>
              </p:ext>
            </p:extLst>
          </p:nvPr>
        </p:nvGraphicFramePr>
        <p:xfrm>
          <a:off x="9624392" y="3573016"/>
          <a:ext cx="2232248" cy="2257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586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Налог на имущество физических лиц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2021 год –</a:t>
                      </a:r>
                      <a:r>
                        <a:rPr lang="ru-RU" sz="1400" baseline="0" dirty="0"/>
                        <a:t> 143,8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2022 год – 141,8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2023  год –  148,2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2024  год – 149,7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2025  год – 151,2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577266"/>
              </p:ext>
            </p:extLst>
          </p:nvPr>
        </p:nvGraphicFramePr>
        <p:xfrm>
          <a:off x="9264352" y="1196752"/>
          <a:ext cx="1959732" cy="23042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9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955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Налоги на совокупный доход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2021 год – 41</a:t>
                      </a:r>
                      <a:r>
                        <a:rPr lang="ru-RU" sz="1400" baseline="0" dirty="0"/>
                        <a:t> 770,5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400" dirty="0"/>
                        <a:t>2022 год – 38</a:t>
                      </a:r>
                      <a:r>
                        <a:rPr lang="ru-RU" sz="1400" baseline="0" dirty="0"/>
                        <a:t> 633,7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400" dirty="0"/>
                        <a:t>2023  год –  41</a:t>
                      </a:r>
                      <a:r>
                        <a:rPr lang="ru-RU" sz="1400" baseline="0" dirty="0"/>
                        <a:t> 338,4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400" dirty="0"/>
                        <a:t>2024  год – 41</a:t>
                      </a:r>
                      <a:r>
                        <a:rPr lang="ru-RU" sz="1400" baseline="0" dirty="0"/>
                        <a:t> 715,7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400" dirty="0"/>
                        <a:t>2025  Год – 42</a:t>
                      </a:r>
                      <a:r>
                        <a:rPr lang="ru-RU" sz="1400" baseline="0" dirty="0"/>
                        <a:t> 096,6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440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68696" y="260648"/>
            <a:ext cx="1188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384" y="1160750"/>
            <a:ext cx="1036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На территории Ханты-Мансийского района налог на имущество физических лиц установлен в соответствии с Решением Думы Ханты-Мансийского района  № 404 от 14.11.2014 г ( с изменениями от 02.11.2021 № 17)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376" y="1754815"/>
            <a:ext cx="11233248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Налоговая база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 исчислению налогов в отношении объектов имущества определяется исходя из их кадастровой стоимости.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НАЛОГОВЫЕ СТАВКИ УСТАНАВЛИВАЮТСЯ В РАЗМЕРЕ: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0,1 процента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отношении:</a:t>
            </a:r>
          </a:p>
          <a:p>
            <a:pPr marL="136922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жилых домов, частей жилых домов, квартир, частей квартир, комнат;</a:t>
            </a:r>
          </a:p>
          <a:p>
            <a:pPr marL="136922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объектов незавершенного строительства в случае, если проектируемым назначением таких объектов является жилой дом;</a:t>
            </a:r>
          </a:p>
          <a:p>
            <a:pPr marL="136922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единых недвижимых комплексов, в состав которых входит хотя бы один жилой дом;</a:t>
            </a:r>
          </a:p>
          <a:p>
            <a:pPr marL="136922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гаражей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машино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-мест, в том числе расположенных в объектах налогообложения, указанных в абзаце восьмом подпункта 1.3 пункта 1 настоящего решения;</a:t>
            </a:r>
            <a:endParaRPr lang="ru-RU" sz="1600" u="sng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36922" algn="just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хозяйственных строений или сооружений, площадь каждого из которых не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строительства;</a:t>
            </a:r>
          </a:p>
          <a:p>
            <a:pPr marL="136922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- 1    процент с 1 января 2019 года</a:t>
            </a:r>
          </a:p>
          <a:p>
            <a:pPr marL="136922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- 1,5 процента с 1 января 2020 года</a:t>
            </a:r>
          </a:p>
          <a:p>
            <a:pPr marL="136922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- 2    процента с 1 января 2023 года (решение Думы Ханты-Мансийского района от 02.11.2021 № 17)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отношении объектов налогообложения, включенных в перечень, определяемый в соответствии с пунктом 7 статьи 378.2 Налогового кодекса, в отношении объектов налогообложения, предусмотренных абзацем вторым пункта 10 статьи 378.2 Налогового кодекса, а также в отношении объектов налогообложения, кадастровая стоимость каждого из которых превышает 300 миллионов рублей, в размере: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0,5 процента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отношении прочих объектов налогообложения.</a:t>
            </a:r>
          </a:p>
          <a:p>
            <a:pPr marL="257175" indent="-257175">
              <a:buAutoNum type="arabicParenR"/>
            </a:pP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350" dirty="0">
              <a:latin typeface="Times New Roman" pitchFamily="18" charset="0"/>
              <a:cs typeface="Times New Roman" pitchFamily="18" charset="0"/>
            </a:endParaRPr>
          </a:p>
          <a:p>
            <a:endParaRPr lang="ru-RU" sz="1350" dirty="0">
              <a:latin typeface="Times New Roman" pitchFamily="18" charset="0"/>
              <a:cs typeface="Times New Roman" pitchFamily="18" charset="0"/>
            </a:endParaRPr>
          </a:p>
          <a:p>
            <a:endParaRPr lang="ru-RU" sz="1350" dirty="0">
              <a:latin typeface="Times New Roman" pitchFamily="18" charset="0"/>
              <a:cs typeface="Times New Roman" pitchFamily="18" charset="0"/>
            </a:endParaRPr>
          </a:p>
          <a:p>
            <a:endParaRPr lang="ru-RU" sz="1350" dirty="0">
              <a:latin typeface="Times New Roman" pitchFamily="18" charset="0"/>
              <a:cs typeface="Times New Roman" pitchFamily="18" charset="0"/>
            </a:endParaRPr>
          </a:p>
          <a:p>
            <a:endParaRPr lang="ru-RU" sz="1350" dirty="0">
              <a:latin typeface="Times New Roman" pitchFamily="18" charset="0"/>
              <a:cs typeface="Times New Roman" pitchFamily="18" charset="0"/>
            </a:endParaRPr>
          </a:p>
          <a:p>
            <a:endParaRPr lang="ru-RU" sz="13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87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360" y="210921"/>
            <a:ext cx="11521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Ханты-Мансийского района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Решением Думы Ханты-Мансийского района </a:t>
            </a:r>
            <a:r>
              <a:rPr lang="ru-RU" sz="1600" dirty="0"/>
              <a:t>от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25.11.2015 № 531«Об установлении земельного налога  на межселенной территории  Ханты-Мансийского района» (с изменениями от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17.12.2021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36)</a:t>
            </a:r>
          </a:p>
          <a:p>
            <a:pPr algn="just"/>
            <a:endParaRPr lang="ru-RU" sz="1200" i="1" dirty="0"/>
          </a:p>
        </p:txBody>
      </p:sp>
      <p:sp>
        <p:nvSpPr>
          <p:cNvPr id="9" name="TextBox 1"/>
          <p:cNvSpPr txBox="1"/>
          <p:nvPr/>
        </p:nvSpPr>
        <p:spPr>
          <a:xfrm>
            <a:off x="335360" y="1412776"/>
            <a:ext cx="11521279" cy="51125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271463" algn="just"/>
            <a:r>
              <a:rPr lang="ru-RU" sz="1050" b="1" i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271463"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Налоговые ставки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установлены в процентах от кадастровой стоимости земельного участка в зависимости от вида разрешенного использования земельного участка в следующих размерах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271463" algn="just">
              <a:buAutoNum type="arabicParenR"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0,3%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 отношении земельных участков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66700" indent="1191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Земельных участков занятых жилищным фондом и объектами инженерной инфраструктуры   жилищно-коммунального комплекса (за исключением доли в праве на земельный участок, приходящейся  на объект, не относящийся к жилищному фонду и к объектам инженерной инфраструктуры  жилищно-коммунального комплекса) или приобретенных (предоставленных) для жилищного строительства 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деятельности)</a:t>
            </a:r>
          </a:p>
          <a:p>
            <a:pPr marL="266700" indent="1191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Земельных участков, не используемые в предпринимательской деятельности, приобретенные (предоставленные) для ведения личного подсобного хозяйства, садоводства или огородничества, а также земельные участки общего назначения, предусмотренные Федеральным законом от 29 июля 2017 года № 217-ФЗ «О ведении гражданами садоводства и огородничества для собственных нужд и о внесении изменений в отдельные законодательные акты Российской Федерации»</a:t>
            </a:r>
          </a:p>
          <a:p>
            <a:pPr marL="395288" indent="-128588" algn="just">
              <a:buFontTx/>
              <a:buChar char="-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Земельных участков, отнесенные к землям сельскохозяйственного назначения, используемые для сельскохозяйственного производства, и под объектами сельскохозяйственного производства и животноводства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2) 1,5%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отношении прочих земельных участков.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Освобождены от уплаты с 2022 года социально ориентированные некоммерческие организации, осуществляющие на территории Ханты-Мансийского района виды деятельности, предусмотренные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пунктами  1, 4, 7, 9 статьи 31.1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Федерального закона от 12 января 1996 года № 7-ФЗ «О некоммерческих организациях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 расчета</a:t>
            </a:r>
          </a:p>
          <a:p>
            <a:pPr indent="271463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земельный участок для ведения дачного хозяйства, расположенный в ДНТ Иртыш площадью 1000 кв. м., который находится в собственности одного человека, не относящегося к льготным категориям.</a:t>
            </a:r>
          </a:p>
          <a:p>
            <a:pPr indent="271463" algn="just">
              <a:buFontTx/>
              <a:buAutoNum type="arabicParenR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271463"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148598"/>
              </p:ext>
            </p:extLst>
          </p:nvPr>
        </p:nvGraphicFramePr>
        <p:xfrm>
          <a:off x="2855640" y="5589240"/>
          <a:ext cx="6408712" cy="884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3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38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14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2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97 520рублей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 ×             0,3%              =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293 рубля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2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Кадастровая стоимость земельного участка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Ставка по налогу, установленная</a:t>
                      </a:r>
                    </a:p>
                    <a:p>
                      <a:pPr algn="ctr"/>
                      <a:r>
                        <a:rPr lang="ru-RU" sz="1050" dirty="0"/>
                        <a:t> в Ханты-Мансийском</a:t>
                      </a:r>
                      <a:r>
                        <a:rPr lang="ru-RU" sz="1050" baseline="0" dirty="0"/>
                        <a:t> районе 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Сумма налога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287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5" name="TextBox 4"/>
          <p:cNvSpPr txBox="1"/>
          <p:nvPr/>
        </p:nvSpPr>
        <p:spPr>
          <a:xfrm>
            <a:off x="551384" y="260648"/>
            <a:ext cx="110172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налоговых расходов по местным налогам,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предоставляемых в соответствии с решениями, принятыми органами местного самоуправления Ханты-Мансийского района за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прогноз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pPr algn="ctr"/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570634"/>
              </p:ext>
            </p:extLst>
          </p:nvPr>
        </p:nvGraphicFramePr>
        <p:xfrm>
          <a:off x="263353" y="1268760"/>
          <a:ext cx="11928647" cy="539897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6867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002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20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5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9396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налога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закона, нормативного акта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выпадающих доходов,                                                                                                                                                                                      тыс. рублей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1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951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latin typeface="Times New Roman"/>
                        </a:rPr>
                        <a:t>Решение Думы  Ханты-Мансийского района </a:t>
                      </a:r>
                    </a:p>
                    <a:p>
                      <a:pPr algn="l" fontAlgn="t"/>
                      <a:r>
                        <a:rPr lang="ru-RU" sz="1600" b="0" i="0" u="none" strike="noStrike" dirty="0">
                          <a:latin typeface="Times New Roman"/>
                        </a:rPr>
                        <a:t>от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14.11.2014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№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404 «Об установлении налога </a:t>
                      </a:r>
                    </a:p>
                    <a:p>
                      <a:pPr algn="l" fontAlgn="t"/>
                      <a:r>
                        <a:rPr lang="ru-RU" sz="1600" b="0" i="0" u="none" strike="noStrike" dirty="0">
                          <a:latin typeface="Times New Roman"/>
                        </a:rPr>
                        <a:t>на имущество физических лиц» </a:t>
                      </a:r>
                    </a:p>
                    <a:p>
                      <a:pPr algn="l" fontAlgn="t"/>
                      <a:r>
                        <a:rPr lang="ru-RU" sz="1600" b="0" i="0" u="none" strike="noStrike" dirty="0">
                          <a:latin typeface="Times New Roman"/>
                        </a:rPr>
                        <a:t>(с изменениями от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20.05.2022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№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132)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18,0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36,8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18,4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18,4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18,4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latin typeface="Times New Roman"/>
                        </a:rPr>
                        <a:t>Решение Думы  Ханты-Мансийского района </a:t>
                      </a:r>
                    </a:p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latin typeface="Times New Roman"/>
                        </a:rPr>
                        <a:t>от 25.11.2015 № 531 «Об установлении земельного налога на межселенной территории </a:t>
                      </a:r>
                    </a:p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latin typeface="Times New Roman"/>
                        </a:rPr>
                        <a:t>Ханты-Мансийского</a:t>
                      </a:r>
                      <a:r>
                        <a:rPr lang="ru-RU" sz="1600" b="0" i="0" u="none" strike="noStrike" baseline="0" dirty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района»</a:t>
                      </a:r>
                    </a:p>
                    <a:p>
                      <a:pPr algn="just" fontAlgn="t"/>
                      <a:r>
                        <a:rPr lang="ru-RU" sz="1600" b="0" i="0" u="none" strike="noStrike" dirty="0">
                          <a:latin typeface="Times New Roman"/>
                        </a:rPr>
                        <a:t>(с изменениями от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17.12.2021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№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36)</a:t>
                      </a:r>
                      <a:endParaRPr lang="ru-RU" sz="1600" b="0" i="0" u="none" strike="noStrike" baseline="0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Исчисление земельного налога за налоговый период 2021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года будет осуществлен в 2022 году.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Срок проведения оценки 2023 год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444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600" b="1" i="0" u="none" strike="noStrike" dirty="0">
                          <a:latin typeface="Times New Roman"/>
                        </a:rPr>
                        <a:t>ВСЕГО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373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1305256" cy="64807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Ханты-Мансийского района,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35129123"/>
              </p:ext>
            </p:extLst>
          </p:nvPr>
        </p:nvGraphicFramePr>
        <p:xfrm>
          <a:off x="3359696" y="764704"/>
          <a:ext cx="561662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020138"/>
              </p:ext>
            </p:extLst>
          </p:nvPr>
        </p:nvGraphicFramePr>
        <p:xfrm>
          <a:off x="407368" y="836711"/>
          <a:ext cx="3384376" cy="266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14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Доходы от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использования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имущества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2021 год –  343</a:t>
                      </a:r>
                      <a:r>
                        <a:rPr lang="ru-RU" sz="1600" baseline="0" dirty="0"/>
                        <a:t> 558,3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/>
                        <a:t>2022 год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–  312</a:t>
                      </a:r>
                      <a:r>
                        <a:rPr lang="ru-RU" sz="1600" baseline="0" dirty="0"/>
                        <a:t> 434,9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/>
                        <a:t>2023 год –  310</a:t>
                      </a:r>
                      <a:r>
                        <a:rPr lang="ru-RU" sz="1600" baseline="0" dirty="0"/>
                        <a:t> 113,6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/>
                        <a:t>2024 год –  317</a:t>
                      </a:r>
                      <a:r>
                        <a:rPr lang="ru-RU" sz="1600" baseline="0" dirty="0"/>
                        <a:t> 695,5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/>
                        <a:t>2025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год –  326</a:t>
                      </a:r>
                      <a:r>
                        <a:rPr lang="ru-RU" sz="1600" baseline="0" dirty="0"/>
                        <a:t> 662,6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264580"/>
              </p:ext>
            </p:extLst>
          </p:nvPr>
        </p:nvGraphicFramePr>
        <p:xfrm>
          <a:off x="335360" y="3645024"/>
          <a:ext cx="3384376" cy="26642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78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Платежи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за пользование природными ресурсами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2021 год –   66</a:t>
                      </a:r>
                      <a:r>
                        <a:rPr lang="ru-RU" sz="1600" baseline="0" dirty="0"/>
                        <a:t> 697,5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/>
                        <a:t>2022 год –  71</a:t>
                      </a:r>
                      <a:r>
                        <a:rPr lang="ru-RU" sz="1600" baseline="0" dirty="0"/>
                        <a:t> 240,0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/>
                        <a:t>2023 год –  68</a:t>
                      </a:r>
                      <a:r>
                        <a:rPr lang="ru-RU" sz="1600" baseline="0" dirty="0"/>
                        <a:t> 382,6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/>
                        <a:t>2024 год –  57</a:t>
                      </a:r>
                      <a:r>
                        <a:rPr lang="ru-RU" sz="1600" baseline="0" dirty="0"/>
                        <a:t> 464,4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/>
                        <a:t>2025 год –  43</a:t>
                      </a:r>
                      <a:r>
                        <a:rPr lang="ru-RU" sz="1600" baseline="0" dirty="0"/>
                        <a:t> 091,5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737567"/>
              </p:ext>
            </p:extLst>
          </p:nvPr>
        </p:nvGraphicFramePr>
        <p:xfrm>
          <a:off x="4295800" y="4221088"/>
          <a:ext cx="3384376" cy="22101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Доходы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от продажи материальных и нематериальных ресурсов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366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2021 год –  5</a:t>
                      </a:r>
                      <a:r>
                        <a:rPr lang="ru-RU" sz="1600" baseline="0" dirty="0"/>
                        <a:t> 652,1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366">
                <a:tc>
                  <a:txBody>
                    <a:bodyPr/>
                    <a:lstStyle/>
                    <a:p>
                      <a:r>
                        <a:rPr lang="ru-RU" sz="1600" dirty="0"/>
                        <a:t>2022 год –  11</a:t>
                      </a:r>
                      <a:r>
                        <a:rPr lang="ru-RU" sz="1600" baseline="0" dirty="0"/>
                        <a:t> 548,3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366">
                <a:tc>
                  <a:txBody>
                    <a:bodyPr/>
                    <a:lstStyle/>
                    <a:p>
                      <a:r>
                        <a:rPr lang="ru-RU" sz="1600" dirty="0"/>
                        <a:t>2023 год –  1</a:t>
                      </a:r>
                      <a:r>
                        <a:rPr lang="ru-RU" sz="1600" baseline="0" dirty="0"/>
                        <a:t> 297,0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366">
                <a:tc>
                  <a:txBody>
                    <a:bodyPr/>
                    <a:lstStyle/>
                    <a:p>
                      <a:r>
                        <a:rPr lang="ru-RU" sz="1600" dirty="0"/>
                        <a:t>2024 год –  </a:t>
                      </a:r>
                      <a:r>
                        <a:rPr lang="ru-RU" sz="1600" baseline="0" dirty="0"/>
                        <a:t>3 197,0 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366">
                <a:tc>
                  <a:txBody>
                    <a:bodyPr/>
                    <a:lstStyle/>
                    <a:p>
                      <a:r>
                        <a:rPr lang="ru-RU" sz="1600" dirty="0"/>
                        <a:t>2025 год –  </a:t>
                      </a:r>
                      <a:r>
                        <a:rPr lang="ru-RU" sz="1600" baseline="0" dirty="0"/>
                        <a:t>597,0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606587"/>
              </p:ext>
            </p:extLst>
          </p:nvPr>
        </p:nvGraphicFramePr>
        <p:xfrm>
          <a:off x="8616280" y="3717032"/>
          <a:ext cx="2826313" cy="27670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26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730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Доходы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от оказания </a:t>
                      </a:r>
                    </a:p>
                    <a:p>
                      <a:pPr algn="ctr"/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платных услуг</a:t>
                      </a:r>
                    </a:p>
                    <a:p>
                      <a:pPr algn="ctr"/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и компенсаций затрат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2021 год –  25</a:t>
                      </a:r>
                      <a:r>
                        <a:rPr lang="ru-RU" sz="1600" baseline="0" dirty="0"/>
                        <a:t> 683,5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2022 год –  14</a:t>
                      </a:r>
                      <a:r>
                        <a:rPr lang="ru-RU" sz="1600" baseline="0" dirty="0"/>
                        <a:t> 685,8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2023 год –   12</a:t>
                      </a:r>
                      <a:r>
                        <a:rPr lang="ru-RU" sz="1600" baseline="0" dirty="0"/>
                        <a:t> 872,2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2024  год –  13</a:t>
                      </a:r>
                      <a:r>
                        <a:rPr lang="ru-RU" sz="1600" baseline="0" dirty="0"/>
                        <a:t> 182,2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2025  год –  13 182,2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352049"/>
              </p:ext>
            </p:extLst>
          </p:nvPr>
        </p:nvGraphicFramePr>
        <p:xfrm>
          <a:off x="8832304" y="1052734"/>
          <a:ext cx="3096344" cy="23343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129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Пени, штрафы, 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возмещение ущерба</a:t>
                      </a:r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280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2021 год –   77</a:t>
                      </a:r>
                      <a:r>
                        <a:rPr lang="ru-RU" sz="1600" baseline="0" dirty="0"/>
                        <a:t> 539,5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280">
                <a:tc>
                  <a:txBody>
                    <a:bodyPr/>
                    <a:lstStyle/>
                    <a:p>
                      <a:r>
                        <a:rPr lang="ru-RU" sz="1600" dirty="0"/>
                        <a:t>2022 год –</a:t>
                      </a:r>
                      <a:r>
                        <a:rPr lang="ru-RU" sz="1600" baseline="0" dirty="0"/>
                        <a:t>  28 145,8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280">
                <a:tc>
                  <a:txBody>
                    <a:bodyPr/>
                    <a:lstStyle/>
                    <a:p>
                      <a:r>
                        <a:rPr lang="ru-RU" sz="1600" dirty="0"/>
                        <a:t>2023  год –  14</a:t>
                      </a:r>
                      <a:r>
                        <a:rPr lang="ru-RU" sz="1600" baseline="0" dirty="0"/>
                        <a:t> 219,3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280">
                <a:tc>
                  <a:txBody>
                    <a:bodyPr/>
                    <a:lstStyle/>
                    <a:p>
                      <a:r>
                        <a:rPr lang="ru-RU" sz="1600" dirty="0"/>
                        <a:t>2024  год –  14</a:t>
                      </a:r>
                      <a:r>
                        <a:rPr lang="ru-RU" sz="1600" baseline="0" dirty="0"/>
                        <a:t> 212,7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280">
                <a:tc>
                  <a:txBody>
                    <a:bodyPr/>
                    <a:lstStyle/>
                    <a:p>
                      <a:r>
                        <a:rPr lang="ru-RU" sz="1600" dirty="0"/>
                        <a:t>2025 год –   14</a:t>
                      </a:r>
                      <a:r>
                        <a:rPr lang="ru-RU" sz="1600" baseline="0" dirty="0"/>
                        <a:t> 221,3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37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842" y="11998"/>
            <a:ext cx="297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11723" y="248239"/>
            <a:ext cx="4752528" cy="1054238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Основные параметры сценарных условий прогноза социально-экономического развития Российской Федерации на 2023 год и плановый период 2024 и 2025 годов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67808" y="2175473"/>
            <a:ext cx="3240360" cy="25334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</a:t>
            </a:r>
          </a:p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2023 год </a:t>
            </a:r>
          </a:p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2024-2025 годов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5400" y="2250458"/>
            <a:ext cx="2244322" cy="212134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Указы Президента Российской Федерации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 rot="5400000">
            <a:off x="5535285" y="1370623"/>
            <a:ext cx="905404" cy="704301"/>
          </a:xfrm>
          <a:prstGeom prst="notchedRightArrow">
            <a:avLst/>
          </a:prstGeom>
          <a:solidFill>
            <a:srgbClr val="FFC000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3116063" y="2949614"/>
            <a:ext cx="991320" cy="700515"/>
          </a:xfrm>
          <a:prstGeom prst="notchedRightArrow">
            <a:avLst/>
          </a:prstGeom>
          <a:solidFill>
            <a:srgbClr val="FF5050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85095" y="5581164"/>
            <a:ext cx="3801998" cy="10542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Влияние пандемии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COVID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–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19 и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санкционного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режима на экономику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48328" y="2272696"/>
            <a:ext cx="2448272" cy="23547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Тенденции социально-экономического развития района, сложившиеся по итогам 2020 и 2021 годов и первого полугодия </a:t>
            </a:r>
          </a:p>
          <a:p>
            <a:pPr lvl="0" algn="ctr"/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2022 года</a:t>
            </a:r>
            <a:endParaRPr lang="ru-RU" sz="1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 rot="10800000">
            <a:off x="7896200" y="2938353"/>
            <a:ext cx="984574" cy="723038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Стрелка вправо с вырезом 19"/>
          <p:cNvSpPr/>
          <p:nvPr/>
        </p:nvSpPr>
        <p:spPr>
          <a:xfrm rot="16200000">
            <a:off x="5524581" y="4773382"/>
            <a:ext cx="923026" cy="700515"/>
          </a:xfrm>
          <a:prstGeom prst="notchedRightArrow">
            <a:avLst/>
          </a:prstGeom>
          <a:solidFill>
            <a:srgbClr val="66CCFF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00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96688" y="-99392"/>
            <a:ext cx="12529392" cy="1038489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Ханты-Мансийского района, тыс. рублей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2667002" y="5751258"/>
            <a:ext cx="6857999" cy="24949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indent="-142875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350" noProof="1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047372"/>
              </p:ext>
            </p:extLst>
          </p:nvPr>
        </p:nvGraphicFramePr>
        <p:xfrm>
          <a:off x="263356" y="939096"/>
          <a:ext cx="11593287" cy="5586248"/>
        </p:xfrm>
        <a:graphic>
          <a:graphicData uri="http://schemas.openxmlformats.org/drawingml/2006/table">
            <a:tbl>
              <a:tblPr/>
              <a:tblGrid>
                <a:gridCol w="1927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92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16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90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90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42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6903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6903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6903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6903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197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 (ожидаемая оценка)*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7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 из бюджета округа, в т.ч.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2 227 988,5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2 317 999,1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2 293 177,7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2 364 611,3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2 283 870,4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90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56 676,5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73 027,1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97 288,1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121 348,7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44 675,7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0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317 488,9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369 314,1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280 033,2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329 272,6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317 348,0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0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1 760 787,9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1 794 448,9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1 898 461,1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1 896 594,7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1 904 451,4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8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93 035,2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81 209,0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17 395,3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17 395,3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17 395,3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8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218 758,3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37 562,2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9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2 446 746,8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2 355 561,3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2 293 177,7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2 364 611,3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2 283 870,4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934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9736" y="1268761"/>
            <a:ext cx="4968552" cy="651719"/>
          </a:xfrm>
        </p:spPr>
        <p:txBody>
          <a:bodyPr>
            <a:normAutofit/>
          </a:bodyPr>
          <a:lstStyle/>
          <a:p>
            <a:endParaRPr lang="ru-RU" sz="15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332656"/>
            <a:ext cx="10513168" cy="5976664"/>
          </a:xfrm>
          <a:ln w="38100"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68580" tIns="35100" rIns="68580" bIns="34290" rtlCol="0"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825" b="1" dirty="0">
                <a:solidFill>
                  <a:schemeClr val="tx2">
                    <a:lumMod val="75000"/>
                  </a:schemeClr>
                </a:solidFill>
              </a:rPr>
              <a:t>ДОЛГОВАЯ ПОЛИТИКА РАЙОНА В </a:t>
            </a:r>
            <a:r>
              <a:rPr lang="ru-RU" sz="3825" b="1" dirty="0" smtClean="0">
                <a:solidFill>
                  <a:schemeClr val="tx2">
                    <a:lumMod val="75000"/>
                  </a:schemeClr>
                </a:solidFill>
              </a:rPr>
              <a:t>2023-2025 ГОДАХ</a:t>
            </a:r>
            <a:endParaRPr lang="ru-RU" sz="3825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ЦЕЛИ - НАЦЕЛЕНА НА </a:t>
            </a:r>
            <a:r>
              <a:rPr lang="ru-RU" sz="2475" dirty="0"/>
              <a:t>ПОДДЕРЖАНИЕ ДОЛГОВОЙ НАГРУЗКИ НА БЮДЖЕТ РАЙОНА НА УРОВНЕ, ОТНОСЯЩЕМ МУНИЦИПАЛИТЕТ К МУНИЦИПАЛИТЕТАМ С ВЫСОКОЙ ДОЛГОВОЙ УСТОЙЧИВОСТЬЮ</a:t>
            </a:r>
          </a:p>
          <a:p>
            <a:pPr marL="0" indent="0" algn="ctr">
              <a:buNone/>
            </a:pPr>
            <a:endParaRPr lang="ru-RU" sz="2475" dirty="0"/>
          </a:p>
          <a:p>
            <a:pPr marL="0" indent="0">
              <a:buNone/>
            </a:pPr>
            <a:r>
              <a:rPr lang="ru-RU" dirty="0"/>
              <a:t>Для достижения поставленной цели необходимо обеспечить: </a:t>
            </a:r>
          </a:p>
          <a:p>
            <a:r>
              <a:rPr lang="ru-RU" dirty="0"/>
              <a:t>эффективность осуществления муниципальных заимствований; </a:t>
            </a:r>
          </a:p>
          <a:p>
            <a:endParaRPr lang="ru-RU" dirty="0"/>
          </a:p>
          <a:p>
            <a:r>
              <a:rPr lang="ru-RU" dirty="0"/>
              <a:t>привлечение необходимого объема муниципальных заимствований, способных обеспечить решение социально-экономических задач развития района, не допустив при этом необоснованного роста муниципальных долга  и повышения рисков неисполнения долговых обязательств; </a:t>
            </a:r>
          </a:p>
          <a:p>
            <a:endParaRPr lang="ru-RU" dirty="0"/>
          </a:p>
          <a:p>
            <a:r>
              <a:rPr lang="ru-RU" dirty="0"/>
              <a:t>взаимосвязь принятия решения о заимствованиях с реальными потребностями бюджета района в заемных средствах; </a:t>
            </a:r>
          </a:p>
          <a:p>
            <a:endParaRPr lang="ru-RU" dirty="0"/>
          </a:p>
          <a:p>
            <a:r>
              <a:rPr lang="ru-RU" dirty="0"/>
              <a:t>контроль за объемом заимствований, прогнозируемом при среднесрочном планировании;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прозрачность процессов управления муниципальных долгом района;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гибкое реагирование на изменяющиеся условия финансовых рынков и использование наиболее благоприятных форм заимствований; </a:t>
            </a:r>
          </a:p>
          <a:p>
            <a:endParaRPr lang="ru-RU" dirty="0"/>
          </a:p>
          <a:p>
            <a:r>
              <a:rPr lang="ru-RU" dirty="0"/>
              <a:t>раскрытие информации о долговых обязательствах и проводимой заемной политике; оперативное управления долговыми обязательствами.</a:t>
            </a:r>
          </a:p>
        </p:txBody>
      </p:sp>
      <p:sp>
        <p:nvSpPr>
          <p:cNvPr id="4" name="Половина рамки 3"/>
          <p:cNvSpPr/>
          <p:nvPr/>
        </p:nvSpPr>
        <p:spPr>
          <a:xfrm rot="10800000">
            <a:off x="4889866" y="1772816"/>
            <a:ext cx="6562110" cy="4742259"/>
          </a:xfrm>
          <a:prstGeom prst="halfFrame">
            <a:avLst>
              <a:gd name="adj1" fmla="val 761"/>
              <a:gd name="adj2" fmla="val 89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66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696" y="250532"/>
            <a:ext cx="11953328" cy="405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заимствования, объем долга Ханты-Мансийского 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92272702"/>
              </p:ext>
            </p:extLst>
          </p:nvPr>
        </p:nvGraphicFramePr>
        <p:xfrm>
          <a:off x="551384" y="836712"/>
          <a:ext cx="10945215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36360" y="65553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80915"/>
              </p:ext>
            </p:extLst>
          </p:nvPr>
        </p:nvGraphicFramePr>
        <p:xfrm>
          <a:off x="551385" y="5486165"/>
          <a:ext cx="10729190" cy="1111187"/>
        </p:xfrm>
        <a:graphic>
          <a:graphicData uri="http://schemas.openxmlformats.org/drawingml/2006/table">
            <a:tbl>
              <a:tblPr/>
              <a:tblGrid>
                <a:gridCol w="4379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7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30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98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5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от 23.12.2022 №227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от 23.12.2022 №227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от 23.12.2022 №227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Предельный планируемый объем долга,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  <a:p>
                      <a:pPr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 sz="1400" b="0" i="0" u="none" strike="noStrike" kern="1200" baseline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502 988,5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429 313,7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447 396,3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Половина рамки 9"/>
          <p:cNvSpPr/>
          <p:nvPr/>
        </p:nvSpPr>
        <p:spPr>
          <a:xfrm rot="10800000">
            <a:off x="5159459" y="1988840"/>
            <a:ext cx="6562110" cy="4752528"/>
          </a:xfrm>
          <a:prstGeom prst="halfFrame">
            <a:avLst>
              <a:gd name="adj1" fmla="val 761"/>
              <a:gd name="adj2" fmla="val 89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71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96688" y="-99392"/>
            <a:ext cx="12529392" cy="1038489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утвержденных объемов погашения государственного долга и расходов на его обслуживание с ограничениями Бюджетного кодекса Российской Федерации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430990"/>
              </p:ext>
            </p:extLst>
          </p:nvPr>
        </p:nvGraphicFramePr>
        <p:xfrm>
          <a:off x="191345" y="908722"/>
          <a:ext cx="11665295" cy="550525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3888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405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(план)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от 23.12.2022 №227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от 23.12.2022 №227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от 23.12.2022 №227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бюджета Ханты-Мансийского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района, тыс. 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847 517,7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- 149 439,2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- 56 962,7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- 149 560,5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доходам без учета безвозмездных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44,9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Предельный объем дефицита бюджета                            в соответствии с БК РФ,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717,9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- 149 439,2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- 149 790,1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- 149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560,5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доходам без учета безвозмездных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поступлений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долг, тыс. 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241 484,2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265 429,8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277 639,5</a:t>
                      </a:r>
                      <a:endParaRPr lang="ru-RU" dirty="0"/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288 745,1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доходам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учета безвозмездных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муниципального долга в соответствии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БК РФ,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828 589,9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747 195,9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748 950,3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747 802,4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доходам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учета безвозмездных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77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96688" y="0"/>
            <a:ext cx="12529392" cy="1038489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2022-2025 годах, тыс.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44244"/>
              </p:ext>
            </p:extLst>
          </p:nvPr>
        </p:nvGraphicFramePr>
        <p:xfrm>
          <a:off x="191344" y="1052736"/>
          <a:ext cx="11665295" cy="510577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3888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405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(план)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от 23.12.2022 №227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от 23.12.2022 №227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от 23.12.2022 №227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ценные бумаги (облигации)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0,0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0,0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из других бюджетов бюджетной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Российской Федерации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611,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265 429,8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277 639,5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288 745,1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учёту средств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748 390,2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439,2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-56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962,7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-149 560,5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средства Резервного фонда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начало года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конец года</a:t>
                      </a: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9 142,1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142,1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источники внутреннего финансирования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 бюджета: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138 431,2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243,0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- 6 977,0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- 6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346,0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847 517,7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149 439,2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-56 962,7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- 149 560,7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613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трелка вниз 2"/>
          <p:cNvSpPr/>
          <p:nvPr/>
        </p:nvSpPr>
        <p:spPr>
          <a:xfrm rot="1689809">
            <a:off x="10100713" y="3512178"/>
            <a:ext cx="264086" cy="864096"/>
          </a:xfrm>
          <a:prstGeom prst="downArrow">
            <a:avLst>
              <a:gd name="adj1" fmla="val 50000"/>
              <a:gd name="adj2" fmla="val 123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1463123">
            <a:off x="9957716" y="2290408"/>
            <a:ext cx="264086" cy="864096"/>
          </a:xfrm>
          <a:prstGeom prst="downArrow">
            <a:avLst>
              <a:gd name="adj1" fmla="val 50000"/>
              <a:gd name="adj2" fmla="val 102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72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88640"/>
            <a:ext cx="10585176" cy="504056"/>
          </a:xfrm>
        </p:spPr>
        <p:txBody>
          <a:bodyPr>
            <a:noAutofit/>
          </a:bodyPr>
          <a:lstStyle/>
          <a:p>
            <a:r>
              <a:rPr lang="ru-RU" sz="1500" b="1" dirty="0">
                <a:cs typeface="Times New Roman" pitchFamily="18" charset="0"/>
              </a:rPr>
              <a:t>Структура расходов бюджета Ханты-Мансийского района на 2020-2023 годы</a:t>
            </a:r>
            <a:endParaRPr lang="ru-RU" sz="1500" dirty="0"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52863196"/>
              </p:ext>
            </p:extLst>
          </p:nvPr>
        </p:nvGraphicFramePr>
        <p:xfrm>
          <a:off x="0" y="548680"/>
          <a:ext cx="1219200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347613"/>
              </p:ext>
            </p:extLst>
          </p:nvPr>
        </p:nvGraphicFramePr>
        <p:xfrm>
          <a:off x="839417" y="5877271"/>
          <a:ext cx="9433048" cy="64807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59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95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6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21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949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2022 год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2023 год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2024 год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2025 год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1400" dirty="0"/>
                        <a:t>3 975 263,0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4 173 796,9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  <a:r>
                        <a:rPr lang="ru-RU" sz="1400" baseline="0" dirty="0"/>
                        <a:t> 949 527,0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3 934 689,1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Всего расходов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824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476672"/>
            <a:ext cx="11089232" cy="504056"/>
          </a:xfrm>
        </p:spPr>
        <p:txBody>
          <a:bodyPr>
            <a:noAutofit/>
          </a:bodyPr>
          <a:lstStyle/>
          <a:p>
            <a:r>
              <a:rPr lang="ru-RU" sz="1500" b="1" dirty="0">
                <a:cs typeface="Times New Roman" pitchFamily="18" charset="0"/>
              </a:rPr>
              <a:t>Программные расходы бюджета Ханты-Мансийского района на 2022-2025 годы</a:t>
            </a:r>
            <a:endParaRPr lang="ru-RU" sz="1500" dirty="0"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59151876"/>
              </p:ext>
            </p:extLst>
          </p:nvPr>
        </p:nvGraphicFramePr>
        <p:xfrm>
          <a:off x="0" y="908721"/>
          <a:ext cx="12072664" cy="591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110277"/>
              </p:ext>
            </p:extLst>
          </p:nvPr>
        </p:nvGraphicFramePr>
        <p:xfrm>
          <a:off x="911424" y="5661248"/>
          <a:ext cx="10585177" cy="9361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06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40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7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9486">
                <a:tc>
                  <a:txBody>
                    <a:bodyPr/>
                    <a:lstStyle/>
                    <a:p>
                      <a:r>
                        <a:rPr lang="ru-RU" sz="1100" b="1" dirty="0"/>
                        <a:t>Всего по муниципальным программам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  <a:p>
                      <a:pPr algn="ctr"/>
                      <a:r>
                        <a:rPr lang="ru-RU" sz="1100" b="1" dirty="0"/>
                        <a:t>3 908 802,4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  <a:p>
                      <a:pPr algn="ctr"/>
                      <a:r>
                        <a:rPr lang="ru-RU" sz="1100" b="1" dirty="0"/>
                        <a:t>4</a:t>
                      </a:r>
                      <a:r>
                        <a:rPr lang="ru-RU" sz="1100" b="1" baseline="0" dirty="0"/>
                        <a:t> 136 508,8</a:t>
                      </a:r>
                      <a:endParaRPr lang="ru-RU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  <a:p>
                      <a:pPr algn="ctr"/>
                      <a:r>
                        <a:rPr lang="ru-RU" sz="1100" b="1" dirty="0"/>
                        <a:t>3 907 583,4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  <a:p>
                      <a:pPr algn="ctr"/>
                      <a:r>
                        <a:rPr lang="ru-RU" sz="1100" b="1" dirty="0"/>
                        <a:t>3 852 148,1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617">
                <a:tc>
                  <a:txBody>
                    <a:bodyPr/>
                    <a:lstStyle/>
                    <a:p>
                      <a:r>
                        <a:rPr lang="ru-RU" sz="1100" b="1" dirty="0"/>
                        <a:t>Доля муниципальных</a:t>
                      </a:r>
                      <a:r>
                        <a:rPr lang="ru-RU" sz="1100" b="1" baseline="0" dirty="0"/>
                        <a:t> программ в общем объеме расходов</a:t>
                      </a:r>
                      <a:endParaRPr lang="ru-RU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b="1" dirty="0"/>
                    </a:p>
                    <a:p>
                      <a:pPr algn="ctr"/>
                      <a:r>
                        <a:rPr lang="ru-RU" sz="1100" b="1" dirty="0"/>
                        <a:t>98,3</a:t>
                      </a:r>
                      <a:r>
                        <a:rPr lang="ru-RU" sz="1100" b="1" baseline="0" dirty="0"/>
                        <a:t> %</a:t>
                      </a:r>
                      <a:r>
                        <a:rPr lang="ru-RU" sz="1100" b="1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99,1 %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98,9 %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97,9 %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20205605">
            <a:off x="5800007" y="4472782"/>
            <a:ext cx="7753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47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60496" y="646264"/>
            <a:ext cx="1296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31504" y="260648"/>
            <a:ext cx="9289032" cy="451281"/>
          </a:xfrm>
        </p:spPr>
        <p:txBody>
          <a:bodyPr>
            <a:normAutofit/>
          </a:bodyPr>
          <a:lstStyle/>
          <a:p>
            <a:r>
              <a:rPr lang="ru-RU" sz="1350" b="1" dirty="0">
                <a:latin typeface="Arial" pitchFamily="34" charset="0"/>
                <a:cs typeface="Arial" pitchFamily="34" charset="0"/>
              </a:rPr>
              <a:t>СРЕДСТВА ДОРОЖНОГО ФОНДА ХАНТЫ-МАНСИЙСКОГО РАЙОНА</a:t>
            </a:r>
            <a:endParaRPr lang="ru-RU" sz="135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16632"/>
            <a:ext cx="1152128" cy="101208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919536" y="1052736"/>
            <a:ext cx="2160240" cy="720080"/>
            <a:chOff x="260362" y="109260"/>
            <a:chExt cx="2204300" cy="6040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60362" y="109260"/>
              <a:ext cx="2204300" cy="6040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260362" y="109260"/>
              <a:ext cx="2204300" cy="604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</a:rPr>
                <a:t>2022 год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72064" y="1049501"/>
            <a:ext cx="2014745" cy="716187"/>
            <a:chOff x="2713880" y="1021995"/>
            <a:chExt cx="2204300" cy="62219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</a:rPr>
                <a:t>2024 год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968916" y="1056629"/>
            <a:ext cx="2167644" cy="716187"/>
            <a:chOff x="5218968" y="46823"/>
            <a:chExt cx="2204300" cy="56857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218968" y="46823"/>
              <a:ext cx="2204300" cy="56857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5218968" y="46823"/>
              <a:ext cx="2204300" cy="568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</a:rPr>
                <a:t>2025 год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7369" y="2248313"/>
            <a:ext cx="11449270" cy="270030"/>
            <a:chOff x="6311671" y="885966"/>
            <a:chExt cx="2401065" cy="120053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11671" y="885966"/>
              <a:ext cx="2401065" cy="12005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6311671" y="885966"/>
              <a:ext cx="2401065" cy="1200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Содержание автомобильных дорог местного значения                               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351584" y="1595283"/>
            <a:ext cx="1296144" cy="593978"/>
            <a:chOff x="3416146" y="3016702"/>
            <a:chExt cx="1452597" cy="31191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</a:rPr>
                <a:t>5 650,0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033696" y="1561893"/>
            <a:ext cx="1291479" cy="593977"/>
            <a:chOff x="3416146" y="3016702"/>
            <a:chExt cx="1452597" cy="31191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</a:rPr>
                <a:t>6 803,1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460550" y="1561892"/>
            <a:ext cx="1296144" cy="562268"/>
            <a:chOff x="3416146" y="3016702"/>
            <a:chExt cx="1452597" cy="31191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</a:rPr>
                <a:t>6 860,5</a:t>
              </a:r>
            </a:p>
          </p:txBody>
        </p:sp>
      </p:grp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970505"/>
              </p:ext>
            </p:extLst>
          </p:nvPr>
        </p:nvGraphicFramePr>
        <p:xfrm>
          <a:off x="407367" y="2518342"/>
          <a:ext cx="11449271" cy="3286922"/>
        </p:xfrm>
        <a:graphic>
          <a:graphicData uri="http://schemas.openxmlformats.org/drawingml/2006/table">
            <a:tbl>
              <a:tblPr/>
              <a:tblGrid>
                <a:gridCol w="9163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5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366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Содержание автомобильной дороги «Подъезд к </a:t>
                      </a:r>
                      <a:r>
                        <a:rPr lang="ru-RU" sz="11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д.Ярки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»</a:t>
                      </a: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2 745,9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28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Содержание автомобильной дороги «Подъезд к </a:t>
                      </a:r>
                      <a:r>
                        <a:rPr lang="ru-RU" sz="11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п.Выкатной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»</a:t>
                      </a: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2 830,6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28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Содержание автомобильной дороги «Подъезд к </a:t>
                      </a:r>
                      <a:r>
                        <a:rPr lang="ru-RU" sz="11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с.Реполово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» </a:t>
                      </a: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494,6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273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Департамент строительства, архитектуры и ЖКХ</a:t>
                      </a: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603,6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49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</a:rPr>
                        <a:t>ВСЕГО СРЕДСТВ</a:t>
                      </a:r>
                      <a:r>
                        <a:rPr lang="ru-RU" sz="1100" b="1" baseline="0" dirty="0">
                          <a:solidFill>
                            <a:srgbClr val="FF0000"/>
                          </a:solidFill>
                        </a:rPr>
                        <a:t> ДОРОЖНОГО ФОНДА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6 674,7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4367808" y="1040933"/>
            <a:ext cx="2014745" cy="716187"/>
            <a:chOff x="2713880" y="1021995"/>
            <a:chExt cx="2204300" cy="62219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Прямоугольник 40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</a:rPr>
                <a:t>2023 год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729440" y="1561892"/>
            <a:ext cx="1291479" cy="593977"/>
            <a:chOff x="3416146" y="3016702"/>
            <a:chExt cx="1452597" cy="311916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Прямоугольник 44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</a:rPr>
                <a:t>6 674,7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1453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648072"/>
          </a:xfrm>
        </p:spPr>
        <p:txBody>
          <a:bodyPr>
            <a:normAutofit fontScale="90000"/>
          </a:bodyPr>
          <a:lstStyle/>
          <a:p>
            <a:r>
              <a:rPr lang="ru-RU" sz="2500" b="1" dirty="0"/>
              <a:t>Создание объектов муниципальной собственности в Ханты-Мансийском районе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9416" y="1760069"/>
          <a:ext cx="10756776" cy="4006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60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14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503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2023 год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2024 год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ВСЕГО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5201">
                <a:tc>
                  <a:txBody>
                    <a:bodyPr/>
                    <a:lstStyle/>
                    <a:p>
                      <a:r>
                        <a:rPr lang="ru-RU" sz="1600" dirty="0"/>
                        <a:t>Другие общегосударственные</a:t>
                      </a:r>
                      <a:r>
                        <a:rPr lang="ru-RU" sz="1600" baseline="0" dirty="0"/>
                        <a:t> расходы</a:t>
                      </a:r>
                      <a:endParaRPr lang="ru-RU" sz="1600" dirty="0"/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3 185,0</a:t>
                      </a:r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3 185,0</a:t>
                      </a:r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5230">
                <a:tc>
                  <a:txBody>
                    <a:bodyPr/>
                    <a:lstStyle/>
                    <a:p>
                      <a:r>
                        <a:rPr lang="ru-RU" sz="1600" dirty="0"/>
                        <a:t>Жилищно-коммунальный комплекс</a:t>
                      </a:r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245 442,7</a:t>
                      </a:r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245 442,7</a:t>
                      </a:r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1372">
                <a:tc>
                  <a:txBody>
                    <a:bodyPr/>
                    <a:lstStyle/>
                    <a:p>
                      <a:r>
                        <a:rPr lang="ru-RU" sz="1600" dirty="0"/>
                        <a:t>ВСЕГО</a:t>
                      </a:r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248 627,7</a:t>
                      </a:r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248 627,7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36429" y="1216510"/>
            <a:ext cx="1536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35179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842" y="11998"/>
            <a:ext cx="297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1624" y="269169"/>
            <a:ext cx="705678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</a:t>
            </a:r>
          </a:p>
          <a:p>
            <a:pPr algn="ctr"/>
            <a:r>
              <a:rPr lang="ru-RU" sz="19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2023 год и плановый период 2024-2025 годов</a:t>
            </a:r>
          </a:p>
        </p:txBody>
      </p:sp>
      <p:sp>
        <p:nvSpPr>
          <p:cNvPr id="10" name="Стрелка вниз 9"/>
          <p:cNvSpPr>
            <a:spLocks noChangeArrowheads="1"/>
          </p:cNvSpPr>
          <p:nvPr/>
        </p:nvSpPr>
        <p:spPr bwMode="auto">
          <a:xfrm>
            <a:off x="4290443" y="1525222"/>
            <a:ext cx="3899146" cy="1008112"/>
          </a:xfrm>
          <a:prstGeom prst="downArrow">
            <a:avLst>
              <a:gd name="adj1" fmla="val 87250"/>
              <a:gd name="adj2" fmla="val 52736"/>
            </a:avLst>
          </a:prstGeom>
          <a:gradFill>
            <a:gsLst>
              <a:gs pos="100000">
                <a:srgbClr val="FF5050"/>
              </a:gs>
              <a:gs pos="62000">
                <a:srgbClr val="FFCC99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ВАРИАНТНАЯ ОСНОВА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5400" y="2636912"/>
            <a:ext cx="4752528" cy="2808312"/>
          </a:xfrm>
          <a:prstGeom prst="round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45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latin typeface="Times New Roman"/>
                <a:ea typeface="Times New Roman"/>
              </a:rPr>
              <a:t>Первый вариант </a:t>
            </a:r>
            <a:r>
              <a:rPr lang="ru-RU" sz="1600" i="1" dirty="0">
                <a:latin typeface="Times New Roman"/>
                <a:ea typeface="Times New Roman"/>
              </a:rPr>
              <a:t>(консервативный)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от базового двумя предпосылками. Во-первых, предполагается более глубокий спад экономики в 2022 году в условиях более жесткого применения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санкционного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режима и более медленной перестройки производственно-логистических цепочек. Во-вторых, в консервативном варианте более существенное снижение цен на товары российской экономики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60096" y="2656926"/>
            <a:ext cx="3960440" cy="2788297"/>
          </a:xfrm>
          <a:prstGeom prst="roundRect">
            <a:avLst/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21000">
                <a:schemeClr val="accent3">
                  <a:tint val="40000"/>
                  <a:satMod val="100000"/>
                  <a:lumMod val="78000"/>
                </a:schemeClr>
              </a:gs>
            </a:gsLst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latin typeface="Times New Roman"/>
                <a:ea typeface="Times New Roman"/>
              </a:rPr>
              <a:t>Второй вариант </a:t>
            </a:r>
            <a:r>
              <a:rPr lang="ru-RU" sz="1600" i="1" dirty="0">
                <a:latin typeface="Times New Roman"/>
                <a:ea typeface="Times New Roman"/>
              </a:rPr>
              <a:t>(базовый)</a:t>
            </a:r>
            <a:r>
              <a:rPr lang="ru-RU" sz="1600" i="1" dirty="0">
                <a:latin typeface="Times New Roman"/>
                <a:ea typeface="Calibri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основных показателей среднесрочного прогноза рассматривается как основной при составлении проекта решения о бюджете Ханты-Мансийского района на очередной финансовый год и плановый период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87488" y="5768389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При составлении проекта бюджета Ханты-Мансийского района на очередной финансовый год и плановый период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предлагается считать исходным базовый вариант Прогноза </a:t>
            </a:r>
          </a:p>
        </p:txBody>
      </p:sp>
    </p:spTree>
    <p:extLst>
      <p:ext uri="{BB962C8B-B14F-4D97-AF65-F5344CB8AC3E}">
        <p14:creationId xmlns:p14="http://schemas.microsoft.com/office/powerpoint/2010/main" val="2366060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6768074" y="1379780"/>
            <a:ext cx="5280587" cy="53615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231340" y="1646084"/>
            <a:ext cx="4368485" cy="1186681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9384" y="704084"/>
            <a:ext cx="5802629" cy="83099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33CC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1" y="116632"/>
            <a:ext cx="10972800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Жилищно-коммунальное хозяйство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6124" y="704086"/>
            <a:ext cx="4529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2023 год – 771 475,1 тыс. рублей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2024 год – 533 199,3 тыс. рублей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2025 год – 528 953,5 тыс. рублей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4235" y="1702263"/>
            <a:ext cx="4368485" cy="11866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612" y="1755539"/>
            <a:ext cx="441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Жилищное хозяйство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2023 год – 55 665,0 тыс. рублей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2024 год – 67 037,7 тыс. рублей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2025 год – 70 316,0 тыс. рублей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360" y="4166013"/>
            <a:ext cx="4368485" cy="11866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23528" y="2930426"/>
            <a:ext cx="4368485" cy="11866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23528" y="5377748"/>
            <a:ext cx="4368485" cy="11866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1889" y="2985156"/>
            <a:ext cx="441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Коммунальное хозяйство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2023 год – 710 546,4 тыс. рублей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2024 год – 460 698,7 тыс. рублей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2025 год – 453 174,6 тыс. рублей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4233" y="4220744"/>
            <a:ext cx="441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Благоустройство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2023 год – 5 236,3 тыс. рублей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2024 год – 5 435,5 тыс. рублей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2025 год – 5 435,5 тыс. 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1889" y="5432458"/>
            <a:ext cx="441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Другие вопросы в области ЖКХ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2023 год – 27,4 тыс. рублей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2024 год – 27,4 тыс. рублей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2025 год – 27,4 тыс. рублей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21359" y="1702262"/>
            <a:ext cx="427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Увеличение общей площади жилых помещений, сокращение непригодного для проживания жилого фонда.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231340" y="2887490"/>
            <a:ext cx="4368485" cy="888304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31340" y="3816153"/>
            <a:ext cx="4368485" cy="1369338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217348" y="5243230"/>
            <a:ext cx="4368485" cy="1266446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4380" y="5432479"/>
            <a:ext cx="4014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Увеличение количества благоустроенных дворовых и общественных территорий.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21355" y="2916164"/>
            <a:ext cx="4278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Повышение качества предоставления жилищно-коммунальных и бытовых услуг.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07367" y="3862106"/>
            <a:ext cx="427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Увеличение доли населения, обеспеченного качественной питьевой водой из систем централизованного водоснабжения.</a:t>
            </a:r>
          </a:p>
        </p:txBody>
      </p:sp>
      <p:cxnSp>
        <p:nvCxnSpPr>
          <p:cNvPr id="39" name="Соединительная линия уступом 38"/>
          <p:cNvCxnSpPr/>
          <p:nvPr/>
        </p:nvCxnSpPr>
        <p:spPr>
          <a:xfrm>
            <a:off x="6179849" y="1116555"/>
            <a:ext cx="3223571" cy="526493"/>
          </a:xfrm>
          <a:prstGeom prst="bentConnector2">
            <a:avLst/>
          </a:prstGeom>
          <a:ln w="4762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81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10972800" cy="418058"/>
          </a:xfrm>
        </p:spPr>
        <p:txBody>
          <a:bodyPr>
            <a:normAutofit fontScale="90000"/>
          </a:bodyPr>
          <a:lstStyle/>
          <a:p>
            <a:r>
              <a:rPr lang="ru-RU" sz="2500" b="1" dirty="0"/>
              <a:t>Расходы на реализацию национальных проектов 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531031"/>
              </p:ext>
            </p:extLst>
          </p:nvPr>
        </p:nvGraphicFramePr>
        <p:xfrm>
          <a:off x="4079776" y="1477750"/>
          <a:ext cx="7968885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97177" y="1452769"/>
            <a:ext cx="1536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Тыс. рублей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59017474"/>
              </p:ext>
            </p:extLst>
          </p:nvPr>
        </p:nvGraphicFramePr>
        <p:xfrm>
          <a:off x="671399" y="1196752"/>
          <a:ext cx="4512501" cy="498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844229" y="2708920"/>
            <a:ext cx="1824203" cy="0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892235" y="4653136"/>
            <a:ext cx="1728192" cy="0"/>
          </a:xfrm>
          <a:prstGeom prst="line">
            <a:avLst/>
          </a:prstGeom>
          <a:ln w="190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51585" y="1477750"/>
            <a:ext cx="792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МБ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602,1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1425" y="1452742"/>
            <a:ext cx="86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ОБ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11 194,2 </a:t>
            </a:r>
          </a:p>
        </p:txBody>
      </p:sp>
      <p:sp>
        <p:nvSpPr>
          <p:cNvPr id="18" name="Плюс 17"/>
          <p:cNvSpPr/>
          <p:nvPr/>
        </p:nvSpPr>
        <p:spPr>
          <a:xfrm>
            <a:off x="1919537" y="1604236"/>
            <a:ext cx="288031" cy="2559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5721" y="1562954"/>
            <a:ext cx="2088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11 796,3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68510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260832" cy="648072"/>
          </a:xfrm>
        </p:spPr>
        <p:txBody>
          <a:bodyPr>
            <a:noAutofit/>
          </a:bodyPr>
          <a:lstStyle/>
          <a:p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на оказание транспортных услуг населению Ханты-Мансийского района</a:t>
            </a:r>
            <a:endParaRPr lang="ru-RU" sz="17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73418213"/>
              </p:ext>
            </p:extLst>
          </p:nvPr>
        </p:nvGraphicFramePr>
        <p:xfrm>
          <a:off x="3407705" y="1076024"/>
          <a:ext cx="7776862" cy="98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224460" y="697572"/>
            <a:ext cx="1920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577" y="3028553"/>
            <a:ext cx="326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Воздушный транспорт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623" y="4478636"/>
            <a:ext cx="386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Автомобильный транспорт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3392" y="6072206"/>
            <a:ext cx="326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Водный транспорт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456488527"/>
              </p:ext>
            </p:extLst>
          </p:nvPr>
        </p:nvGraphicFramePr>
        <p:xfrm>
          <a:off x="3708859" y="2325428"/>
          <a:ext cx="8147780" cy="671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094482299"/>
              </p:ext>
            </p:extLst>
          </p:nvPr>
        </p:nvGraphicFramePr>
        <p:xfrm>
          <a:off x="3718935" y="3851382"/>
          <a:ext cx="8147780" cy="671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839812213"/>
              </p:ext>
            </p:extLst>
          </p:nvPr>
        </p:nvGraphicFramePr>
        <p:xfrm>
          <a:off x="3708863" y="5389554"/>
          <a:ext cx="8147780" cy="671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2050" name="Picture 2" descr="https://www.wefornews.com/wp-content/uploads/2017/10/Russian-Mil-Mi-8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9" y="1916832"/>
            <a:ext cx="2326492" cy="110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oryfox.ru/wp-content/uploads/2019/07/bus_yellow-e1563959229374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7" y="3501008"/>
            <a:ext cx="2326493" cy="10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fleetphoto.ru/photo/00/04/03/4030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9" y="5013177"/>
            <a:ext cx="2326492" cy="105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636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6801" y="188640"/>
            <a:ext cx="10925914" cy="6356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РАСХОДЫ БЮДЖЕТА НА ГОСУДАРСТВЕННУЮ ПОДДЕРЖКУ СЕМЬИ И ДЕТЕЙ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87100"/>
              </p:ext>
            </p:extLst>
          </p:nvPr>
        </p:nvGraphicFramePr>
        <p:xfrm>
          <a:off x="87142" y="764704"/>
          <a:ext cx="12104857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542" y="4149080"/>
            <a:ext cx="12145458" cy="27089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" y="35916"/>
            <a:ext cx="884934" cy="107975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936425"/>
              </p:ext>
            </p:extLst>
          </p:nvPr>
        </p:nvGraphicFramePr>
        <p:xfrm>
          <a:off x="0" y="3284985"/>
          <a:ext cx="12192001" cy="36452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87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994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088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2022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2023  год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2024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2025 год 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2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</a:t>
                      </a:r>
                      <a:r>
                        <a:rPr lang="ru-RU" sz="1600" b="1" u="none" strike="noStrike" dirty="0">
                          <a:effectLst/>
                        </a:rPr>
                        <a:t>Расходы на государственную поддержку</a:t>
                      </a:r>
                      <a:r>
                        <a:rPr lang="ru-RU" sz="1600" b="1" u="none" strike="noStrike" baseline="0" dirty="0">
                          <a:effectLst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</a:rPr>
                        <a:t>СЕМЬИ и ДЕТЕЙ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1 556 161,9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1 639 972,0</a:t>
                      </a: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1 652 473,2</a:t>
                      </a: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1 608 790,2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dirty="0">
                        <a:effectLst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 в сфере социальной поддержки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47 934,3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4 367,0</a:t>
                      </a: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4 367,0</a:t>
                      </a: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4 367,0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0,3</a:t>
                      </a: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3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в сфере образования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1 450 379,0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1 578 484,1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96,6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1 607 883,8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97,3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1 564 533,1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97,2</a:t>
                      </a: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2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в сфере обеспечения жильем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39 634,4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42 611,9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25 065,9</a:t>
                      </a: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25 081,1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1,6</a:t>
                      </a: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7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в сфере культуры и спорта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18 214,2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14 509,0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15 156,5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14  809,0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0,9</a:t>
                      </a: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67608" y="1268760"/>
            <a:ext cx="9144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/>
                </a:solidFill>
              </a:rPr>
              <a:t>39,6%</a:t>
            </a:r>
          </a:p>
        </p:txBody>
      </p:sp>
    </p:spTree>
    <p:extLst>
      <p:ext uri="{BB962C8B-B14F-4D97-AF65-F5344CB8AC3E}">
        <p14:creationId xmlns:p14="http://schemas.microsoft.com/office/powerpoint/2010/main" val="896992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140" y="116633"/>
            <a:ext cx="10933862" cy="1080120"/>
          </a:xfrm>
          <a:ln w="38100"/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 И ДЕТЕЙ, ОСТАВШИХСЯ БЕЗ ПОПЕЧЕНИЯ РОДИТЕЛЕЙ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70774343"/>
              </p:ext>
            </p:extLst>
          </p:nvPr>
        </p:nvGraphicFramePr>
        <p:xfrm>
          <a:off x="143340" y="1397000"/>
          <a:ext cx="11905323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2" y="136992"/>
            <a:ext cx="1179759" cy="1080000"/>
          </a:xfrm>
          <a:prstGeom prst="rect">
            <a:avLst/>
          </a:prstGeom>
        </p:spPr>
      </p:pic>
      <p:pic>
        <p:nvPicPr>
          <p:cNvPr id="1026" name="Picture 2" descr="C:\Users\gorbaneva_vn\Desktop\Без названи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700808"/>
            <a:ext cx="504055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830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</p:nvPr>
        </p:nvGraphicFramePr>
        <p:xfrm>
          <a:off x="4583832" y="77738"/>
          <a:ext cx="7798012" cy="673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940" y="2711896"/>
            <a:ext cx="1317744" cy="393259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287" y="960859"/>
            <a:ext cx="1317744" cy="393259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9333" y="4365105"/>
            <a:ext cx="1317744" cy="393259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8" y="77738"/>
            <a:ext cx="884934" cy="1079750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/>
        </p:nvGraphicFramePr>
        <p:xfrm>
          <a:off x="131417" y="960859"/>
          <a:ext cx="4164383" cy="5243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38135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940" y="188640"/>
            <a:ext cx="10010414" cy="927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РАСХОДЫ НА ДОШКОЛЬНОЕ И ОБЩЕЕ ОБРАЗОВАНИЕ</a:t>
            </a: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2800" b="0" dirty="0"/>
              <a:t>                                                                              </a:t>
            </a:r>
            <a:r>
              <a:rPr lang="ru-RU" sz="1600" i="1" dirty="0"/>
              <a:t>МЛН.РУБЛЕЙ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91344" y="3789040"/>
          <a:ext cx="1173883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10959718" cy="6977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" y="35916"/>
            <a:ext cx="884934" cy="107975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542" y="1268760"/>
          <a:ext cx="11954881" cy="237626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70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56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3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23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Наименование показателя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2023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2024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2025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Всего расходы на дошкольное и общее образование, из них: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1 312,9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 1 312,9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>
                          <a:effectLst/>
                        </a:rPr>
                        <a:t>1 312,9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6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Субвенции для обеспечения государственных гарантий на получение образования и осуществления переданных отдельных государственных полномочий в области образования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1 149,2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1 149,2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1 149,2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Доля субвенции в расходах на дошкольное и общее образование, 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163,7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163,7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163,7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076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911424" y="1795134"/>
            <a:ext cx="4896544" cy="122556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РАСХОДЫ НА ОДНОГО ШКОЛЬНИКА 1-4 НАЧАЛЬНЫХ КЛАССОВ В ДЕНЬ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911424" y="3046964"/>
            <a:ext cx="4896544" cy="1296144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РАСХОДЫ НА ОДНОГО ШКОЛЬНИКА, ОТНЕСЕННОГО К ЛЬГОТНЫМ КАТЕГОРИЯМ ОБУЧАЮЩИХСЯ В ДЕНЬ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0899" y="0"/>
            <a:ext cx="10972800" cy="67188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dirty="0"/>
              <a:t>ОРГАНИЗАЦИЯ БЕСПЛАТНОГО ЗДОРОВОГО ПИТАНИЯ ШКОЛЬНИКОВ</a:t>
            </a:r>
          </a:p>
        </p:txBody>
      </p:sp>
      <p:sp>
        <p:nvSpPr>
          <p:cNvPr id="5" name="Овал 4"/>
          <p:cNvSpPr/>
          <p:nvPr/>
        </p:nvSpPr>
        <p:spPr>
          <a:xfrm>
            <a:off x="6549532" y="1816838"/>
            <a:ext cx="1867027" cy="122556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70,0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8239" y="1406111"/>
            <a:ext cx="1440160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/>
              <a:t>2022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05447" y="1385511"/>
            <a:ext cx="153616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/>
              <a:t>2023 год</a:t>
            </a:r>
          </a:p>
        </p:txBody>
      </p:sp>
      <p:sp>
        <p:nvSpPr>
          <p:cNvPr id="9" name="Овал 8"/>
          <p:cNvSpPr/>
          <p:nvPr/>
        </p:nvSpPr>
        <p:spPr>
          <a:xfrm>
            <a:off x="9267152" y="3046963"/>
            <a:ext cx="1774749" cy="129614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194,0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рублей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6548389" y="3046965"/>
            <a:ext cx="1779860" cy="12961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175,0 рублей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9305447" y="1820154"/>
            <a:ext cx="1740172" cy="122680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76,0 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0516" y="5436840"/>
            <a:ext cx="9185972" cy="5805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r>
              <a:rPr lang="ru-RU" dirty="0"/>
              <a:t>В 2023 ГОДУ НА ОРГАНИЗАЦИЮ ПИТАНИЯ ШКОЛЬНИКАМ НАПРАВЛЕНО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0516" y="4709120"/>
            <a:ext cx="9185972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r>
              <a:rPr lang="ru-RU" dirty="0"/>
              <a:t>КОЛИЧЕСТВО ШКОЛЬНИКОВ , КОТОРЫЕ БУДУТ ОБЕСПЕЧЕНЫ ЗДОРОВЫМ ПИТАНИЕМ В 2023 ГОДУ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51192" y="4657328"/>
            <a:ext cx="1525395" cy="6438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algn="ctr"/>
            <a:r>
              <a:rPr lang="ru-RU" dirty="0"/>
              <a:t>1 610 ЧЕЛОВЕК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866348" y="5363148"/>
            <a:ext cx="1525394" cy="65429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algn="ctr"/>
            <a:r>
              <a:rPr lang="ru-RU" dirty="0"/>
              <a:t>86 617,6 </a:t>
            </a:r>
          </a:p>
          <a:p>
            <a:pPr algn="ctr"/>
            <a:r>
              <a:rPr lang="ru-RU" dirty="0"/>
              <a:t>тыс. рублей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20389"/>
            <a:ext cx="884934" cy="107975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277072" y="676700"/>
            <a:ext cx="10874624" cy="7088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800" tIns="38400" rIns="76800" bIns="38400" spcCol="0" rtlCol="0" anchor="ctr"/>
          <a:lstStyle/>
          <a:p>
            <a:r>
              <a:rPr lang="ru-RU" dirty="0"/>
              <a:t>ЗАДАЧУ ОБЕСПЕЧИТЬ БЕСПЛАТНЫМ ГОРЯЧИМ, ЗДОРОВЫМ ПИТАНИЕМ ВСЕХ УЧАЩИХСЯ НАЧАЛЬНОЙ ШКОЛЫ ОБОЗНАЧИЛ </a:t>
            </a:r>
            <a:r>
              <a:rPr lang="ru-RU" b="1" dirty="0"/>
              <a:t>ПРЕЗИДЕНТ РФ В.В. ПУТИН В ПОСЛАНИИ ФЕДЕРАЛЬНОМУ СОБРАНИЮ</a:t>
            </a:r>
            <a:r>
              <a:rPr lang="ru-RU" dirty="0"/>
              <a:t> </a:t>
            </a:r>
          </a:p>
          <a:p>
            <a:r>
              <a:rPr lang="ru-RU" dirty="0"/>
              <a:t>15 ЯНВАРЯ 2020 ГОДА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08478" y="540498"/>
            <a:ext cx="174690" cy="9141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6800" tIns="38400" rIns="76800" bIns="38400" spcCol="0"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0516" y="6146399"/>
            <a:ext cx="9185972" cy="5805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r>
              <a:rPr lang="ru-RU" dirty="0"/>
              <a:t>В том числе из бюджетной системы РФ (федеральный и окружной бюджеты)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851193" y="6110501"/>
            <a:ext cx="1525394" cy="6164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algn="ctr"/>
            <a:r>
              <a:rPr lang="ru-RU" dirty="0"/>
              <a:t>85 368,0</a:t>
            </a:r>
          </a:p>
          <a:p>
            <a:pPr algn="ctr"/>
            <a:r>
              <a:rPr lang="ru-RU" dirty="0"/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864892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94882"/>
            <a:ext cx="10992544" cy="852101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ОРГАНИЗАЦИЮ ОТДЫХА И ОЗДОРОВЛЕНИЕ ДЕТЕЙ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2429126"/>
              </p:ext>
            </p:extLst>
          </p:nvPr>
        </p:nvGraphicFramePr>
        <p:xfrm>
          <a:off x="79517" y="1004896"/>
          <a:ext cx="12112483" cy="324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2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3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73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285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Направления расходов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2023</a:t>
                      </a:r>
                    </a:p>
                    <a:p>
                      <a:pPr algn="ctr"/>
                      <a:r>
                        <a:rPr lang="ru-RU" sz="1800" dirty="0"/>
                        <a:t>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2024</a:t>
                      </a:r>
                    </a:p>
                    <a:p>
                      <a:pPr algn="ctr"/>
                      <a:r>
                        <a:rPr lang="ru-RU" sz="1800" dirty="0"/>
                        <a:t> 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2025</a:t>
                      </a:r>
                    </a:p>
                    <a:p>
                      <a:pPr algn="ctr"/>
                      <a:r>
                        <a:rPr lang="ru-RU" sz="1800" dirty="0"/>
                        <a:t> 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Всего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1945"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  <a:p>
                      <a:pPr algn="l"/>
                      <a:r>
                        <a:rPr lang="ru-RU" sz="1800" dirty="0"/>
                        <a:t>Организация и обеспечение отдыха и оздоровления детей, в том числе в этнической среде </a:t>
                      </a:r>
                      <a:r>
                        <a:rPr lang="ru-RU" sz="1800" dirty="0">
                          <a:effectLst/>
                        </a:rPr>
                        <a:t>(лагеря с дневным пребыванием, выездные, палаточные, загородные)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15 321,4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15 321,4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15 321,4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45 964,2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7352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Организация </a:t>
                      </a:r>
                      <a:r>
                        <a:rPr lang="ru-RU" sz="1800" baseline="0" dirty="0"/>
                        <a:t>иных форм занятости детей в летний период </a:t>
                      </a:r>
                      <a:r>
                        <a:rPr lang="ru-RU" sz="1800" dirty="0">
                          <a:effectLst/>
                        </a:rPr>
                        <a:t>(ТЭО, детские площадки, вечерняя форма досуга и занятость на спортивных объектах)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900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900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900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2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700,0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562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Итого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16 221,4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16 221,4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16 221,4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48 664,2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338418"/>
              </p:ext>
            </p:extLst>
          </p:nvPr>
        </p:nvGraphicFramePr>
        <p:xfrm>
          <a:off x="20128" y="4437112"/>
          <a:ext cx="12098918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56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0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20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98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18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Численность детей в Ханты-Мансийском районе,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2023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2024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2025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24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5C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3 380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3 380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3 380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детей, охваченных отдыхом и оздоровлением (лагеря с дневным пребыванием, выездные, палаточные, загородные),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1 680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1 685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1 685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детей, охваченных иными формами занятости (ТЭО, детские площадки, вечерняя форма досуга и занятость на спортивных объектах),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66988" y="675118"/>
            <a:ext cx="1632180" cy="285537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algn="r"/>
            <a:r>
              <a:rPr lang="ru-RU" sz="13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" y="35916"/>
            <a:ext cx="884934" cy="10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74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972354"/>
              </p:ext>
            </p:extLst>
          </p:nvPr>
        </p:nvGraphicFramePr>
        <p:xfrm>
          <a:off x="695400" y="1572806"/>
          <a:ext cx="109728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807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66FF66"/>
                          </a:solidFill>
                        </a:rPr>
                        <a:t>ВСЕГО: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66FF66"/>
                          </a:solidFill>
                        </a:rPr>
                        <a:t>2022 год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66FF66"/>
                          </a:solidFill>
                        </a:rPr>
                        <a:t>2023 год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66FF66"/>
                          </a:solidFill>
                        </a:rPr>
                        <a:t>2024 год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66FF66"/>
                          </a:solidFill>
                        </a:rPr>
                        <a:t>2025 год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66FF66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66FF66"/>
                          </a:solidFill>
                        </a:rPr>
                        <a:t>Увеличение целевых показателей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0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Развитие отрасли растениеводства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9 481,0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21 217,6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23 935,0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25 716,6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Производство овощей с 2920 до 3030 тонн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41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Развитие отрасли животноводство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84 081,8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84 089,2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86 231,3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82 305,8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Производство скота и птицы с 1100 до 1180 тонн,  молока с 6200 до 6350 тонн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609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Поддержка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</a:rPr>
                        <a:t>рыбохозяйственного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комплекса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1 570,0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1 800,1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1739,7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1674,7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Производство пищевой рыбной продукции со 100 до 130 тонн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609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Поддержка развития системы и переработки дикоросов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5 293,0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4 775,9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4 822,1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4 532,8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Заготовки дикоросов с 55 до 80 тонн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9214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Обеспечение стабильной благополучной  эпизодической обстановки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</a:t>
                      </a:r>
                      <a:r>
                        <a:rPr lang="ru-RU" sz="1200" baseline="0" dirty="0"/>
                        <a:t> 628,6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3 118,4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2 790,9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791,0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Отлов безнадзорных и бродячих животных со 167 до 170 ед</a:t>
                      </a:r>
                      <a:r>
                        <a:rPr lang="ru-RU" sz="1200" dirty="0"/>
                        <a:t>.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Picture 2" descr="C:\Users\nateprov_vm\Desktop\solntse-ferma-korovy-luga-khol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5400" y="1199945"/>
            <a:ext cx="10945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Расходы на поддержку агропромышленного комплекса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362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864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</a:t>
            </a:r>
          </a:p>
          <a:p>
            <a:pPr algn="ctr"/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196581"/>
              </p:ext>
            </p:extLst>
          </p:nvPr>
        </p:nvGraphicFramePr>
        <p:xfrm>
          <a:off x="2" y="958080"/>
          <a:ext cx="12191997" cy="5899923"/>
        </p:xfrm>
        <a:graphic>
          <a:graphicData uri="http://schemas.openxmlformats.org/drawingml/2006/table">
            <a:tbl>
              <a:tblPr firstRow="1" bandRow="1"/>
              <a:tblGrid>
                <a:gridCol w="4559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6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20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267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(отчет)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(оценка)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(базовый вариант)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237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 среднегодовом исчислении)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19,440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19,236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19,258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19,252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19,337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(на конец года)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19,276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19,196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19,239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19,265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19,409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трудоспособного возраста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(на конец года)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11,082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10,916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11,071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11,071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11,126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7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старше трудоспособного возраста (на конец года)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4,089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4,085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4,089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4,089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4,097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 руб.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626 289,8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703 774,5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732 872,4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763 469,3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808 552,0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5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промышленного производства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к предыдущему году</a:t>
                      </a:r>
                      <a:b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сопоставимых ценах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2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Ввод в действие жилых домов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кв. м общей площади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16,981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15,500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14,462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15,531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15,500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1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рублей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92 569,0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98 164,5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98 164,5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103 072,7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108 226,4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2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Реальные располагаемые денежные доходы населения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г/г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9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зарегистрированной безработицы (на конец года)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09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безработных, зарегистрированных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государственных учреждениях службы занятости населения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(на конец года)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0,086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0,115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7583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641"/>
            <a:ext cx="109728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сельским поселениям 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2023- 2025 годы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</p:nvPr>
        </p:nvGraphicFramePr>
        <p:xfrm>
          <a:off x="352808" y="1216993"/>
          <a:ext cx="115824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Левая фигурная скобка 7"/>
          <p:cNvSpPr/>
          <p:nvPr/>
        </p:nvSpPr>
        <p:spPr>
          <a:xfrm rot="5400000">
            <a:off x="5855240" y="1203795"/>
            <a:ext cx="175793" cy="8370622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 rot="5400000">
            <a:off x="4548794" y="-1280535"/>
            <a:ext cx="290265" cy="58284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75" y="109608"/>
            <a:ext cx="884934" cy="10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45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94373"/>
            <a:ext cx="1123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ответственного управления муниципальными финансами, повышения устойчивости местных бюджетов Ханты-Мансийского района на 2022– 2025 годы»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265206"/>
            <a:ext cx="11233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финансам 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437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9416" y="2643486"/>
            <a:ext cx="1123324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равных условий для устойчивого исполнения расходных обязательств муниципальных образований сельских поселений района и повышения качества управления муниципальными финансами</a:t>
            </a:r>
          </a:p>
        </p:txBody>
      </p:sp>
    </p:spTree>
    <p:extLst>
      <p:ext uri="{BB962C8B-B14F-4D97-AF65-F5344CB8AC3E}">
        <p14:creationId xmlns:p14="http://schemas.microsoft.com/office/powerpoint/2010/main" val="20184734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911691"/>
          <a:ext cx="12192000" cy="590168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5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0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1429">
                  <a:extLst>
                    <a:ext uri="{9D8B030D-6E8A-4147-A177-3AD203B41FA5}">
                      <a16:colId xmlns:a16="http://schemas.microsoft.com/office/drawing/2014/main" xmlns="" val="2511148159"/>
                    </a:ext>
                  </a:extLst>
                </a:gridCol>
                <a:gridCol w="14514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79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6528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062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муниципальных образований сельских поселений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343 157,4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361 860,9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355 528,2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373 635,5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08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Содействие повышению эффективности деятельности органов местного самоуправления и качества управления муниципальными финансами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6 000,0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1338249"/>
                  </a:ext>
                </a:extLst>
              </a:tr>
              <a:tr h="9708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резервными средствами бюджета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9 150,0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15 000,0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15 000,0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15 000,0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97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комитета по финансам администрации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39 604,6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32 506,4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32 538,1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32 538,1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97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муниципального долга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101,8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142,3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148,3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6249">
                <a:tc>
                  <a:txBody>
                    <a:bodyPr/>
                    <a:lstStyle/>
                    <a:p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398 013,8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409 557,4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403 208,6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421 321,9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" y="101690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15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836713"/>
          <a:ext cx="12192000" cy="612397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70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8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38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53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53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40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14034">
                  <a:extLst>
                    <a:ext uri="{9D8B030D-6E8A-4147-A177-3AD203B41FA5}">
                      <a16:colId xmlns:a16="http://schemas.microsoft.com/office/drawing/2014/main" xmlns="" val="506905200"/>
                    </a:ext>
                  </a:extLst>
                </a:gridCol>
              </a:tblGrid>
              <a:tr h="2524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0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1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Доля сельских поселений, уровень расчетной бюджетной обеспеченности которых после предоставления дотации на выравнивание бюджетной обеспеченности из бюджета муниципального района составляет более 90% от установленного критерия выравнивания поселений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 на формирование резервного фонда администрации района в общем объеме расходов бюджета района (%)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≤0,3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≤0,3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95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субвенций), %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61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7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уровня исполнения расходных обязательств Ханты-Мансийского района за отчетный финансовый год, утвержденных решением о бюджете Ханты-Мансийского района (%)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6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Достижение доли числа главных администраторов средств бюджета Ханты-Мансийского района, улучивших суммарную оценку качества финансового менеджмента, в общем числе главных администраторов средств бюджета района, %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9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уровня исполнения расходных обязательств Ханты-Мансийского района по обслуживанию муниципального долга Ханты-Мансийского района, возникающих на основании договоров и соглашений (%)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8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Средняя итоговая оценка качества организации и осуществления бюджетного процесса в сельских поселениях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≥59,3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≥59,3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≥59,3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≥59,3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≥59,3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1226579"/>
                  </a:ext>
                </a:extLst>
              </a:tr>
              <a:tr h="783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Среднее итоговое значение показателей эффективности развития сельских поселений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≥39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851674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54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1424" y="70450"/>
            <a:ext cx="1108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Ханты-Мансийском районе  на 2022 – 2025 годы»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423" y="5363321"/>
            <a:ext cx="110892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образованию администрации Ханты-Мансийского района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70450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1424" y="1916832"/>
            <a:ext cx="11089231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качественного образования, соответствующего требованиям инновационного развития экономики, современным потребностям общества и каждого жителя Ханты-Мансийского района</a:t>
            </a:r>
          </a:p>
          <a:p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реализации образовательной и молодежной политики в интересах инновационного социально ориентированного развития Ханты-Мансийского района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993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17104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494" y="1169370"/>
          <a:ext cx="12157012" cy="57215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7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329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15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0492">
                  <a:extLst>
                    <a:ext uri="{9D8B030D-6E8A-4147-A177-3AD203B41FA5}">
                      <a16:colId xmlns:a16="http://schemas.microsoft.com/office/drawing/2014/main" xmlns="" val="673090808"/>
                    </a:ext>
                  </a:extLst>
                </a:gridCol>
              </a:tblGrid>
              <a:tr h="43938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051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образовательного процесса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Стимулирование лидеров и поддержка системы воспитания (ПНПО)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1 342,1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качества и содержания технологий образования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Информационное, организационно-методическое сопровождение реализации Программы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490,0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490,0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102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капитальных ремонтов зданий, сооружений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41 973,5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по текущему ремонту образовательных учреждений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10 049,8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14 153,8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12 978,1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102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пожарной безопасности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6 530,4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3 921,5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3 921,5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санитарно-эпидемиологической безопасности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12 827,5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14 500,0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13 827,5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13 827,5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102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энергоэффективности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6 886,0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6 433,0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6 886,0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6 886,0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079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Антитеррористическая защищенность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98 181,4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67 116,8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67 116,8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67 116,8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2079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Региональный проект «Содействие занятости»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0742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86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41918" y="103911"/>
            <a:ext cx="10297144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836948"/>
              </p:ext>
            </p:extLst>
          </p:nvPr>
        </p:nvGraphicFramePr>
        <p:xfrm>
          <a:off x="21048" y="810000"/>
          <a:ext cx="12138883" cy="59440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38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12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79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5675">
                  <a:extLst>
                    <a:ext uri="{9D8B030D-6E8A-4147-A177-3AD203B41FA5}">
                      <a16:colId xmlns:a16="http://schemas.microsoft.com/office/drawing/2014/main" xmlns="" val="2773563347"/>
                    </a:ext>
                  </a:extLst>
                </a:gridCol>
              </a:tblGrid>
              <a:tr h="5939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830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реконструкция учреждений общего образования в соответствии с нормативом обеспеченности местами в общеобразовательных учреждениях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883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Строительство и реконструкция дошкольных образовательных учреждений для обеспечения охвата дошкольным образованием не менее 70 % детей от 3 до 7 лет в Ханты-Мансийском районе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233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материально-технической базы образовательных учреждений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601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Региональный проект «Современная школа»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805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Региональный проект «Успех каждого ребенка»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2657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Региональный проект «Цифровая образовательная среда»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" y="103911"/>
            <a:ext cx="663614" cy="810000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1E0EE8E7-5C4E-B754-C7E5-8497E9D3F36D}"/>
              </a:ext>
            </a:extLst>
          </p:cNvPr>
          <p:cNvGraphicFramePr>
            <a:graphicFrameLocks noGrp="1"/>
          </p:cNvGraphicFramePr>
          <p:nvPr/>
        </p:nvGraphicFramePr>
        <p:xfrm>
          <a:off x="11107554" y="471638"/>
          <a:ext cx="208280" cy="2971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32268601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9825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306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83432" y="357407"/>
            <a:ext cx="10801200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в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262907"/>
              </p:ext>
            </p:extLst>
          </p:nvPr>
        </p:nvGraphicFramePr>
        <p:xfrm>
          <a:off x="1" y="1005435"/>
          <a:ext cx="12192002" cy="58525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1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12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1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9459">
                  <a:extLst>
                    <a:ext uri="{9D8B030D-6E8A-4147-A177-3AD203B41FA5}">
                      <a16:colId xmlns:a16="http://schemas.microsoft.com/office/drawing/2014/main" xmlns="" val="647582740"/>
                    </a:ext>
                  </a:extLst>
                </a:gridCol>
              </a:tblGrid>
              <a:tr h="58070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045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основных общеобразовательных программ в образовательных организациях, расположенных на территории Ханты-Мансийского района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1 281 853,1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1 398 398,7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1 398 398,9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1 398 542,3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365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удовлетворения потребности населения района в оказании услуг в учреждениях дошкольного образования (содержание учреждений)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113 287,0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98 889,0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98 889,0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98 889,0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365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удовлетворения потребности населения района в оказании услуг в учреждениях общего среднего образования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238 924,0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234 315,1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234 315,1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234 315,0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045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удовлетворения потребностей населения района в оказании услуг в сфере дополнительного образования (содержание учреждения)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100 481,1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81 738,1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81 738,1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81 738,1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365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обеспечение функций органов местного самоуправления (содержание комитета по образованию)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35 085,7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28 390,1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28 390,1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28 390,1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9543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689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311967"/>
            <a:ext cx="11089232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в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937782"/>
              </p:ext>
            </p:extLst>
          </p:nvPr>
        </p:nvGraphicFramePr>
        <p:xfrm>
          <a:off x="0" y="959994"/>
          <a:ext cx="12216680" cy="60163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08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12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976307571"/>
                    </a:ext>
                  </a:extLst>
                </a:gridCol>
              </a:tblGrid>
              <a:tr h="40248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49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финансовое и организационно-методическое обеспечение реализации муниципальной программы (содержание централизованной бухгалтерии) 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78 589,2</a:t>
                      </a: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65 604,4</a:t>
                      </a: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65 604,4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65 604,4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60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финансовое и организационно-методическое обеспечение реализации муниципальной программы (содержание МАУ ХМР «Муниципальный методический центр») </a:t>
                      </a:r>
                    </a:p>
                    <a:p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17 520,2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17 520,2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17 520,2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9968524"/>
                  </a:ext>
                </a:extLst>
              </a:tr>
              <a:tr h="81068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Региональный проект «Патриотическое воспитание граждан Российской Федерации»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446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участие в мероприятиях,</a:t>
                      </a:r>
                      <a:r>
                        <a:rPr lang="ru-RU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направленных на выявление и развитие талантливых детей и молодежи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1 390,8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1 390,8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1 390,8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1 390,8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675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развития гражданско-патриотических качеств</a:t>
                      </a:r>
                      <a:r>
                        <a:rPr lang="ru-RU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и молодежи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1 194,4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1 194,4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1 194,4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1 194,4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04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и оздоровление детей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21 149,9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20 584,6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20 584,6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20 584,6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990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профориентации и карьерным</a:t>
                      </a:r>
                      <a:r>
                        <a:rPr lang="ru-RU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устремлениям молодежи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573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мер социальной поддержки отдельных категориям</a:t>
                      </a:r>
                      <a:r>
                        <a:rPr lang="ru-RU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81 921,8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5 994,1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6 264,2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5 904,1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675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2 095 412,3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2 058 631,2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104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278,9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2 060 912,9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770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64" y="404953"/>
            <a:ext cx="107459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" y="1052735"/>
          <a:ext cx="12191997" cy="580526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11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9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7407">
                  <a:extLst>
                    <a:ext uri="{9D8B030D-6E8A-4147-A177-3AD203B41FA5}">
                      <a16:colId xmlns:a16="http://schemas.microsoft.com/office/drawing/2014/main" xmlns="" val="879856433"/>
                    </a:ext>
                  </a:extLst>
                </a:gridCol>
              </a:tblGrid>
              <a:tr h="3775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0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6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муниципальных общеобразовательных организаций, соответствующих современным требованиям обучения, в общем количестве муниципальных общеобразовательных организаций, %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0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обучающихся в муниципальных общеобразовательных организациях, занимающихся в одну смену, в общей численности обучающихся муниципальных общеобразовательных организациях,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6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Численность обучающихся в возрасте 15 – 21 года по основным общеобразовательным программам, человек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461,0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507,0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565,0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565,0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52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детей в возрасте от 1 до 6 лет, состоящих на учете для определения в муниципальные дошкольные образовательные учреждения, в общей численности детей в возрасте от 1 до 6 лет,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4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35560" y="260648"/>
            <a:ext cx="8229600" cy="6340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Показатели прогноза социально-экономического развития  Ханты-Мансийского района: </a:t>
            </a:r>
            <a:r>
              <a:rPr lang="ru-RU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Демографическая ситуация</a:t>
            </a:r>
            <a:endParaRPr lang="ru-RU" sz="2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474688"/>
              </p:ext>
            </p:extLst>
          </p:nvPr>
        </p:nvGraphicFramePr>
        <p:xfrm>
          <a:off x="767408" y="1124744"/>
          <a:ext cx="10452993" cy="2016223"/>
        </p:xfrm>
        <a:graphic>
          <a:graphicData uri="http://schemas.openxmlformats.org/drawingml/2006/table">
            <a:tbl>
              <a:tblPr firstRow="1" bandRow="1"/>
              <a:tblGrid>
                <a:gridCol w="39092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53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28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81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10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2675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(отчет)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(оценка)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(базовый вариант)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956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 среднегодовом исчислении)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19,440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19,236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19,258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19,252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19,337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(на конец года)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19,276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19,196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19,239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19,265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19,409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трудоспособного возраста (на конец года)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11,082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10,916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11,071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11,071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11,126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старше трудоспособного возраста (на конец года)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4,089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4,085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4,089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4,089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4,097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305011"/>
              </p:ext>
            </p:extLst>
          </p:nvPr>
        </p:nvGraphicFramePr>
        <p:xfrm>
          <a:off x="1055440" y="3212976"/>
          <a:ext cx="464400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25219182"/>
              </p:ext>
            </p:extLst>
          </p:nvPr>
        </p:nvGraphicFramePr>
        <p:xfrm>
          <a:off x="6672064" y="3212976"/>
          <a:ext cx="4644008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9628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456" y="485958"/>
            <a:ext cx="111571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893752"/>
          <a:ext cx="12170770" cy="591962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79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7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8186">
                  <a:extLst>
                    <a:ext uri="{9D8B030D-6E8A-4147-A177-3AD203B41FA5}">
                      <a16:colId xmlns:a16="http://schemas.microsoft.com/office/drawing/2014/main" xmlns="" val="1388857548"/>
                    </a:ext>
                  </a:extLst>
                </a:gridCol>
              </a:tblGrid>
              <a:tr h="34966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9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7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педагогических работников общеобразовательных организаций, прошедших повышение квалификации, в том числе в центрах непрерывного повышения профессионального мастерства,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9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детей в возрасте от 5 до 18 лет, охваченных дополнительным образованием,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64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Охват детей деятельностью региональных центров выявления, поддержки и развития способностей и талантов у детей, молодежи, технопарков «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</a:rPr>
                        <a:t>Кванториум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», «IT-куб», в%</a:t>
                      </a:r>
                      <a:endParaRPr lang="ru-RU" sz="1100" dirty="0"/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3753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774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382" y="448043"/>
            <a:ext cx="10887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003084"/>
          <a:ext cx="12192001" cy="585491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1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73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9417">
                  <a:extLst>
                    <a:ext uri="{9D8B030D-6E8A-4147-A177-3AD203B41FA5}">
                      <a16:colId xmlns:a16="http://schemas.microsoft.com/office/drawing/2014/main" xmlns="" val="3392566992"/>
                    </a:ext>
                  </a:extLst>
                </a:gridCol>
              </a:tblGrid>
              <a:tr h="3912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9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обучающихся по программам основного и среднего общего образования, охваченных мероприятиями, направленным на раннюю профессиональную ориентацию, в том числе в рамках программы «Билет в будущее»,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37,0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37,0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9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Количество субъектов Российской Федерации, выдающих сертификаты дополнительного образования в рамках системы персонифицированного финансирования дополнительного образования детей, в единицах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93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общеобразовательных организаций, оснащённых в целях внедрения цифровой образовательной среды,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9308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913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64" y="443599"/>
            <a:ext cx="106019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" y="998637"/>
          <a:ext cx="12191999" cy="585936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11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93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1424">
                  <a:extLst>
                    <a:ext uri="{9D8B030D-6E8A-4147-A177-3AD203B41FA5}">
                      <a16:colId xmlns:a16="http://schemas.microsoft.com/office/drawing/2014/main" xmlns="" val="1462763882"/>
                    </a:ext>
                  </a:extLst>
                </a:gridCol>
              </a:tblGrid>
              <a:tr h="2778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6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1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обучающихся, для которых созданы равные условия получения качественного образования вне зависимости от места их нахождения посредством предоставления доступа к федеральной информационно-сервисной платформе цифровой образовательной среды,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педагогических работников, использующих сервисы федеральной информационно-сервисной платформы цифровой образовательной среды,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1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образовательных организаций, использующих сервисы федеральной информационно-сервисной платформы цифровой образовательной среды при реализации программ основного общего образования,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7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Доступность дошкольного образования для детей в возрасте от 1,5 до 3 лет,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0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686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7448" y="491258"/>
            <a:ext cx="10585176" cy="378041"/>
          </a:xfrm>
        </p:spPr>
        <p:txBody>
          <a:bodyPr>
            <a:normAutofit/>
          </a:bodyPr>
          <a:lstStyle/>
          <a:p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2022-2025 </a:t>
            </a:r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959993"/>
          <a:ext cx="12191999" cy="589800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23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65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1424">
                  <a:extLst>
                    <a:ext uri="{9D8B030D-6E8A-4147-A177-3AD203B41FA5}">
                      <a16:colId xmlns:a16="http://schemas.microsoft.com/office/drawing/2014/main" xmlns="" val="2945776137"/>
                    </a:ext>
                  </a:extLst>
                </a:gridCol>
              </a:tblGrid>
              <a:tr h="23663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6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9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педагогических работников общеобразовательных организаций, получивших вознаграждение за классное руководство, в общей численности педагогических работников такой категории,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8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92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детей в возрасте от 6 до 17 лет (включительно), охваченных всеми формами отдыха и оздоровления, от общей численности детей, нуждающихся в оздоровлении,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37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Обеспеченность питанием детей в возрасте от 6 до 17 лет (включительно) в лагерях с дневным пребыванием детей, в возрасте от 8 до 17 лет (включительно) - в палаточных лагерях, в возрасте от 14 до 17 лет (включительно) - в лагерях труда и отдыха с дневным пребыванием детей,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5268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424" y="365973"/>
            <a:ext cx="10945216" cy="378041"/>
          </a:xfrm>
        </p:spPr>
        <p:txBody>
          <a:bodyPr>
            <a:normAutofit/>
          </a:bodyPr>
          <a:lstStyle/>
          <a:p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2022-2025</a:t>
            </a:r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959994"/>
          <a:ext cx="12191999" cy="589800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239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45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5439">
                  <a:extLst>
                    <a:ext uri="{9D8B030D-6E8A-4147-A177-3AD203B41FA5}">
                      <a16:colId xmlns:a16="http://schemas.microsoft.com/office/drawing/2014/main" xmlns="" val="2472300738"/>
                    </a:ext>
                  </a:extLst>
                </a:gridCol>
              </a:tblGrid>
              <a:tr h="2768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4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1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Разработка и внедрение рабочих программ воспитания обучающихся в общеобразовательных организациях и профессиональных образовательных организациях, нарастающим итогом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8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Численность детей и молодежи в возрасте до 35 лет, вовлеченных в социально активную деятельность через увеличение охвата патриотическими проектами (тыс. чел.)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0,934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1,434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1,434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72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Создание условий для развития системы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</a:rPr>
                        <a:t>межпоколенческого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 взаимодействия и обеспечения преемственности поколений, поддержки общественных инициатив и проектов, направленных на гражданское и патриотическое воспитание детей и молодежи (тыс. чел.)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0,067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3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граждан, обеспеченных мерами социальной поддержки, от численности граждан, имеющих право на их получение и обратившихся за их получением,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7348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5440" y="129839"/>
            <a:ext cx="1094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«Содействие занятости населения 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265206"/>
            <a:ext cx="11521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50670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360" y="2780930"/>
            <a:ext cx="1152128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улучшению положения на рынке труда незанятых трудовой деятельностью и безработных граждан, зарегистрированных в органах службы занятости населения</a:t>
            </a:r>
          </a:p>
          <a:p>
            <a:pPr algn="ctr"/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производственного травматизма </a:t>
            </a:r>
          </a:p>
        </p:txBody>
      </p:sp>
    </p:spTree>
    <p:extLst>
      <p:ext uri="{BB962C8B-B14F-4D97-AF65-F5344CB8AC3E}">
        <p14:creationId xmlns:p14="http://schemas.microsoft.com/office/powerpoint/2010/main" val="27710392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67102" y="379502"/>
            <a:ext cx="10945216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959687"/>
              </p:ext>
            </p:extLst>
          </p:nvPr>
        </p:nvGraphicFramePr>
        <p:xfrm>
          <a:off x="263353" y="1340768"/>
          <a:ext cx="11737305" cy="441778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8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6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10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10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53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53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Содействие улучшению ситуации на рынке труда</a:t>
                      </a:r>
                      <a:endParaRPr lang="ru-RU" sz="1200" b="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40 286,5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34 771,0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34 771,0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34 771,0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9042">
                <a:tc>
                  <a:txBody>
                    <a:bodyPr/>
                    <a:lstStyle/>
                    <a:p>
                      <a:pPr algn="ctr"/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Улучшение условий и     охраны труда в Ханты-Мансийском районе 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28" marR="295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1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872,3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28" marR="295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3 003,0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28" marR="295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3 138,2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28" marR="295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2 958,0</a:t>
                      </a:r>
                    </a:p>
                  </a:txBody>
                  <a:tcPr marL="29528" marR="295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4488"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43 158,8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37 774,0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37 909,2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37 729,0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7529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017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1654" y="554994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238972"/>
              </p:ext>
            </p:extLst>
          </p:nvPr>
        </p:nvGraphicFramePr>
        <p:xfrm>
          <a:off x="263352" y="1052736"/>
          <a:ext cx="11521282" cy="493941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9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86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9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08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08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19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19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15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9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Уровень регистрируемой безработицы к численности экономически активного населения в Ханты-Мансийском районе (на конец года),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временных рабочих мест по организации общественных работ для граждан, зарегистрированных в органах службы занятости населения, ед.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временных рабочих мест по организации общественных работ для граждан, испытывающих трудности в поиске работы, 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проведенной уведомительной регистрации коллективных договоров и территориальных соглашений, 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78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пострадавших в результате несчастных случаев на производстве с утратой трудоспособности, чел.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617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3330" y="226892"/>
            <a:ext cx="10887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малого и среднего предпринимательства на территории 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2025 годы»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384" y="5319212"/>
            <a:ext cx="110172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55556"/>
            <a:ext cx="648071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3371" y="3050959"/>
            <a:ext cx="11557284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400" dirty="0"/>
              <a:t>Развитие малого и среднего предпринимательства в Ханты-Мансийском районе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743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83432" y="404664"/>
            <a:ext cx="10945216" cy="5294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417222"/>
              </p:ext>
            </p:extLst>
          </p:nvPr>
        </p:nvGraphicFramePr>
        <p:xfrm>
          <a:off x="335359" y="1124741"/>
          <a:ext cx="11593288" cy="55446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1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7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4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4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78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78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2358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8019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Содействие развитию малого и среднего предпринимательства в Ханты-Мансийском районе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1106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"Создание условий для легкого старта и комфортного ведения бизнеса"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51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"Акселерация субъектов малого и среднего предпринимательства"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2 124,0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800,9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6774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866,8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3 506,8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3 506,8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3 506,8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1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279576" y="332656"/>
            <a:ext cx="8229600" cy="6340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</a:rPr>
              <a:t>Показатели прогноза социально-экономического развития  Ханты-Мансийского района: </a:t>
            </a:r>
            <a:br>
              <a:rPr lang="ru-RU" sz="1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</a:rPr>
            </a:br>
            <a:r>
              <a:rPr lang="ru-RU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</a:rPr>
              <a:t>Труд и занятость</a:t>
            </a:r>
            <a:endParaRPr lang="ru-RU" sz="2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261490"/>
              </p:ext>
            </p:extLst>
          </p:nvPr>
        </p:nvGraphicFramePr>
        <p:xfrm>
          <a:off x="695400" y="1268760"/>
          <a:ext cx="10669016" cy="1536199"/>
        </p:xfrm>
        <a:graphic>
          <a:graphicData uri="http://schemas.openxmlformats.org/drawingml/2006/table">
            <a:tbl>
              <a:tblPr firstRow="1" bandRow="1"/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35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43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43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352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(отчет)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(оценка)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(базовый вариант)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54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рабочей силы (П-4)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21,555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21,810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21,941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22,160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22,382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занятых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экономике (по данным баланса трудовых ресурсов)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23,303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23,558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23,711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23,960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24,182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727509"/>
              </p:ext>
            </p:extLst>
          </p:nvPr>
        </p:nvGraphicFramePr>
        <p:xfrm>
          <a:off x="1415480" y="2780928"/>
          <a:ext cx="885698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47318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3432" y="315195"/>
            <a:ext cx="109452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400003"/>
              </p:ext>
            </p:extLst>
          </p:nvPr>
        </p:nvGraphicFramePr>
        <p:xfrm>
          <a:off x="263352" y="1268760"/>
          <a:ext cx="11487743" cy="461837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54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19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6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04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60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1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16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880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5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3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занятых в сфере МСП, включая индивидуальных предпринимателей и </a:t>
                      </a:r>
                      <a:r>
                        <a:rPr lang="ru-RU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самозанятых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человек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08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процент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6887" y="275987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0357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919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48" y="838454"/>
            <a:ext cx="1072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агропромышленного комплекса Ханты-Мансийского района на 2022-2025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68" y="5319212"/>
            <a:ext cx="114492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352" y="2834935"/>
            <a:ext cx="1137726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/>
                <a:ea typeface="Times New Roman"/>
              </a:rPr>
              <a:t>устойчивое развитие агропромышленного комплекса, повышение конкурентоспособности продукции, произведенной в  Ханты-Мансийском районе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052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127448" y="404664"/>
            <a:ext cx="10585176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527861"/>
              </p:ext>
            </p:extLst>
          </p:nvPr>
        </p:nvGraphicFramePr>
        <p:xfrm>
          <a:off x="191344" y="1052738"/>
          <a:ext cx="11737303" cy="55446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561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98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51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05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05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533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544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производства и реализации продукции растениеводства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9 481,0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21 217,6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23 935,0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25 716,6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316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отрасли животноводства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84 081,8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84 089,2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86 231,3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82 305,8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16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 </a:t>
                      </a:r>
                      <a:r>
                        <a:rPr lang="ru-RU" sz="11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рыбохозяйственного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комплекса 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1 570,0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1 800,1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1 739,7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1 674,7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16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  системы заготовки и переработки дикоросов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5 293,0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4 775,9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4 822,1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4 532,8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07230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 мероприятий при осуществлении деятельности по обращению  с животными  без владельцев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2 628,6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3 118,4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2 790,9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791,0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89160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1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программе: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103 054,4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115 001,2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119 519,0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115 020,9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793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767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456" y="260648"/>
            <a:ext cx="104411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06806"/>
              </p:ext>
            </p:extLst>
          </p:nvPr>
        </p:nvGraphicFramePr>
        <p:xfrm>
          <a:off x="263352" y="1196752"/>
          <a:ext cx="11521282" cy="54006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239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76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6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34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34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88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88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307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7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5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овощей в хозяйствах всех категорий, тонн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1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скота и птицы на убой в хозяйствах всех категорий, тонн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молока в хозяйствах всех категорий, тонн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6200 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6250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6350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6350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2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Производство пищевой рыбной продукции собственного производства, тонн</a:t>
                      </a:r>
                      <a:endParaRPr lang="ru-RU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110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120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2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заготовки дикоросов, тонн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6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валовой продукции сельского хозяйства на 10 тыс. человек, млн. рублей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1015,0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96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Количество отловленных безнадзорных и бродячих животных, единиц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167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167</a:t>
                      </a:r>
                      <a:endParaRPr lang="ru-RU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167</a:t>
                      </a:r>
                      <a:endParaRPr lang="ru-RU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170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170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290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953" y="200615"/>
            <a:ext cx="1087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цифрового общества 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6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администрация Ханты-Мансийского района (управление по информационным технологиям администрации Ханты-Мансийского района</a:t>
            </a:r>
            <a:endParaRPr lang="ru-RU" sz="1350" b="1" dirty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86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5400" y="2510899"/>
            <a:ext cx="110892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информационного пространства на основе использования цифровых технологий для повышения качества жизни граждан и обеспечения условий для реализации эффективной системы муниципального управления в Ханты-Мансийском районе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092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055440" y="476672"/>
            <a:ext cx="10585176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955507"/>
              </p:ext>
            </p:extLst>
          </p:nvPr>
        </p:nvGraphicFramePr>
        <p:xfrm>
          <a:off x="335360" y="1124743"/>
          <a:ext cx="11449272" cy="54726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3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75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49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26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0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03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305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7876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и сопровождение инфраструктуры цифрового муниципалитета и информационных систем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2 030,4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842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технической и технологической основ становления информационного общества и электронного муниципалитета для перехода к цифровой экономики»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0807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безопасности информации в корпоративной сети органов администрации Ханты-Мансийского района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578,1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2 369,7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4944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968,3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4 470,0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074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514" y="515607"/>
            <a:ext cx="10801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870247"/>
              </p:ext>
            </p:extLst>
          </p:nvPr>
        </p:nvGraphicFramePr>
        <p:xfrm>
          <a:off x="263352" y="920605"/>
          <a:ext cx="11521281" cy="413882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9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55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08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08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08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19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19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4350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5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6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рабочих мест, обеспеченных программным продуктом для участия в электронном документообороте, единиц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6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защиты аттестованных муниципальных информационных систем персональных данных по требованиям защиты информации, единиц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6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Доля государственных и муниципальных услуг, предоставляемых в электронном виде, от общего числа государственных и муниципальных услуг, %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9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Стоимостная доля закупаемого и (или) арендуемого органами администрации Ханты-Мансийского района и подведомственными учреждениями отечественного программного обеспечения, %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0607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56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11663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«Устойчивое развитие коренных малочисленных народов Севера на территории Ханты-Мансийского района на 2022-2025 годы»</a:t>
            </a:r>
            <a:endParaRPr lang="ru-RU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282464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" y="116632"/>
            <a:ext cx="663614" cy="81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9416" y="1988840"/>
            <a:ext cx="11233248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самобытному социально-экономическому и культурному развитию коренных малочисленных народов Севера, защита их исконной среды обитания, традиционных образа жизни, хозяйственной деятельности и промыслов</a:t>
            </a:r>
          </a:p>
          <a:p>
            <a:pPr algn="ctr"/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 для устойчивого экономического и социально-культурного развития коренных малочисленных народов Севера на основе рационального природопользования, сохранения исконной среды обитания, традиционной культуры и быта малочисленных народов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011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49994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808542"/>
              </p:ext>
            </p:extLst>
          </p:nvPr>
        </p:nvGraphicFramePr>
        <p:xfrm>
          <a:off x="119336" y="1052736"/>
          <a:ext cx="11953327" cy="56886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3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67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95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493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90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юридических и физических лиц из числа коренных малочисленных народов, осуществляющих традиционную хозяйственную деятельность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2 954,2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3 873,9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877,0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3 873,1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3341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проведение мероприятий, направленных на сохранение и развитие самобытной культуры, традиционного образа жизни, национальных видов спорта коренных малочисленных народов Севера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380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проектов, способствующих развитию национальных культур, этнографического туризма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7 600,0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3042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11 904,2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5 323,9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5 327,0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5 323,1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763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91302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106808"/>
              </p:ext>
            </p:extLst>
          </p:nvPr>
        </p:nvGraphicFramePr>
        <p:xfrm>
          <a:off x="119337" y="980729"/>
          <a:ext cx="11953327" cy="57606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2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7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4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02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8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7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оличество национальных общин и организаций, осуществляющих традиционную хозяйственную деятельность и занимающихся традиционными промыслами коренных малочисленных народов Севера, единиц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национальных    общин и организаций, осуществляющих традиционную хозяйственную деятельность и занимающихся традиционными промыслами коренных малочисленных народов Севера, получивших поддержку на развитие традиционных отраслей хозяйства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67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пользователей территориями традиционного природопользования из числа коренных малочисленных народов Севера и лиц, не относящихся к коренным малочисленным народам Севера, но ведущих традиционные виды хозяйственной деятельности, человек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" y="9130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8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9496" y="260648"/>
            <a:ext cx="8928992" cy="548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Показатели прогноза социально-экономического развития  Ханты-Мансийского района : </a:t>
            </a:r>
            <a:br>
              <a:rPr lang="ru-RU" sz="1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Денежные доходы населения</a:t>
            </a:r>
            <a:endParaRPr lang="ru-RU" sz="20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41866878"/>
              </p:ext>
            </p:extLst>
          </p:nvPr>
        </p:nvGraphicFramePr>
        <p:xfrm>
          <a:off x="1127448" y="980728"/>
          <a:ext cx="453650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16080" y="1484784"/>
            <a:ext cx="4860032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latin typeface="Times New Roman"/>
                <a:ea typeface="Calibri"/>
                <a:cs typeface="Times New Roman"/>
              </a:rPr>
              <a:t>Среднемесячная заработная плата рассчитывается по всем отраслям экономики района. Наибольшая средняя заработная плата сложилась в отрасли «Добыча полезных ископаемых», её уровень, по отдельным видам деятельности, достигает 102 641 рублей.</a:t>
            </a:r>
            <a:endParaRPr lang="ru-RU" sz="16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9456" y="4581128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i="1" dirty="0">
                <a:latin typeface="Times New Roman"/>
                <a:ea typeface="Times New Roman"/>
              </a:rPr>
              <a:t>В 2021 году реальные располагаемые денежные доходы на душу населения (доходы за вычетом обязательных платежей, скорректированные на индекс потребительских цен) составили 99,8% (2020 год – 99,2%).</a:t>
            </a:r>
            <a:endParaRPr lang="ru-RU" sz="1600" i="1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547572152"/>
              </p:ext>
            </p:extLst>
          </p:nvPr>
        </p:nvGraphicFramePr>
        <p:xfrm>
          <a:off x="6312024" y="3284984"/>
          <a:ext cx="536408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951984" y="3573016"/>
            <a:ext cx="6000667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latin typeface="Times New Roman"/>
                <a:ea typeface="Calibri"/>
                <a:cs typeface="Times New Roman"/>
              </a:rPr>
              <a:t>Средняя заработная плата работников организаций по отдельным видам экономической деятельности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59824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91302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700263"/>
              </p:ext>
            </p:extLst>
          </p:nvPr>
        </p:nvGraphicFramePr>
        <p:xfrm>
          <a:off x="119337" y="980729"/>
          <a:ext cx="11953327" cy="576063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2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7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4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62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8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3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семей, осуществляющих традиционную хозяйственную деятельность, %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70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точек коллективного доступа к сети Интернет, единиц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0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Доля граждан из числа коренных малочисленных народов Севера, удовлетворенных качеством реализуемых мероприятий, направленных на поддержку экономического и социального развития коренных малочисленных народов, в общем количестве опрошенных лиц, относящихся к коренным малочисленным народам Севера,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" y="9130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871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149994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правонарушений в сфере обеспечения общественной безопасности в Ханты-Мансийском районе 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950" y="5040090"/>
            <a:ext cx="11289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организации и профилактики правонарушений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9416" y="2132856"/>
            <a:ext cx="11233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преступности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прав граждан в отдельных сферах жизнедеятельности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209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49994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188224"/>
              </p:ext>
            </p:extLst>
          </p:nvPr>
        </p:nvGraphicFramePr>
        <p:xfrm>
          <a:off x="119335" y="1052734"/>
          <a:ext cx="11953327" cy="44929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3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11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31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8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037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3811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деятельности народных дружин в сельских поселениях Ханты-Мансийского района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183,3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654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Обеспечение функционирования и развития систем видеонаблюдения в сфере общественного порядка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331,2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2 983,6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2 983,6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2 983,6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76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информационной антинаркотической политики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1 010,0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полномочий по обеспечению деятельности административной комиссии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879,4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919,4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960,1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905,8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государственных полномочий по составлению (изменению и дополнению) списков кандидатов в присяжные заседатели федеральных судов общей юрисдикции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  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взаимодействия с политическими партиями, избирательными комиссиями, законодательными (представительными) органами государственной власти и местного самоуправления в сфере регионального развития и содействия развитию местного самоуправления, прогноза общественно-политической ситуации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6,1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5779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412,7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4 136,3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4 177,0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4 122,7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079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144018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833191"/>
              </p:ext>
            </p:extLst>
          </p:nvPr>
        </p:nvGraphicFramePr>
        <p:xfrm>
          <a:off x="119336" y="1052737"/>
          <a:ext cx="11953326" cy="568862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2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0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10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472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8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преступности на улицах и в общественных местах (число зарегистрированных преступлений на 100 тыс. человек населения),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Общая распространенность наркомании (на 100 тыс. человек населения),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Вовлеченность населения в незаконный оборот наркотиков (на 100 тыс. человек), ед.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Криминогенность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наркомании (на 100 тыс. человек), ед.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случаев отравления наркотиками (на 100 тыс. человек),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7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случаев отравления наркотиками среди несовершеннолетних (на 100 тыс. несовершеннолетних), ед.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7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смертей в результате потребления наркотиков 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(на 100 тыс. человек)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18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Процент охвата социально-психологическим тестированием обучающихся с целью раннего выявления незаконного потребления наркотических средств и психотропных веществ,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7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потребительских споров, разрешенных в досудебном и внесудебном порядке, в общем количестве споров с участием потребителей,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34,3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38,5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911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форм непосредственного осуществления населением местного самоуправления и участия населения в осуществлении местного самоуправления и случаев</a:t>
                      </a:r>
                      <a:r>
                        <a:rPr lang="ru-RU" sz="12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их применения 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Ханты-Мансийском районе, ед.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401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942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1424" y="147493"/>
            <a:ext cx="1116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жизнедеятельности в Ханты-Мансийском районе 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424" y="5265206"/>
            <a:ext cx="111612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Ханты-Мансийского района «Управление гражданской защиты»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749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1424" y="1484784"/>
            <a:ext cx="1116124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устойчивого социально-экономического развития Ханты-Мансийского района, а также приемлемого уровня безопасности жизнедеятельности, необходимого уровня защищенности населения и территории Ханты-Мансийского района, материальных и культурных ценностей от опасностей, возникающих при военных конфликтах и чрезвычайных ситуациях</a:t>
            </a:r>
          </a:p>
          <a:p>
            <a:pPr algn="ctr"/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необходимого уровня защищенности населения, имущества от пожаров на территории Ханты-Мансийского района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671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12204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02104"/>
              </p:ext>
            </p:extLst>
          </p:nvPr>
        </p:nvGraphicFramePr>
        <p:xfrm>
          <a:off x="119335" y="1052734"/>
          <a:ext cx="11953330" cy="568863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3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675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9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9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756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875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поддержание в постоянной готовности материальных ресурсов (запасов) резерва для ликвидации чрезвычайных ситуаций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985,8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аппаратно-программного комплекса «Безопасный город»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8 641,7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8 597,6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8 597,6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8 597,6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по обеспечению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безопасности людей на водных объектах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30 583,6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17 608,1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21 009,6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24 309,6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 выполнение полномочий и функций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МК «УГЗ»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32 300,1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23 220,6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23 220,6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23 220,6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проекта по установлению санитарно-защитной зоны сибиреязвенного скотомогильника на территории п. Кирпичный,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сельских населенных пунктов, расположенных в лесных массивах, от лесных пожаров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1 591,1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1 591,1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1 591,1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защищенности населения, социальных объектов и объектов экономики от пожаров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22 697,5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117,0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2376">
                <a:tc>
                  <a:txBody>
                    <a:bodyPr/>
                    <a:lstStyle/>
                    <a:p>
                      <a:pPr algn="ctr"/>
                      <a:endPara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98 208,7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51 634,4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55 035,9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58 335,9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220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398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11615"/>
            <a:ext cx="111612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182126"/>
              </p:ext>
            </p:extLst>
          </p:nvPr>
        </p:nvGraphicFramePr>
        <p:xfrm>
          <a:off x="119337" y="980728"/>
          <a:ext cx="11953327" cy="57606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2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0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10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71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9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9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вещевым имуществом и продовольственным резервом,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9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Охват населения при информировании и оповещении в случае угрозы возникновения или возникновения чрезвычайных ситуаций,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4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населения, защищенного в результате проведения мероприятий по повышению защищенности от негативного воздействия вод, на уровне,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89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реализации плана основных мероприятий Ханты-Мансийского района в области гражданской обороны, предупреждения  и ликвидации чрезвычайных ситуаций, обеспечения пожарной безопасности и безопасности людей  на водных объектах, %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1615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299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5440" y="149994"/>
            <a:ext cx="10729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«Комплексное развитие транспортной системы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Ханты-Мансийского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5194292"/>
            <a:ext cx="1152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Департамент строительства, архитектуры и жилищно-коммунального хозяйства администрации Ханты-Мансийского района (далее – департамент строительства, архитектуры и ЖКХ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1350" b="1" dirty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360" y="2408973"/>
            <a:ext cx="1144927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инфраструктуры, обеспечивающей повышение доступности и безопасности услуг транспортного комплекса для населения Ханты-Мансийского района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предоставления транспортных услуг населению между поселениями  в границах Ханты-Мансийского района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082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60591" y="327280"/>
            <a:ext cx="10729192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56343"/>
              </p:ext>
            </p:extLst>
          </p:nvPr>
        </p:nvGraphicFramePr>
        <p:xfrm>
          <a:off x="407368" y="1196752"/>
          <a:ext cx="11377264" cy="54726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0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70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62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45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27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27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881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157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Проектирование, строительство, реконструкция, капитальный (текущий) ремонт автомобильных дорог местного значения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2 807,2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3 185,0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157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доступности и повышение качества транспортных услуг водным, воздушным, автомобильным транспортом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23 968,7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9 596,6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9 596,6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6972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Содержание транспортной инфраструктуры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9 876,0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10 118,5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10 246,9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10 304,3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8977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Популяризация деятельности школьных отрядов юных инспекторов дорожного движения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8977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Участие в районных, региональных слетах, конкурсах юных инспекторов дорожного движения 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382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36 991,9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23 240,1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20 183,5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10 644,3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65307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479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3242" y="437574"/>
            <a:ext cx="107291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2022-2024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9512"/>
              </p:ext>
            </p:extLst>
          </p:nvPr>
        </p:nvGraphicFramePr>
        <p:xfrm>
          <a:off x="595158" y="437317"/>
          <a:ext cx="11145558" cy="586439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57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23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8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1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11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93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93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2578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1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Протяженность сети автомобильных дорог общего пользования местного значения, км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214,6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214,6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214,6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214,6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214,6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3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91,6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рейсов воздушного транспорта, рейс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205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рейсов водного транспорта, рейс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9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рейсов автомобильного транспорта, рейс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0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Протяженность автомобильных дорог, содержащихся за счет средств бюджета Ханты-Мансийского района, км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00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Количество дорожно-транспортных происшествий с участием несовершеннолетних, ед.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2615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6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559496" y="122293"/>
            <a:ext cx="8637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  <a:cs typeface="+mj-cs"/>
              </a:rPr>
              <a:t>Показатели прогноза социально-экономического развития  Ханты-Мансийского района : </a:t>
            </a:r>
            <a:br>
              <a:rPr lang="ru-RU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  <a:cs typeface="+mj-cs"/>
              </a:rPr>
            </a:br>
            <a:r>
              <a:rPr lang="ru-RU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  <a:cs typeface="+mj-cs"/>
              </a:rPr>
              <a:t>Строительство</a:t>
            </a:r>
            <a:endParaRPr lang="ru-RU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464314"/>
              </p:ext>
            </p:extLst>
          </p:nvPr>
        </p:nvGraphicFramePr>
        <p:xfrm>
          <a:off x="983432" y="1340768"/>
          <a:ext cx="4476328" cy="4824534"/>
        </p:xfrm>
        <a:graphic>
          <a:graphicData uri="http://schemas.openxmlformats.org/drawingml/2006/table">
            <a:tbl>
              <a:tblPr firstRow="1" bandRow="1"/>
              <a:tblGrid>
                <a:gridCol w="1286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0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25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101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Ввод жилья, кв. метров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035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2021(отчет)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16 981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579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(оценка)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15 500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579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(базовый вариант)</a:t>
                      </a:r>
                    </a:p>
                  </a:txBody>
                  <a:tcPr marL="0" marR="0" marT="0" marB="0"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14 462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579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15 531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579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15 500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8" name="Рисунок 17" descr="G:\Социальные объекты и объекты строительства района\Ярки Жилые дома (2)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8208" y="1153002"/>
            <a:ext cx="3012504" cy="1885420"/>
          </a:xfrm>
          <a:prstGeom prst="rect">
            <a:avLst/>
          </a:prstGeom>
          <a:noFill/>
          <a:ln w="19050">
            <a:solidFill>
              <a:sysClr val="window" lastClr="FFFFFF"/>
            </a:solidFill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6200" y="3068960"/>
            <a:ext cx="3110263" cy="1687750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ffectLst>
            <a:glow rad="863600">
              <a:sysClr val="window" lastClr="FFFFFF">
                <a:lumMod val="85000"/>
                <a:alpha val="40000"/>
              </a:sysClr>
            </a:glow>
            <a:softEdge rad="88900"/>
          </a:effectLst>
        </p:spPr>
      </p:pic>
      <p:pic>
        <p:nvPicPr>
          <p:cNvPr id="22" name="Рисунок 21" descr="Z:\Комитет (доступ на редактирование у Председателя), у остальных режим чтения, копирования\Презентации\2012\Исполнение программ (Дума 12.09.2012)\Фото\ФСК п. Горноправдинск..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8208" y="4725144"/>
            <a:ext cx="3014369" cy="1728192"/>
          </a:xfrm>
          <a:prstGeom prst="rect">
            <a:avLst/>
          </a:prstGeom>
          <a:noFill/>
          <a:ln w="15875">
            <a:solidFill>
              <a:sysClr val="window" lastClr="FFFFFF"/>
            </a:solidFill>
            <a:miter lim="800000"/>
            <a:headEnd/>
            <a:tailEnd/>
          </a:ln>
        </p:spPr>
      </p:pic>
      <p:sp>
        <p:nvSpPr>
          <p:cNvPr id="23" name="Стрелка вправо с вырезом 22"/>
          <p:cNvSpPr/>
          <p:nvPr/>
        </p:nvSpPr>
        <p:spPr>
          <a:xfrm>
            <a:off x="6266147" y="5238982"/>
            <a:ext cx="991320" cy="700515"/>
          </a:xfrm>
          <a:prstGeom prst="notchedRightArrow">
            <a:avLst/>
          </a:prstGeom>
          <a:solidFill>
            <a:srgbClr val="FF5050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>
            <a:off x="6266147" y="3562577"/>
            <a:ext cx="991320" cy="700515"/>
          </a:xfrm>
          <a:prstGeom prst="notchedRightArrow">
            <a:avLst/>
          </a:prstGeom>
          <a:solidFill>
            <a:srgbClr val="FF5050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6312024" y="1745454"/>
            <a:ext cx="991320" cy="700515"/>
          </a:xfrm>
          <a:prstGeom prst="notchedRightArrow">
            <a:avLst/>
          </a:prstGeom>
          <a:solidFill>
            <a:srgbClr val="FF5050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770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149994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эффективности муниципального управления Ханты-Мансийского района 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194293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учету и отчетности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9416" y="2204864"/>
            <a:ext cx="1123324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и совершенствования эффективности муниципального управления в Ханты-Мансийском районе</a:t>
            </a:r>
            <a:endParaRPr lang="ru-RU" sz="135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995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37865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53088"/>
              </p:ext>
            </p:extLst>
          </p:nvPr>
        </p:nvGraphicFramePr>
        <p:xfrm>
          <a:off x="119337" y="980728"/>
          <a:ext cx="11953328" cy="5760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3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67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9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9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8958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6093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и обеспечение работы системы дополнительного профессионального образования муниципальных служащих и лиц, включенных в кадровый резерв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495,3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1103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 выполнение полномочий и функций органов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150 623,5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144 871,3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144 871,3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144 871,3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6931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надлежащих организационно-технических условий, необходимых для исполнения профессиональной деятельности ОМС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161 557,1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123 916,5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123 916,5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123 916,5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1103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выполнения отдельных государственных полномочий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3 942,5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1 101,9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1 266,6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1 020,1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5828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316 838,1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270 385,0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270 054,4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269 807,9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2361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558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116632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571647"/>
              </p:ext>
            </p:extLst>
          </p:nvPr>
        </p:nvGraphicFramePr>
        <p:xfrm>
          <a:off x="114992" y="980727"/>
          <a:ext cx="11957671" cy="576064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3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33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0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5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53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99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99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725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4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г.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5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 администрации района, получивших дополнительное профессиональное образование, от общего числа служащих, подлежащих направлению на обучение по программе дополнительного профессионального образования,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7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уровня исполнения расходных обязательств администрации Ханты-Мансийского района за отчетный финансовый год, утвержденных решением о бюджете Ханты-Мансийского района,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5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объема финансового обеспечения, отраженного в плане муниципальных закупок, утвержденному объему бюджетных ассигнований для осуществления закупок на очередной финансовый год и плановый период,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1" y="11663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978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2950" y="149994"/>
            <a:ext cx="11073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и развитие муниципального имущества 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4941170"/>
            <a:ext cx="11593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имущественных и земельных отношений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352" y="2348880"/>
            <a:ext cx="115932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эффективной системы управления муниципальным имуществом Ханты-Мансийского района, позволяющей обеспечить оптимальный состав имущества для исполнения полномочий органами местного самоуправления Ханты-Мансийского района, оперативность в принятии решений по вопросам управления муниципальным имуществом, достоверный учет и контроль за использованием муниципального имущества, увеличение доходной базы бюджета Ханты-Мансийского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9950081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54958" y="188640"/>
            <a:ext cx="10929674" cy="7920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693548"/>
              </p:ext>
            </p:extLst>
          </p:nvPr>
        </p:nvGraphicFramePr>
        <p:xfrm>
          <a:off x="365513" y="1070648"/>
          <a:ext cx="11449274" cy="540725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3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7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4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26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03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03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4548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872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Паспортизация объектов муниципальной собственности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934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объектов муниципальной собственности</a:t>
                      </a: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934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Содержание имущества муниципальной казны</a:t>
                      </a: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2 068,6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2 068,6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2 068,6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2 068,6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4579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и организационно-техническое обеспечение функций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депимущества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34 379,7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29 187,5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29 187,5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29 187,5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187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объектов муниципальной собственности </a:t>
                      </a:r>
                    </a:p>
                  </a:txBody>
                  <a:tcPr marL="85725" marR="857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1 558,1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379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 кадастровых работ (межевание) земельных участков (под объектами муниципальной собственности, для муниципальных нужд), земельных участков государственная собственность на которые не разграничена</a:t>
                      </a:r>
                    </a:p>
                    <a:p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643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 кадастровых работ (межевание) земельных участков для содействия в оформлении в упрощенном порядке прав граждан на земельные участки</a:t>
                      </a:r>
                    </a:p>
                    <a:p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0934"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38 906,4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32 756,1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32 756,1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32 756,1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835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440" y="247275"/>
            <a:ext cx="110016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131268"/>
              </p:ext>
            </p:extLst>
          </p:nvPr>
        </p:nvGraphicFramePr>
        <p:xfrm>
          <a:off x="263352" y="999023"/>
          <a:ext cx="11665295" cy="542811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671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92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2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22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22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45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45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657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5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изготовленных технических паспортов, технических планов и актов обследования: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нежилого фонда, ед.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Линейные объекты, км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оценки, ед.</a:t>
                      </a:r>
                      <a:endParaRPr lang="ru-RU" sz="1100" kern="120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0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расходов на содержание имущества в общем объеме неналоговых доходов, полученных от использования муниципального имущества, %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4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снесенных объектов, ед.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7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Исполнение плана по поступлению неналоговых доходов в бюджет района,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3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земельных участков (под объектами муниципальной собственности, для муниципальных нужд), земельных участков, государственная собственность на которые не разграничена, единиц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04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граждан, зарегистрировавших право собственности на земельные участки в рамках реализации Федерального закона от 30.06.2006 № 93-ФЗ «О внесении изменений в некоторые законодательные акты Российской Федерации по вопросу оформления в упрощенном порядке прав граждан на отдельные объекты недвижимого имущества», человек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3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земельных участков, находящихся в муниципальной собственности, земельных участков государственная собственности на которые не разграничена, для проведения аукционов, единиц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7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приобретенных программных продуктов, приборов и оборудования для обеспечения определения координат, единиц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2357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541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294" y="149994"/>
            <a:ext cx="11217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«Улучшение жилищных условий жителей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имущественных и земельных отношений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344" y="2564905"/>
            <a:ext cx="1173730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жилищного строительства и обеспечение жильем отдельных категорий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31150547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83432" y="149994"/>
            <a:ext cx="10873208" cy="5427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1344" y="1124744"/>
          <a:ext cx="11665295" cy="547260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7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23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5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xmlns="" val="2632500254"/>
                    </a:ext>
                  </a:extLst>
                </a:gridCol>
              </a:tblGrid>
              <a:tr h="72814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6515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Приобретение жилых помещений по договорам купли-продажи и (или) приобретение жилых помещений по договорам участия в долевом строительстве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19 488,0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55 665,0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67 037,7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70 316,0</a:t>
                      </a:r>
                    </a:p>
                  </a:txBody>
                  <a:tcPr marL="24289" marR="2428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6515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Федеральный проект «Обеспечение устойчивого сокращения непригодного для проживания жилищного фонда»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6515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42 768,9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25 230,1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25 235,8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4918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Предоставление социальных выплат на оплату договора купли-продажи жилого помещения, договора строительного подряда  на строительство индивидуального жилого дома, для уплаты первоначального взноса при получении жилищного кредита, в том числе ипотечного, или жилищного займа на приобретение жилого помещения, или строительство индивидуального жилого дома, для осуществления последнего платежа в счет уплаты паевого взноса в полном размере на условиях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софинансирования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из федерального, окружного и местного бюджетов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690,2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1 854,9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1 473,7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1 473,7</a:t>
                      </a:r>
                    </a:p>
                  </a:txBody>
                  <a:tcPr marL="24289" marR="2428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77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11424" y="149994"/>
            <a:ext cx="11017224" cy="405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3352" y="959995"/>
          <a:ext cx="11593287" cy="51976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4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82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8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xmlns="" val="922161936"/>
                    </a:ext>
                  </a:extLst>
                </a:gridCol>
              </a:tblGrid>
              <a:tr h="64408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4135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Реализация полномочий, указанных в п. 3.1, 3.2 статьи 2 Закона Ханты-Мансийского автономного округа – Югры </a:t>
                      </a:r>
                    </a:p>
                    <a:p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31 марта 2009 года № 36-оз «О наделении органов местного самоуправления муниципальных образований Ханты-Мансийского автономного округа – Югры отдельными государственными полномочиями для обеспечения жилыми помещениями отдельных категорий граждан, определенных федеральным законодательством»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21,2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24,8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24,8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24,8</a:t>
                      </a:r>
                    </a:p>
                  </a:txBody>
                  <a:tcPr marL="24289" marR="2428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5262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Предоставление субсидий отдельным категориям граждан, установленным федеральными законами от 12 января 1995 года № 5-ФЗ «О ветеранах» и от 24 ноября 1995 года № 181-ФЗ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«О социальной защите инвалидов в Российской Федерации» в рамках подпрограммы «Обеспечение мерами государственной поддержки по улучшению жилищных условий отдельных категорий граждан»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2 348,2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2 348,2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2 348,2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4289" marR="2428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155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23 420,6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100 313,6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93 766,3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97 050,3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853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380416"/>
            <a:ext cx="109296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1345" y="1268761"/>
          <a:ext cx="11802170" cy="532859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7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18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25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8963">
                  <a:extLst>
                    <a:ext uri="{9D8B030D-6E8A-4147-A177-3AD203B41FA5}">
                      <a16:colId xmlns:a16="http://schemas.microsoft.com/office/drawing/2014/main" xmlns="" val="1433938371"/>
                    </a:ext>
                  </a:extLst>
                </a:gridCol>
              </a:tblGrid>
              <a:tr h="2051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3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4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семей, улучшивших жилищные условия, семей в год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фонда, признанного таковым до 1 января 2017 года, тыс. м</a:t>
                      </a:r>
                      <a:r>
                        <a:rPr lang="ru-RU" sz="1100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граждан, расселенных из аварийного жилищного фонда, признанного таковым до 1 января 2017 года, чел.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4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Общая площадь жилых помещений, приходящихся в среднем на 1 жителя, кв. м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25,3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25,3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56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ourier New"/>
                          <a:cs typeface="Times New Roman"/>
                        </a:rPr>
                        <a:t>Доля населения, получившего жилые помещения и улучшившего жилищные условия в отчетном году, 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ourier New"/>
                          <a:cs typeface="Times New Roman"/>
                        </a:rPr>
                        <a:t>в общей численности населения, состоящего на учете в качестве нуждающегося в жилых помещениях, %  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83632" y="28971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Индекс потребительских цен по Ханты-Мансийскому автономному округу – Югра за 2021 год</a:t>
            </a:r>
            <a:endParaRPr lang="ru-RU" sz="19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600056" y="1124744"/>
            <a:ext cx="38884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%, период с начала года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соответствующему периоду предыдущего года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208207"/>
              </p:ext>
            </p:extLst>
          </p:nvPr>
        </p:nvGraphicFramePr>
        <p:xfrm>
          <a:off x="1703512" y="1596445"/>
          <a:ext cx="8712968" cy="1472514"/>
        </p:xfrm>
        <a:graphic>
          <a:graphicData uri="http://schemas.openxmlformats.org/drawingml/2006/table">
            <a:tbl>
              <a:tblPr firstRow="1" bandRow="1"/>
              <a:tblGrid>
                <a:gridCol w="69977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5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63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Югра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5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 товары и услуги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104,62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5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 товары (за исключением услуг)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105,27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6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Общественное питание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102,24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3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Услуги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102,87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072655" y="3271964"/>
            <a:ext cx="8478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Прожиточный минимум по Ханты-Мансийскому</a:t>
            </a:r>
          </a:p>
          <a:p>
            <a:pPr lvl="0"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автономному округу – Югре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545104"/>
              </p:ext>
            </p:extLst>
          </p:nvPr>
        </p:nvGraphicFramePr>
        <p:xfrm>
          <a:off x="1703511" y="4293096"/>
          <a:ext cx="8847881" cy="1800201"/>
        </p:xfrm>
        <a:graphic>
          <a:graphicData uri="http://schemas.openxmlformats.org/drawingml/2006/table">
            <a:tbl>
              <a:tblPr firstRow="1" bandRow="1"/>
              <a:tblGrid>
                <a:gridCol w="4384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3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8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Правительства Ханты-Мансийского автономного округа – Югры от 05.02.2021 № 29-п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Правительства Ханты-Мансийского автономного округа – Югры от 02.09.2021 № 334-п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2021 год: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2022 год: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0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среднем на душу населения 	– 16 281 рубль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среднем на душу населения 	– 18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625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4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трудоспособного населения	– 17 500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трудоспособного населения	– 20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302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8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пенсионеров		– 13 236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пенсионеров		– 16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067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98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детей			– 16 306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детей			– 18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654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1722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3512" y="959995"/>
            <a:ext cx="9145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Ханты-Мансийского района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2025 годы»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0356" y="4869160"/>
            <a:ext cx="89298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культуре, спорту и социальной политике</a:t>
            </a:r>
          </a:p>
          <a:p>
            <a:pPr algn="r"/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5400" y="2459505"/>
            <a:ext cx="1065718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 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единого культурного пространства района, создание комфортных условий и равных возможностей доступа населения к культурным ценностям, цифровым ресурсам, самореализации и раскрытию таланта каждого жителя Ханты-Мансийского района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06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271464" y="422621"/>
            <a:ext cx="10441160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174502"/>
              </p:ext>
            </p:extLst>
          </p:nvPr>
        </p:nvGraphicFramePr>
        <p:xfrm>
          <a:off x="119336" y="1196752"/>
          <a:ext cx="11928648" cy="56612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57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682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9101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929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проект «Культурное пространство»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2 063,7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1 771,6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1 149,4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929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Стимулирование культурного разнообразия в Ханты - Мансийском районе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1 370,7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1 280,0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1 280,0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015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Укрепление материально-технической базы учреждений культуры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3 054,6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015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одаренных детей и молодежи, развитие художественного образования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34 815,1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23 335,2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23 335,2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23 335,2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456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библиотечного дела 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23 493,1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20 730,4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20 730,4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20 730,4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6769"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62 733,5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48 909,3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47 117,2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46 495,0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3616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456" y="527180"/>
            <a:ext cx="10369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565272"/>
              </p:ext>
            </p:extLst>
          </p:nvPr>
        </p:nvGraphicFramePr>
        <p:xfrm>
          <a:off x="-1" y="1196750"/>
          <a:ext cx="12192000" cy="566124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51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89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14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38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9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посещений культурных мероприятий (человек)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436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436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9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обращений к цифровым  ресурсам культуры,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 базовому значению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 обращений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4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негосударственных, </a:t>
                      </a:r>
                      <a:b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 некоммерческих организаций, предоставляющих услуги в сфере культуры, в общем числе организаций, предоставляющих услуги в сфере культуры,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99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получивших услуги в негосударственных, в том числе некоммерческих организациях, в общем числе граждан, получивших услуги в сфере культуры,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22180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2865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48" y="959995"/>
            <a:ext cx="10369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спорта и туризма на территории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2022-2025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536" y="5157194"/>
            <a:ext cx="91450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культуре, спорту и социальной политике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32656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384" y="2564906"/>
            <a:ext cx="111612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удовлетворения потребности населения района в оказании туристических услуг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0853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11424" y="422621"/>
            <a:ext cx="10801200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566015"/>
              </p:ext>
            </p:extLst>
          </p:nvPr>
        </p:nvGraphicFramePr>
        <p:xfrm>
          <a:off x="0" y="1070648"/>
          <a:ext cx="12192000" cy="57427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1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27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5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34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8899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2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«Спорт – норма жизни»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2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массовой физической культуры и спорта высших достижений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1 042,8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2 085,5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085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,5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2 085,5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59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укрепление материально-технической базы спортивной и туристической инфраструктуры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4 912,1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997,1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1 936,7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211,4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024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удовлетворения потребности населения Ханты-Мансийского района в оказании услуг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107 027,5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91 028,7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91 028,7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91 028,7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8486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112 982,4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94 111,3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95 050,9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95 325,6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1642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9520" y="554994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883842"/>
              </p:ext>
            </p:extLst>
          </p:nvPr>
        </p:nvGraphicFramePr>
        <p:xfrm>
          <a:off x="1" y="1052735"/>
          <a:ext cx="12191998" cy="580526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65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96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79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94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22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9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</a:p>
                    <a:p>
                      <a:pPr algn="ctr"/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систематически занимающихся физической культурой и спортом, 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64,0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граждан среднего возраста, систематически занимающихся физической культурой и спортом, в общей численности граждан среднего возраста, %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44,5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7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граждан старшего возраста, систематически занимающихся физической культурой и спортом, в общей численности граждан среднего возраста,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7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детей и молодежи, систематически занимающихся физической культурой и спортом, в общей численности детей и молодежи,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81,5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70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7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обеспеченности населения спортивными сооружениями, исходя из единовременной пропускной способности объектов спорта,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82,0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6614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5600" y="428164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838403"/>
              </p:ext>
            </p:extLst>
          </p:nvPr>
        </p:nvGraphicFramePr>
        <p:xfrm>
          <a:off x="1" y="983205"/>
          <a:ext cx="12191999" cy="583017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9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2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98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34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3752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3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8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Удельный вес спортсменов, имеющих спортивные разряды, %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4,8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5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удовлетворенности граждан созданными условиями для занятий физической культурой и спортом</a:t>
                      </a:r>
                    </a:p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3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населения, выполнившего нормативы Всероссийского физкультурно-спортивного комплекса «Готов к труду и обороне» (ГТО), от общей численности населения, принявшего участие в сдаче нормативов ГТО, %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819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них учащихся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70,5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3205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8510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3472" y="857251"/>
            <a:ext cx="10153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доступной среды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Ханты-Мансийском районе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103188"/>
            <a:ext cx="8109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культуре, спорту и социальной политике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663614" cy="81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159" y="2672917"/>
            <a:ext cx="1090144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/>
                <a:ea typeface="Calibri"/>
              </a:rPr>
              <a:t>Формирование условий для беспрепятственного доступа инвалидов и других маломобильных групп населения к приоритетным объектам в социальной сфере</a:t>
            </a: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7772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271464" y="422621"/>
            <a:ext cx="10081120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336214"/>
              </p:ext>
            </p:extLst>
          </p:nvPr>
        </p:nvGraphicFramePr>
        <p:xfrm>
          <a:off x="1" y="1070646"/>
          <a:ext cx="12191999" cy="57873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1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72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78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78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5414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3022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социокультурной адаптации инвалидов, в том числе детей-инвалидов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2621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Удовлетворение потребности инвалидов в услугах спорта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460,0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460,0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460,0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460,0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0305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460,0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7473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9656" y="515607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571582"/>
              </p:ext>
            </p:extLst>
          </p:nvPr>
        </p:nvGraphicFramePr>
        <p:xfrm>
          <a:off x="0" y="1085252"/>
          <a:ext cx="12192002" cy="572812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0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17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17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927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0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8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Удовлетворенность качеством предоставляемых услуг для инвалидов и иных маломобильных групп населения (% от числа опрошенных)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84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84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85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86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86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5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Число инвалидов, принимавших участие в спортивных, культурных мероприятиях, чел.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316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7991</TotalTime>
  <Words>14113</Words>
  <Application>Microsoft Office PowerPoint</Application>
  <PresentationFormat>Произвольный</PresentationFormat>
  <Paragraphs>3956</Paragraphs>
  <Slides>119</Slides>
  <Notes>49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119</vt:i4>
      </vt:variant>
    </vt:vector>
  </HeadingPairs>
  <TitlesOfParts>
    <vt:vector size="1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прогноза социально-экономического развития  Ханты-Мансийского района: Демографическая ситуация</vt:lpstr>
      <vt:lpstr>Показатели прогноза социально-экономического развития  Ханты-Мансийского района:  Труд и занятость</vt:lpstr>
      <vt:lpstr>Показатели прогноза социально-экономического развития  Ханты-Мансийского района :  Денежные доходы населения</vt:lpstr>
      <vt:lpstr>Презентация PowerPoint</vt:lpstr>
      <vt:lpstr>Презентация PowerPoint</vt:lpstr>
      <vt:lpstr>Основные характеристики бюджета Ханты-Мансийского района на 2023 год и плановый период 2024 и 2025 годов</vt:lpstr>
      <vt:lpstr>Сведения о доходах бюджета Ханты-Мансийского района  в разрезе видов доходов, тыс. рублей</vt:lpstr>
      <vt:lpstr>Каждый житель Ханты-Мансийского района  - участник бюджетного процесса </vt:lpstr>
      <vt:lpstr>Презентация PowerPoint</vt:lpstr>
      <vt:lpstr>Динамика и структура доходов бюджета  Ханты-Мансийского района на 2021-2025 годы</vt:lpstr>
      <vt:lpstr>Структура налоговых доходов бюджета Ханты-Мансийского района, тыс. рублей </vt:lpstr>
      <vt:lpstr>Презентация PowerPoint</vt:lpstr>
      <vt:lpstr>Презентация PowerPoint</vt:lpstr>
      <vt:lpstr>Презентация PowerPoint</vt:lpstr>
      <vt:lpstr>Структура неналоговых доходов бюджета Ханты-Мансийского района, тыс. рублей </vt:lpstr>
      <vt:lpstr>Структура безвозмездных поступлений в бюджет Ханты-Мансийского района, тыс. рублей </vt:lpstr>
      <vt:lpstr>Презентация PowerPoint</vt:lpstr>
      <vt:lpstr>Муниципальные заимствования, объем долга Ханты-Мансийского района</vt:lpstr>
      <vt:lpstr>Сопоставление утвержденных объемов погашения государственного долга и расходов на его обслуживание с ограничениями Бюджетного кодекса Российской Федерации</vt:lpstr>
      <vt:lpstr>Источники финансирования дефицита бюджета в 2022-2025 годах, тыс. руб</vt:lpstr>
      <vt:lpstr>Презентация PowerPoint</vt:lpstr>
      <vt:lpstr>Структура расходов бюджета Ханты-Мансийского района на 2020-2023 годы</vt:lpstr>
      <vt:lpstr>Программные расходы бюджета Ханты-Мансийского района на 2022-2025 годы</vt:lpstr>
      <vt:lpstr>СРЕДСТВА ДОРОЖНОГО ФОНДА ХАНТЫ-МАНСИЙСКОГО РАЙОНА</vt:lpstr>
      <vt:lpstr>Создание объектов муниципальной собственности в Ханты-Мансийском районе</vt:lpstr>
      <vt:lpstr>Жилищно-коммунальное хозяйство</vt:lpstr>
      <vt:lpstr>Расходы на реализацию национальных проектов  </vt:lpstr>
      <vt:lpstr>Субсидии на оказание транспортных услуг населению Ханты-Мансийского района</vt:lpstr>
      <vt:lpstr>РАСХОДЫ БЮДЖЕТА НА ГОСУДАРСТВЕННУЮ ПОДДЕРЖКУ СЕМЬИ И ДЕТЕЙ</vt:lpstr>
      <vt:lpstr>СОЦИАЛЬНАЯ ПОДДЕРЖКА ДЕТЕЙ-СИРОТ И ДЕТЕЙ, ОСТАВШИХСЯ БЕЗ ПОПЕЧЕНИЯ РОДИТЕЛЕЙ</vt:lpstr>
      <vt:lpstr>Презентация PowerPoint</vt:lpstr>
      <vt:lpstr>РАСХОДЫ НА ДОШКОЛЬНОЕ И ОБЩЕЕ ОБРАЗОВАНИЕ                                                                               МЛН.РУБЛЕЙ</vt:lpstr>
      <vt:lpstr>ОРГАНИЗАЦИЯ БЕСПЛАТНОГО ЗДОРОВОГО ПИТАНИЯ ШКОЛЬНИКОВ</vt:lpstr>
      <vt:lpstr>РАСХОДЫ НА ОРГАНИЗАЦИЮ ОТДЫХА И ОЗДОРОВЛЕНИЕ ДЕТЕЙ</vt:lpstr>
      <vt:lpstr>Презентация PowerPoint</vt:lpstr>
      <vt:lpstr>Межбюджетные трансферты сельским поселениям  Ханты-Мансийского района на 2023- 2025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РЕАЛИЗАЦИИ ПРОГРАММЫ В 2022-2025 ГОДАХ</vt:lpstr>
      <vt:lpstr>РЕЗУЛЬТАТЫ РЕАЛИЗАЦИИ ПРОГРАММЫ В 2022-2025 ГОДАХ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 ЖЕЛАЮЩИЕ БОЛЬШЕ УЗНАТЬ О БЮДЖЕТЕ МОГУТ ОБРАТИТЬСЯ                В КОМИТЕТ ПО ФИНАНСАМ АДМИНИСТРАЦИИ ХАНТЫ-МАНСИЙСКОГО РАЙОНА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Орлова С.Ю.</dc:creator>
  <cp:lastModifiedBy>Голубев С.В.</cp:lastModifiedBy>
  <cp:revision>782</cp:revision>
  <cp:lastPrinted>2022-10-27T05:15:25Z</cp:lastPrinted>
  <dcterms:created xsi:type="dcterms:W3CDTF">2019-09-20T05:01:08Z</dcterms:created>
  <dcterms:modified xsi:type="dcterms:W3CDTF">2022-12-26T06:21:37Z</dcterms:modified>
</cp:coreProperties>
</file>