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82" r:id="rId2"/>
    <p:sldMasterId id="2147484108" r:id="rId3"/>
    <p:sldMasterId id="2147484120" r:id="rId4"/>
  </p:sldMasterIdLst>
  <p:notesMasterIdLst>
    <p:notesMasterId r:id="rId112"/>
  </p:notesMasterIdLst>
  <p:sldIdLst>
    <p:sldId id="294" r:id="rId5"/>
    <p:sldId id="295" r:id="rId6"/>
    <p:sldId id="283" r:id="rId7"/>
    <p:sldId id="679" r:id="rId8"/>
    <p:sldId id="670" r:id="rId9"/>
    <p:sldId id="671" r:id="rId10"/>
    <p:sldId id="672" r:id="rId11"/>
    <p:sldId id="673" r:id="rId12"/>
    <p:sldId id="674" r:id="rId13"/>
    <p:sldId id="675" r:id="rId14"/>
    <p:sldId id="284" r:id="rId15"/>
    <p:sldId id="286" r:id="rId16"/>
    <p:sldId id="290" r:id="rId17"/>
    <p:sldId id="288" r:id="rId18"/>
    <p:sldId id="680" r:id="rId19"/>
    <p:sldId id="289" r:id="rId20"/>
    <p:sldId id="292" r:id="rId21"/>
    <p:sldId id="296" r:id="rId22"/>
    <p:sldId id="693" r:id="rId23"/>
    <p:sldId id="694" r:id="rId24"/>
    <p:sldId id="698" r:id="rId25"/>
    <p:sldId id="665" r:id="rId26"/>
    <p:sldId id="636" r:id="rId27"/>
    <p:sldId id="612" r:id="rId28"/>
    <p:sldId id="613" r:id="rId29"/>
    <p:sldId id="276" r:id="rId30"/>
    <p:sldId id="550" r:id="rId31"/>
    <p:sldId id="637" r:id="rId32"/>
    <p:sldId id="695" r:id="rId33"/>
    <p:sldId id="696" r:id="rId34"/>
    <p:sldId id="697" r:id="rId35"/>
    <p:sldId id="660" r:id="rId36"/>
    <p:sldId id="661" r:id="rId37"/>
    <p:sldId id="692" r:id="rId38"/>
    <p:sldId id="590" r:id="rId39"/>
    <p:sldId id="608" r:id="rId40"/>
    <p:sldId id="609" r:id="rId41"/>
    <p:sldId id="558" r:id="rId42"/>
    <p:sldId id="614" r:id="rId43"/>
    <p:sldId id="615" r:id="rId44"/>
    <p:sldId id="616" r:id="rId45"/>
    <p:sldId id="617" r:id="rId46"/>
    <p:sldId id="618" r:id="rId47"/>
    <p:sldId id="619" r:id="rId48"/>
    <p:sldId id="620" r:id="rId49"/>
    <p:sldId id="621" r:id="rId50"/>
    <p:sldId id="622" r:id="rId51"/>
    <p:sldId id="691" r:id="rId52"/>
    <p:sldId id="457" r:id="rId53"/>
    <p:sldId id="458" r:id="rId54"/>
    <p:sldId id="459" r:id="rId55"/>
    <p:sldId id="460" r:id="rId56"/>
    <p:sldId id="461" r:id="rId57"/>
    <p:sldId id="462" r:id="rId58"/>
    <p:sldId id="463" r:id="rId59"/>
    <p:sldId id="683" r:id="rId60"/>
    <p:sldId id="465" r:id="rId61"/>
    <p:sldId id="466" r:id="rId62"/>
    <p:sldId id="467" r:id="rId63"/>
    <p:sldId id="468" r:id="rId64"/>
    <p:sldId id="593" r:id="rId65"/>
    <p:sldId id="594" r:id="rId66"/>
    <p:sldId id="595" r:id="rId67"/>
    <p:sldId id="596" r:id="rId68"/>
    <p:sldId id="597" r:id="rId69"/>
    <p:sldId id="598" r:id="rId70"/>
    <p:sldId id="599" r:id="rId71"/>
    <p:sldId id="600" r:id="rId72"/>
    <p:sldId id="601" r:id="rId73"/>
    <p:sldId id="602" r:id="rId74"/>
    <p:sldId id="478" r:id="rId75"/>
    <p:sldId id="479" r:id="rId76"/>
    <p:sldId id="480" r:id="rId77"/>
    <p:sldId id="603" r:id="rId78"/>
    <p:sldId id="604" r:id="rId79"/>
    <p:sldId id="605" r:id="rId80"/>
    <p:sldId id="488" r:id="rId81"/>
    <p:sldId id="489" r:id="rId82"/>
    <p:sldId id="490" r:id="rId83"/>
    <p:sldId id="491" r:id="rId84"/>
    <p:sldId id="669" r:id="rId85"/>
    <p:sldId id="684" r:id="rId86"/>
    <p:sldId id="576" r:id="rId87"/>
    <p:sldId id="638" r:id="rId88"/>
    <p:sldId id="639" r:id="rId89"/>
    <p:sldId id="579" r:id="rId90"/>
    <p:sldId id="640" r:id="rId91"/>
    <p:sldId id="641" r:id="rId92"/>
    <p:sldId id="583" r:id="rId93"/>
    <p:sldId id="645" r:id="rId94"/>
    <p:sldId id="647" r:id="rId95"/>
    <p:sldId id="587" r:id="rId96"/>
    <p:sldId id="649" r:id="rId97"/>
    <p:sldId id="650" r:id="rId98"/>
    <p:sldId id="513" r:id="rId99"/>
    <p:sldId id="685" r:id="rId100"/>
    <p:sldId id="686" r:id="rId101"/>
    <p:sldId id="516" r:id="rId102"/>
    <p:sldId id="687" r:id="rId103"/>
    <p:sldId id="688" r:id="rId104"/>
    <p:sldId id="519" r:id="rId105"/>
    <p:sldId id="689" r:id="rId106"/>
    <p:sldId id="690" r:id="rId107"/>
    <p:sldId id="522" r:id="rId108"/>
    <p:sldId id="677" r:id="rId109"/>
    <p:sldId id="678" r:id="rId110"/>
    <p:sldId id="682" r:id="rId111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9D0"/>
    <a:srgbClr val="33D1AD"/>
    <a:srgbClr val="C0C0C0"/>
    <a:srgbClr val="0E7DC2"/>
    <a:srgbClr val="F19A14"/>
    <a:srgbClr val="0D73B2"/>
    <a:srgbClr val="16355A"/>
    <a:srgbClr val="FF5050"/>
    <a:srgbClr val="91CE55"/>
    <a:srgbClr val="445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3859" autoAdjust="0"/>
  </p:normalViewPr>
  <p:slideViewPr>
    <p:cSldViewPr>
      <p:cViewPr varScale="1">
        <p:scale>
          <a:sx n="116" d="100"/>
          <a:sy n="116" d="100"/>
        </p:scale>
        <p:origin x="738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presProps" Target="pres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12.xlsx"/><Relationship Id="rId1" Type="http://schemas.openxmlformats.org/officeDocument/2006/relationships/image" Target="../media/image9.jpeg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91561454871564"/>
          <c:y val="0.16516381604256433"/>
          <c:w val="0.60805150769278893"/>
          <c:h val="0.758761858742690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0A-4D45-97C2-FEC27D9483DA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0A-4D45-97C2-FEC27D9483D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0A-4D45-97C2-FEC27D9483D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8738000026619334E-2"/>
                  <c:y val="3.46042869137149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0A-4D45-97C2-FEC27D9483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Добыча полезных ископаемых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619888</c:v>
                </c:pt>
                <c:pt idx="1">
                  <c:v>6401.9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0A-4D45-97C2-FEC27D948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3.6006208718911352E-2"/>
          <c:y val="0.79116289370078741"/>
          <c:w val="0.95149397971774297"/>
          <c:h val="0.17506496062992141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 b="0" i="0">
          <a:effectLst/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202</a:t>
            </a:r>
            <a:r>
              <a:rPr lang="ru-RU" sz="1800" dirty="0"/>
              <a:t>4 год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1800" dirty="0"/>
          </a:p>
        </c:rich>
      </c:tx>
      <c:layout>
        <c:manualLayout>
          <c:xMode val="edge"/>
          <c:yMode val="edge"/>
          <c:x val="0.58763057665957352"/>
          <c:y val="1.57472582411478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spPr>
              <a:solidFill>
                <a:srgbClr val="0E7DC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8E-4930-804B-D327F607C3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8E-4930-804B-D327F607C3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8E-4930-804B-D327F607C33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8E-4930-804B-D327F607C33F}"/>
              </c:ext>
            </c:extLst>
          </c:dPt>
          <c:dPt>
            <c:idx val="4"/>
            <c:bubble3D val="0"/>
            <c:spPr>
              <a:solidFill>
                <a:srgbClr val="F19A1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08E-4930-804B-D327F607C33F}"/>
              </c:ext>
            </c:extLst>
          </c:dPt>
          <c:dLbls>
            <c:dLbl>
              <c:idx val="0"/>
              <c:layout>
                <c:manualLayout>
                  <c:x val="-0.16550725133104877"/>
                  <c:y val="-0.22513644317298079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76,2%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8E-4930-804B-D327F607C33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623913582251521E-2"/>
                  <c:y val="9.2278933293126163E-3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16,8%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8E-4930-804B-D327F607C33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231706448571242E-2"/>
                  <c:y val="1.9839065500658657E-6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1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3,2%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08E-4930-804B-D327F607C33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913142129506979E-2"/>
                  <c:y val="-4.6501033615312583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0,3%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08E-4930-804B-D327F607C33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4048353601736556E-2"/>
                  <c:y val="-6.9831030679130893E-3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3,5%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08E-4930-804B-D327F607C33F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111</c:v>
                </c:pt>
                <c:pt idx="1">
                  <c:v>112</c:v>
                </c:pt>
                <c:pt idx="2">
                  <c:v>113</c:v>
                </c:pt>
                <c:pt idx="3">
                  <c:v>114</c:v>
                </c:pt>
                <c:pt idx="4">
                  <c:v>116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330343.3</c:v>
                </c:pt>
                <c:pt idx="1">
                  <c:v>38453</c:v>
                </c:pt>
                <c:pt idx="2">
                  <c:v>13335</c:v>
                </c:pt>
                <c:pt idx="3">
                  <c:v>1816.4</c:v>
                </c:pt>
                <c:pt idx="4">
                  <c:v>19069.7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08E-4930-804B-D327F607C3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08E-4930-804B-D327F607C3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08E-4930-804B-D327F607C3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08E-4930-804B-D327F607C3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308E-4930-804B-D327F607C3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308E-4930-804B-D327F607C3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308E-4930-804B-D327F607C3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308E-4930-804B-D327F607C3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111</c:v>
                </c:pt>
                <c:pt idx="1">
                  <c:v>112</c:v>
                </c:pt>
                <c:pt idx="2">
                  <c:v>113</c:v>
                </c:pt>
                <c:pt idx="3">
                  <c:v>114</c:v>
                </c:pt>
                <c:pt idx="4">
                  <c:v>116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81.967503140062931</c:v>
                </c:pt>
                <c:pt idx="1">
                  <c:v>9.5412753891023065</c:v>
                </c:pt>
                <c:pt idx="2">
                  <c:v>3.3087901415670884</c:v>
                </c:pt>
                <c:pt idx="3">
                  <c:v>0.450700143467751</c:v>
                </c:pt>
                <c:pt idx="4">
                  <c:v>4.7317311857999176</c:v>
                </c:pt>
                <c:pt idx="6" formatCode="General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308E-4930-804B-D327F607C33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64139834427843"/>
          <c:y val="2.886177585246576E-2"/>
          <c:w val="0.77041567246860598"/>
          <c:h val="0.53373802087833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Привлечение бюджетных кредитов</c:v>
                </c:pt>
              </c:strCache>
            </c:strRef>
          </c:tx>
          <c:spPr>
            <a:solidFill>
              <a:srgbClr val="33D1AD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(проект)</c:v>
                </c:pt>
                <c:pt idx="3">
                  <c:v>2025 год (проект)</c:v>
                </c:pt>
                <c:pt idx="4">
                  <c:v>2026 год (проект)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241484.2</c:v>
                </c:pt>
                <c:pt idx="1">
                  <c:v>282104.5</c:v>
                </c:pt>
                <c:pt idx="2">
                  <c:v>82967.399999999994</c:v>
                </c:pt>
                <c:pt idx="3">
                  <c:v>86000</c:v>
                </c:pt>
                <c:pt idx="4">
                  <c:v>84267.1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A8-4039-941F-82DEB1A17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91042752"/>
        <c:axId val="-138320382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бюджетных  кредитов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(проект)</c:v>
                </c:pt>
                <c:pt idx="3">
                  <c:v>2025 год (проект)</c:v>
                </c:pt>
                <c:pt idx="4">
                  <c:v>2026 год (проект)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103053</c:v>
                </c:pt>
                <c:pt idx="1">
                  <c:v>164343.20000000001</c:v>
                </c:pt>
                <c:pt idx="2">
                  <c:v>78744.100000000006</c:v>
                </c:pt>
                <c:pt idx="3">
                  <c:v>89029.3</c:v>
                </c:pt>
                <c:pt idx="4">
                  <c:v>87298.3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6A8-4039-941F-82DEB1A17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91042752"/>
        <c:axId val="-1383203824"/>
      </c:lineChart>
      <c:catAx>
        <c:axId val="-139104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383203824"/>
        <c:crosses val="autoZero"/>
        <c:auto val="1"/>
        <c:lblAlgn val="ctr"/>
        <c:lblOffset val="100"/>
        <c:noMultiLvlLbl val="0"/>
      </c:catAx>
      <c:valAx>
        <c:axId val="-138320382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-13910427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5.4792780226065402E-2"/>
          <c:w val="0.30518284122839717"/>
          <c:h val="0.62929273290622034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2400" b="1" i="0" u="sng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Первоначальный план расходов бюджета</a:t>
            </a:r>
          </a:p>
          <a:p>
            <a:pPr algn="ctr">
              <a:defRPr/>
            </a:pPr>
            <a:r>
              <a:rPr lang="ru-RU" sz="2400" b="1" i="0" u="sng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 на 2023-2026 годы</a:t>
            </a:r>
            <a:endParaRPr lang="ru-RU" sz="2400" i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3464824249909952"/>
          <c:y val="1.0632642211589579E-2"/>
        </c:manualLayout>
      </c:layout>
      <c:overlay val="0"/>
    </c:title>
    <c:autoTitleDeleted val="0"/>
    <c:view3D>
      <c:rotX val="10"/>
      <c:rotY val="1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52001312335958"/>
          <c:y val="0.11798818897637796"/>
          <c:w val="0.7719265483971367"/>
          <c:h val="0.763900714563790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расходы!$B$9</c:f>
              <c:strCache>
                <c:ptCount val="1"/>
                <c:pt idx="0">
                  <c:v>Межбюджетные трансферты имеющие целевое назначение от других бюджетов бюджетной системы РФ</c:v>
                </c:pt>
              </c:strCache>
            </c:strRef>
          </c:tx>
          <c:spPr>
            <a:solidFill>
              <a:srgbClr val="FF505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-8.333333333333333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2 472 216,6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89-4A61-AE09-13CD6D52C6A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7222222222222727E-3"/>
                  <c:y val="-7.407407407407475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510 350,8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589-4A61-AE09-13CD6D52C6A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458333333333333E-2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2 264 914,6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589-4A61-AE09-13CD6D52C6A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2500000000000003E-3"/>
                  <c:y val="-3.3950225088053312E-1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2 262 060,9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589-4A61-AE09-13CD6D52C6A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расходы!$C$9:$H$9</c:f>
              <c:numCache>
                <c:formatCode>#\ ##0.0_ ;[Red]\-#\ ##0.0\ </c:formatCode>
                <c:ptCount val="4"/>
                <c:pt idx="0">
                  <c:v>2472216.6</c:v>
                </c:pt>
                <c:pt idx="1">
                  <c:v>2510350.7999999998</c:v>
                </c:pt>
                <c:pt idx="2">
                  <c:v>2264914.6</c:v>
                </c:pt>
                <c:pt idx="3">
                  <c:v>2262060.9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89-4A61-AE09-13CD6D52C6A6}"/>
            </c:ext>
          </c:extLst>
        </c:ser>
        <c:ser>
          <c:idx val="1"/>
          <c:order val="1"/>
          <c:tx>
            <c:strRef>
              <c:f>расходы!$B$10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33D1AD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-1.3541666666666667E-2"/>
                  <c:y val="-1.111111111111111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1 880 619,2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589-4A61-AE09-13CD6D52C6A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611138451443647E-2"/>
                  <c:y val="-7.407407407407475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baseline="0" dirty="0"/>
                      <a:t> 997 138,0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589-4A61-AE09-13CD6D52C6A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916666666666665E-2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</a:t>
                    </a:r>
                    <a:r>
                      <a:rPr lang="en-US" sz="1400" baseline="0" dirty="0"/>
                      <a:t> 128 872,4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589-4A61-AE09-13CD6D52C6A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916666666666665E-2"/>
                  <c:y val="-3.3950225088053312E-1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2 141 445,5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589-4A61-AE09-13CD6D52C6A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расходы!$C$10:$H$10</c:f>
              <c:numCache>
                <c:formatCode>#\ ##0.0_ ;[Red]\-#\ ##0.0\ </c:formatCode>
                <c:ptCount val="4"/>
                <c:pt idx="0">
                  <c:v>1880619.1999999997</c:v>
                </c:pt>
                <c:pt idx="1">
                  <c:v>1997138</c:v>
                </c:pt>
                <c:pt idx="2">
                  <c:v>2128872.4</c:v>
                </c:pt>
                <c:pt idx="3">
                  <c:v>2141445.5000000005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589-4A61-AE09-13CD6D52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gapDepth val="52"/>
        <c:shape val="cylinder"/>
        <c:axId val="-1383203280"/>
        <c:axId val="-1383197296"/>
        <c:axId val="0"/>
      </c:bar3DChart>
      <c:catAx>
        <c:axId val="-1383203280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-1383197296"/>
        <c:crosses val="autoZero"/>
        <c:auto val="1"/>
        <c:lblAlgn val="ctr"/>
        <c:lblOffset val="100"/>
        <c:noMultiLvlLbl val="0"/>
      </c:catAx>
      <c:valAx>
        <c:axId val="-13831972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383203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6361066032603532E-3"/>
          <c:y val="0.87313874846004369"/>
          <c:w val="0.99536384514435627"/>
          <c:h val="0.12686118401866434"/>
        </c:manualLayout>
      </c:layout>
      <c:overlay val="0"/>
      <c:txPr>
        <a:bodyPr anchor="ctr" anchorCtr="0"/>
        <a:lstStyle/>
        <a:p>
          <a:pPr>
            <a:defRPr sz="1200" b="1" i="1"/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0"/>
      </a:blip>
      <a:srcRect/>
      <a:stretch>
        <a:fillRect/>
      </a:stretch>
    </a:blipFill>
    <a:ln>
      <a:noFill/>
    </a:ln>
    <a:scene3d>
      <a:camera prst="orthographicFront"/>
      <a:lightRig rig="threePt" dir="t"/>
    </a:scene3d>
    <a:sp3d>
      <a:bevelT prst="relaxedInset"/>
      <a:bevelB w="114300" prst="artDeco"/>
    </a:sp3d>
  </c:sp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6095513131735"/>
          <c:y val="0.10202778088185759"/>
          <c:w val="0.60348898051181943"/>
          <c:h val="0.645887145919130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Социально-культурная сфера                                                                                                                                                                                                                    (4 программ)</c:v>
                </c:pt>
              </c:strCache>
            </c:strRef>
          </c:tx>
          <c:spPr>
            <a:solidFill>
              <a:srgbClr val="FFFF99"/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2.6623197483751464E-3"/>
                  <c:y val="-2.0361338403680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10-4511-B194-880A7A033D0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4252936882576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10-4511-B194-880A7A033D0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311598741875732E-3"/>
                  <c:y val="-6.1084015211042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10-4511-B194-880A7A033D0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623197483751464E-3"/>
                  <c:y val="6.1084015211042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10-4511-B194-880A7A033D0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2415951.9</c:v>
                </c:pt>
                <c:pt idx="1">
                  <c:v>2549410.9</c:v>
                </c:pt>
                <c:pt idx="2">
                  <c:v>2435590.6</c:v>
                </c:pt>
                <c:pt idx="3">
                  <c:v>2437509.2000000002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310-4511-B194-880A7A033D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Жилищно-коммунальная сфера (4 программы)</c:v>
                </c:pt>
              </c:strCache>
            </c:strRef>
          </c:tx>
          <c:spPr>
            <a:solidFill>
              <a:srgbClr val="7FFAFD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842109</c:v>
                </c:pt>
                <c:pt idx="1">
                  <c:v>616424.80000000005</c:v>
                </c:pt>
                <c:pt idx="2">
                  <c:v>586192.30000000005</c:v>
                </c:pt>
                <c:pt idx="3">
                  <c:v>551158.80000000005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310-4511-B194-880A7A033D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отраслей экономики (7 программ)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214388.4</c:v>
                </c:pt>
                <c:pt idx="1">
                  <c:v>363870.9</c:v>
                </c:pt>
                <c:pt idx="2">
                  <c:v>368348.7</c:v>
                </c:pt>
                <c:pt idx="3">
                  <c:v>364275.6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310-4511-B194-880A7A033D0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Межбюджетное регулирование, сбалансированность бюджетов СП (1 программа)                                                    </c:v>
                </c:pt>
              </c:strCache>
            </c:strRef>
          </c:tx>
          <c:spPr>
            <a:solidFill>
              <a:srgbClr val="FFCCFF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409556.4</c:v>
                </c:pt>
                <c:pt idx="1">
                  <c:v>423492.9</c:v>
                </c:pt>
                <c:pt idx="2">
                  <c:v>436913.7</c:v>
                </c:pt>
                <c:pt idx="3">
                  <c:v>429264.8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310-4511-B194-880A7A033D0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направления                                                                                                                                                                         (7 программ)</c:v>
                </c:pt>
              </c:strCache>
            </c:strRef>
          </c:tx>
          <c:spPr>
            <a:solidFill>
              <a:srgbClr val="99FF99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429379.5</c:v>
                </c:pt>
                <c:pt idx="1">
                  <c:v>500377.59999999998</c:v>
                </c:pt>
                <c:pt idx="2">
                  <c:v>511695.5</c:v>
                </c:pt>
                <c:pt idx="3">
                  <c:v>506621.9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10-4511-B194-880A7A033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383201104"/>
        <c:axId val="-1383196208"/>
      </c:barChart>
      <c:catAx>
        <c:axId val="-1383201104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1383196208"/>
        <c:crosses val="max"/>
        <c:auto val="1"/>
        <c:lblAlgn val="ctr"/>
        <c:lblOffset val="100"/>
        <c:tickLblSkip val="1"/>
        <c:noMultiLvlLbl val="0"/>
      </c:catAx>
      <c:valAx>
        <c:axId val="-13831962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-1383201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kern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321379308031653E-2"/>
          <c:y val="5.5530660568312198E-2"/>
          <c:w val="0.27339078493571439"/>
          <c:h val="0.6927921343027467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708770778652671E-2"/>
          <c:y val="0.1069987128841777"/>
          <c:w val="0.60482014038600707"/>
          <c:h val="0.712340161144923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Социальный блок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2306817.2999999998</c:v>
                </c:pt>
                <c:pt idx="1">
                  <c:v>2603322.6</c:v>
                </c:pt>
                <c:pt idx="2">
                  <c:v>2435590.6</c:v>
                </c:pt>
                <c:pt idx="3">
                  <c:v>2437509.2000000002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64-4AD8-911C-423D88A6E5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Экономический блок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879311.8</c:v>
                </c:pt>
                <c:pt idx="1">
                  <c:v>980295.7</c:v>
                </c:pt>
                <c:pt idx="2">
                  <c:v>954541</c:v>
                </c:pt>
                <c:pt idx="3">
                  <c:v>915434.4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64-4AD8-911C-423D88A6E5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 бюджетам муниципальных образований  общего характера</c:v>
                </c:pt>
              </c:strCache>
            </c:strRef>
          </c:tx>
          <c:spPr>
            <a:solidFill>
              <a:srgbClr val="FFFF99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343157.4</c:v>
                </c:pt>
                <c:pt idx="1">
                  <c:v>361818.9</c:v>
                </c:pt>
                <c:pt idx="2">
                  <c:v>375283.9</c:v>
                </c:pt>
                <c:pt idx="3">
                  <c:v>367704.5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64-4AD8-911C-423D88A6E5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Общегосударственные расходы, включая расходы на обслуживаие госдолга</c:v>
                </c:pt>
              </c:strCache>
            </c:strRef>
          </c:tx>
          <c:spPr>
            <a:solidFill>
              <a:srgbClr val="6699FF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342986.3</c:v>
                </c:pt>
                <c:pt idx="1">
                  <c:v>435942.6</c:v>
                </c:pt>
                <c:pt idx="2">
                  <c:v>489442.3</c:v>
                </c:pt>
                <c:pt idx="3">
                  <c:v>549072.19999999995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64-4AD8-911C-423D88A6E59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направления   расходов                                                                                                                                                                   </c:v>
                </c:pt>
              </c:strCache>
            </c:strRef>
          </c:tx>
          <c:spPr>
            <a:solidFill>
              <a:srgbClr val="FF0000"/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1.3888888888888889E-3"/>
                  <c:y val="-2.302305766641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64-4AD8-911C-423D88A6E59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444444444444441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64-4AD8-911C-423D88A6E59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64-4AD8-911C-423D88A6E59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7779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764-4AD8-911C-423D88A6E5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102990.2</c:v>
                </c:pt>
                <c:pt idx="1">
                  <c:v>126109</c:v>
                </c:pt>
                <c:pt idx="2">
                  <c:v>138929.20000000001</c:v>
                </c:pt>
                <c:pt idx="3">
                  <c:v>133756.1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764-4AD8-911C-423D88A6E5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serLines/>
        <c:axId val="-1383209264"/>
        <c:axId val="-1383206000"/>
      </c:barChart>
      <c:catAx>
        <c:axId val="-1383209264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-1383206000"/>
        <c:crosses val="max"/>
        <c:auto val="1"/>
        <c:lblAlgn val="ctr"/>
        <c:lblOffset val="100"/>
        <c:tickLblSkip val="1"/>
        <c:noMultiLvlLbl val="0"/>
      </c:catAx>
      <c:valAx>
        <c:axId val="-1383206000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-13832092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kern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22265966754158"/>
          <c:y val="9.5616554847449561E-2"/>
          <c:w val="0.29643536348840194"/>
          <c:h val="0.66308070595253976"/>
        </c:manualLayout>
      </c:layout>
      <c:overlay val="1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9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FBB-454F-B60C-32434A8C492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72222222222222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FBB-454F-B60C-32434A8C492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444444444444441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FBB-454F-B60C-32434A8C492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444444444443599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FBB-454F-B60C-32434A8C492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591.70000000000005</c:v>
                </c:pt>
                <c:pt idx="1">
                  <c:v>414.8</c:v>
                </c:pt>
                <c:pt idx="2">
                  <c:v>414.8</c:v>
                </c:pt>
                <c:pt idx="3">
                  <c:v>414.8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BB-454F-B60C-32434A8C49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Жилье и городская среда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7870370370370159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FBB-454F-B60C-32434A8C492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018518518518098E-3"/>
                  <c:y val="-1.02886675677140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FBB-454F-B60C-32434A8C492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41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FBB-454F-B60C-32434A8C492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7314814814814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FBB-454F-B60C-32434A8C492B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softEdge rad="6350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1659.1</c:v>
                </c:pt>
                <c:pt idx="1">
                  <c:v>1837.5</c:v>
                </c:pt>
                <c:pt idx="2">
                  <c:v>1848.1</c:v>
                </c:pt>
                <c:pt idx="3">
                  <c:v>1848.1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BB-454F-B60C-32434A8C49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Малое и среднее предпринимательство и поддержка индивидуальной предпринимательской инициативы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7870370370370367E-3"/>
                  <c:y val="-1.4030163304472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FBB-454F-B60C-32434A8C492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018518518518098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FBB-454F-B60C-32434A8C492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444444444444441E-3"/>
                  <c:y val="-1.1224130643578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FBB-454F-B60C-32434A8C492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444444444443599E-3"/>
                  <c:y val="-2.80603266089443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FBB-454F-B60C-32434A8C492B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softEdge rad="6350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2006.8</c:v>
                </c:pt>
                <c:pt idx="1">
                  <c:v>3087.2</c:v>
                </c:pt>
                <c:pt idx="2">
                  <c:v>3142.7</c:v>
                </c:pt>
                <c:pt idx="3">
                  <c:v>2223.4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BB-454F-B60C-32434A8C4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383211440"/>
        <c:axId val="-1383198384"/>
        <c:axId val="0"/>
      </c:bar3DChart>
      <c:catAx>
        <c:axId val="-138321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383198384"/>
        <c:crosses val="autoZero"/>
        <c:auto val="1"/>
        <c:lblAlgn val="ctr"/>
        <c:lblOffset val="100"/>
        <c:noMultiLvlLbl val="0"/>
      </c:catAx>
      <c:valAx>
        <c:axId val="-138319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3832114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20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31423113878999E-2"/>
          <c:y val="5.8722840319329596E-2"/>
          <c:w val="0.6859158771593401"/>
          <c:h val="0.7414711914074463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расходов бюджета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4173796.9</c:v>
                </c:pt>
                <c:pt idx="1">
                  <c:v>4507488.7</c:v>
                </c:pt>
                <c:pt idx="2">
                  <c:v>4393787</c:v>
                </c:pt>
                <c:pt idx="3">
                  <c:v>4403506.4000000004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40-4FBE-A250-ADAB8D0EB0A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 на поддержку семьи и детей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8884981458269189E-2"/>
                  <c:y val="-1.51173679115019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37,6%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DC4-4050-9055-6BB2A4A4933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1825355.1</c:v>
                </c:pt>
                <c:pt idx="1">
                  <c:v>1774866.5</c:v>
                </c:pt>
                <c:pt idx="2">
                  <c:v>1662195.5</c:v>
                </c:pt>
                <c:pt idx="3">
                  <c:v>1655615.7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40-4FBE-A250-ADAB8D0EB0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gapDepth val="284"/>
        <c:shape val="cylinder"/>
        <c:axId val="-1383200016"/>
        <c:axId val="-1383208176"/>
        <c:axId val="0"/>
      </c:bar3DChart>
      <c:catAx>
        <c:axId val="-1383200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83208176"/>
        <c:crosses val="autoZero"/>
        <c:auto val="1"/>
        <c:lblAlgn val="ctr"/>
        <c:lblOffset val="100"/>
        <c:noMultiLvlLbl val="0"/>
      </c:catAx>
      <c:valAx>
        <c:axId val="-1383208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1383200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4814928293379"/>
          <c:y val="5.5581787208828649E-2"/>
          <c:w val="0.16501094007695527"/>
          <c:h val="0.826836279461279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1" dirty="0"/>
              <a:t>РАСХОДЫ НА ОБРАЗОВАНИЕ</a:t>
            </a:r>
          </a:p>
        </c:rich>
      </c:tx>
      <c:layout>
        <c:manualLayout>
          <c:xMode val="edge"/>
          <c:yMode val="edge"/>
          <c:x val="2.5077947471331282E-3"/>
          <c:y val="4.957885418961804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37864778869281E-2"/>
          <c:y val="0.13813613504497507"/>
          <c:w val="0.48288435565372295"/>
          <c:h val="0.783520307384257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Оказание образовательных услуг в организациях дошкольного, общего и дополнительного образования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2105.5</c:v>
                </c:pt>
                <c:pt idx="1">
                  <c:v>2105.6999999999998</c:v>
                </c:pt>
                <c:pt idx="2">
                  <c:v>2105.8000000000002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B8-4F4E-A836-FD72ACF056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Обеспечение комплесной безопасности и комфортных условий образовательного процесса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109.4</c:v>
                </c:pt>
                <c:pt idx="1">
                  <c:v>101.7</c:v>
                </c:pt>
                <c:pt idx="2">
                  <c:v>101.7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B8-4F4E-A836-FD72ACF056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 и молодежь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30.9</c:v>
                </c:pt>
                <c:pt idx="1">
                  <c:v>30.9</c:v>
                </c:pt>
                <c:pt idx="2">
                  <c:v>30.9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B8-4F4E-A836-FD72ACF0565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мероприятия в области молодежной политики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Лист1!$E$2:$E$4</c:f>
              <c:numCache>
                <c:formatCode>#\ ##0.0</c:formatCode>
                <c:ptCount val="3"/>
                <c:pt idx="0">
                  <c:v>25.8</c:v>
                </c:pt>
                <c:pt idx="1">
                  <c:v>25.7</c:v>
                </c:pt>
                <c:pt idx="2">
                  <c:v>25.7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B8-4F4E-A836-FD72ACF0565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Инновационное развитие образования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1697855483056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0B8-4F4E-A836-FD72ACF0565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269971642540476E-3"/>
                  <c:y val="-3.2546783224584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0B8-4F4E-A836-FD72ACF0565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634985821270238E-3"/>
                  <c:y val="-3.0376997676279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0B8-4F4E-A836-FD72ACF056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Лист1!$F$2:$F$4</c:f>
              <c:numCache>
                <c:formatCode>#\ ##0.0</c:formatCode>
                <c:ptCount val="3"/>
                <c:pt idx="0">
                  <c:v>1.3420000000000001</c:v>
                </c:pt>
                <c:pt idx="1">
                  <c:v>1.3</c:v>
                </c:pt>
                <c:pt idx="2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0B8-4F4E-A836-FD72ACF05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1383208720"/>
        <c:axId val="-1383197840"/>
      </c:barChart>
      <c:catAx>
        <c:axId val="-1383208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383197840"/>
        <c:crosses val="autoZero"/>
        <c:auto val="1"/>
        <c:lblAlgn val="ctr"/>
        <c:lblOffset val="100"/>
        <c:noMultiLvlLbl val="0"/>
      </c:catAx>
      <c:valAx>
        <c:axId val="-1383197840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one"/>
        <c:crossAx val="-1383208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526320298045194"/>
          <c:y val="0.18605171477445789"/>
          <c:w val="0.38633474788189603"/>
          <c:h val="0.7869662829267251"/>
        </c:manualLayout>
      </c:layout>
      <c:overlay val="0"/>
      <c:txPr>
        <a:bodyPr/>
        <a:lstStyle/>
        <a:p>
          <a:pPr>
            <a:defRPr sz="1600" i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5746169619422576"/>
          <c:y val="8.1445340556957874E-2"/>
          <c:w val="0.83107997047244098"/>
          <c:h val="0.81878411726076872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2023 (411 024,6)</c:v>
                </c:pt>
                <c:pt idx="1">
                  <c:v>2024 (424 181,4)</c:v>
                </c:pt>
                <c:pt idx="2">
                  <c:v>2025 (385 789,6)</c:v>
                </c:pt>
                <c:pt idx="3">
                  <c:v>2026 (371 761,8)</c:v>
                </c:pt>
              </c:strCache>
            </c:strRef>
          </c:cat>
          <c:val>
            <c:numRef>
              <c:f>Лист1!$B$2:$E$2</c:f>
              <c:numCache>
                <c:formatCode>#,##0.00</c:formatCode>
                <c:ptCount val="4"/>
                <c:pt idx="0">
                  <c:v>361860.9</c:v>
                </c:pt>
                <c:pt idx="1">
                  <c:v>361818.9</c:v>
                </c:pt>
                <c:pt idx="2">
                  <c:v>375283.9</c:v>
                </c:pt>
                <c:pt idx="3">
                  <c:v>367704.5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F0-4373-880A-E4B91548D26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5.2366343997025375E-2"/>
                  <c:y val="8.8184646150427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228-4E9B-A029-D75D5779A0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2023 (411 024,6)</c:v>
                </c:pt>
                <c:pt idx="1">
                  <c:v>2024 (424 181,4)</c:v>
                </c:pt>
                <c:pt idx="2">
                  <c:v>2025 (385 789,6)</c:v>
                </c:pt>
                <c:pt idx="3">
                  <c:v>2026 (371 761,8)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 formatCode="#,##0.00">
                  <c:v>4460.2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F0-4373-880A-E4B91548D26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5471874362757359E-2"/>
                  <c:y val="8.998193143704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228-4E9B-A029-D75D5779A0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7276231772564992E-17"/>
                  <c:y val="8.580127733555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228-4E9B-A029-D75D5779A0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507209087528642E-3"/>
                  <c:y val="8.3417908520674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228-4E9B-A029-D75D5779A0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408650905036113E-3"/>
                  <c:y val="8.103453970579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228-4E9B-A029-D75D5779A0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2023 (411 024,6)</c:v>
                </c:pt>
                <c:pt idx="1">
                  <c:v>2024 (424 181,4)</c:v>
                </c:pt>
                <c:pt idx="2">
                  <c:v>2025 (385 789,6)</c:v>
                </c:pt>
                <c:pt idx="3">
                  <c:v>2026 (371 761,8)</c:v>
                </c:pt>
              </c:strCache>
            </c:strRef>
          </c:cat>
          <c:val>
            <c:numRef>
              <c:f>Лист1!$B$4:$E$4</c:f>
              <c:numCache>
                <c:formatCode>#,##0.00</c:formatCode>
                <c:ptCount val="4"/>
                <c:pt idx="0">
                  <c:v>1774.4</c:v>
                </c:pt>
                <c:pt idx="1">
                  <c:v>6613.3</c:v>
                </c:pt>
                <c:pt idx="2">
                  <c:v>8657.6</c:v>
                </c:pt>
                <c:pt idx="3">
                  <c:v>2209.1999999999998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F0-4373-880A-E4B91548D26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44450"/>
              <a:bevelB w="203200" h="107950"/>
            </a:sp3d>
          </c:spPr>
          <c:invertIfNegative val="0"/>
          <c:dLbls>
            <c:dLbl>
              <c:idx val="2"/>
              <c:layout>
                <c:manualLayout>
                  <c:x val="7.0218506723283794E-2"/>
                  <c:y val="1.668358170413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228-4E9B-A029-D75D5779A0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169227632036485E-2"/>
                  <c:y val="-1.41048517131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28-4E9B-A029-D75D5779A01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2023 (411 024,6)</c:v>
                </c:pt>
                <c:pt idx="1">
                  <c:v>2024 (424 181,4)</c:v>
                </c:pt>
                <c:pt idx="2">
                  <c:v>2025 (385 789,6)</c:v>
                </c:pt>
                <c:pt idx="3">
                  <c:v>2026 (371 761,8)</c:v>
                </c:pt>
              </c:strCache>
            </c:strRef>
          </c:cat>
          <c:val>
            <c:numRef>
              <c:f>Лист1!$B$5:$E$5</c:f>
              <c:numCache>
                <c:formatCode>#,##0.00</c:formatCode>
                <c:ptCount val="4"/>
                <c:pt idx="0">
                  <c:v>42929.1</c:v>
                </c:pt>
                <c:pt idx="1">
                  <c:v>55749.2</c:v>
                </c:pt>
                <c:pt idx="2">
                  <c:v>1848.1</c:v>
                </c:pt>
                <c:pt idx="3">
                  <c:v>1848.1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F0-4373-880A-E4B91548D2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-1385047728"/>
        <c:axId val="-1385035216"/>
        <c:axId val="0"/>
      </c:bar3DChart>
      <c:catAx>
        <c:axId val="-138504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85035216"/>
        <c:crosses val="autoZero"/>
        <c:auto val="1"/>
        <c:lblAlgn val="ctr"/>
        <c:lblOffset val="100"/>
        <c:noMultiLvlLbl val="0"/>
      </c:catAx>
      <c:valAx>
        <c:axId val="-1385035216"/>
        <c:scaling>
          <c:orientation val="minMax"/>
          <c:min val="0"/>
        </c:scaling>
        <c:delete val="1"/>
        <c:axPos val="b"/>
        <c:numFmt formatCode="#,##0.00" sourceLinked="1"/>
        <c:majorTickMark val="none"/>
        <c:minorTickMark val="none"/>
        <c:tickLblPos val="nextTo"/>
        <c:crossAx val="-138504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/>
              <a:t>Добыча нефти, млн. тонн</a:t>
            </a:r>
          </a:p>
        </c:rich>
      </c:tx>
      <c:layout>
        <c:manualLayout>
          <c:xMode val="edge"/>
          <c:yMode val="edge"/>
          <c:x val="0.2535493883091765"/>
          <c:y val="5.006915142778880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61508640181544"/>
          <c:y val="0.14693230085299872"/>
          <c:w val="0.75735531723373151"/>
          <c:h val="0.574134400925744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Добыча нефти, млн.тонн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2198279047371148E-2"/>
                  <c:y val="-1.2766437334476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F44-469C-81B8-92A9807AC64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933454176259026E-2"/>
                  <c:y val="3.2849191431378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F44-469C-81B8-92A9807AC64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отчет</c:v>
                </c:pt>
                <c:pt idx="1">
                  <c:v>2023 оценка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40.9</c:v>
                </c:pt>
                <c:pt idx="1">
                  <c:v>41.6</c:v>
                </c:pt>
                <c:pt idx="2">
                  <c:v>41.6</c:v>
                </c:pt>
                <c:pt idx="3">
                  <c:v>42.5</c:v>
                </c:pt>
                <c:pt idx="4">
                  <c:v>43.4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44-469C-81B8-92A9807AC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534559008"/>
        <c:axId val="-1534563360"/>
        <c:axId val="0"/>
      </c:bar3DChart>
      <c:catAx>
        <c:axId val="-153455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-1534563360"/>
        <c:crosses val="autoZero"/>
        <c:auto val="1"/>
        <c:lblAlgn val="ctr"/>
        <c:lblOffset val="100"/>
        <c:noMultiLvlLbl val="0"/>
      </c:catAx>
      <c:valAx>
        <c:axId val="-1534563360"/>
        <c:scaling>
          <c:orientation val="minMax"/>
          <c:max val="50"/>
          <c:min val="2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-1534559008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588235950820447E-2"/>
          <c:y val="5.9884140696005263E-2"/>
          <c:w val="0.87588253126119164"/>
          <c:h val="0.72168023272147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rgbClr val="4E67C8">
                <a:lumMod val="40000"/>
                <a:lumOff val="60000"/>
              </a:srgbClr>
            </a:solidFill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отчёт</c:v>
                </c:pt>
                <c:pt idx="1">
                  <c:v>2023 отценка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159</c:v>
                </c:pt>
                <c:pt idx="1">
                  <c:v>180</c:v>
                </c:pt>
                <c:pt idx="2">
                  <c:v>198</c:v>
                </c:pt>
                <c:pt idx="3">
                  <c:v>200</c:v>
                </c:pt>
                <c:pt idx="4">
                  <c:v>205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EF-4F33-9C1A-EA334EBB19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rgbClr val="FF8021">
                <a:lumMod val="40000"/>
                <a:lumOff val="60000"/>
              </a:srgbClr>
            </a:solidFill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12700"/>
            </a:sp3d>
          </c:spPr>
          <c:invertIfNegative val="0"/>
          <c:dLbls>
            <c:dLbl>
              <c:idx val="1"/>
              <c:layout>
                <c:manualLayout>
                  <c:x val="1.30297303563990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EF-4F33-9C1A-EA334EBB19A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0297303563990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EF-4F33-9C1A-EA334EBB19A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sz="10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отчёт</c:v>
                </c:pt>
                <c:pt idx="1">
                  <c:v>2023 отценка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194</c:v>
                </c:pt>
                <c:pt idx="1">
                  <c:v>190</c:v>
                </c:pt>
                <c:pt idx="2">
                  <c:v>191</c:v>
                </c:pt>
                <c:pt idx="3">
                  <c:v>190</c:v>
                </c:pt>
                <c:pt idx="4">
                  <c:v>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2EF-4F33-9C1A-EA334EBB1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"/>
        <c:axId val="-1534551936"/>
        <c:axId val="-153455574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2.3703232208041009E-2"/>
                  <c:y val="-4.13538043900500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EF-4F33-9C1A-EA334EBB19A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900902840821978E-2"/>
                  <c:y val="-3.7726277689168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2EF-4F33-9C1A-EA334EBB19A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308942088491361E-2"/>
                  <c:y val="-3.7726277689168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2EF-4F33-9C1A-EA334EBB19A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308942088491361E-2"/>
                  <c:y val="-3.4098750988286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2EF-4F33-9C1A-EA334EBB19A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308942088491361E-2"/>
                  <c:y val="-3.0471224287405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2EF-4F33-9C1A-EA334EBB19A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отчёт</c:v>
                </c:pt>
                <c:pt idx="1">
                  <c:v>2023 отценка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-11</c:v>
                </c:pt>
                <c:pt idx="1">
                  <c:v>-2</c:v>
                </c:pt>
                <c:pt idx="2">
                  <c:v>-26</c:v>
                </c:pt>
                <c:pt idx="3">
                  <c:v>-34</c:v>
                </c:pt>
                <c:pt idx="4">
                  <c:v>-34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22EF-4F33-9C1A-EA334EBB1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34554656"/>
        <c:axId val="-1534555200"/>
      </c:lineChart>
      <c:catAx>
        <c:axId val="-153455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1534555744"/>
        <c:crosses val="autoZero"/>
        <c:auto val="1"/>
        <c:lblAlgn val="ctr"/>
        <c:lblOffset val="100"/>
        <c:noMultiLvlLbl val="0"/>
      </c:catAx>
      <c:valAx>
        <c:axId val="-1534555744"/>
        <c:scaling>
          <c:orientation val="minMax"/>
          <c:max val="24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-1534551936"/>
        <c:crosses val="autoZero"/>
        <c:crossBetween val="between"/>
        <c:majorUnit val="100"/>
      </c:valAx>
      <c:valAx>
        <c:axId val="-1534555200"/>
        <c:scaling>
          <c:orientation val="minMax"/>
          <c:max val="100"/>
          <c:min val="-47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-1534554656"/>
        <c:crosses val="max"/>
        <c:crossBetween val="between"/>
      </c:valAx>
      <c:catAx>
        <c:axId val="-1534554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534555200"/>
        <c:crosses val="autoZero"/>
        <c:auto val="1"/>
        <c:lblAlgn val="ctr"/>
        <c:lblOffset val="100"/>
        <c:noMultiLvlLbl val="0"/>
      </c:catAx>
      <c:spPr>
        <a:ln>
          <a:noFill/>
        </a:ln>
        <a:scene3d>
          <a:camera prst="orthographicFront"/>
          <a:lightRig rig="threePt" dir="t"/>
        </a:scene3d>
        <a:sp3d>
          <a:bevelB w="6350"/>
        </a:sp3d>
      </c:spPr>
    </c:plotArea>
    <c:legend>
      <c:legendPos val="t"/>
      <c:layout>
        <c:manualLayout>
          <c:xMode val="edge"/>
          <c:yMode val="edge"/>
          <c:x val="1.1385624616546343E-3"/>
          <c:y val="0.91140918315820496"/>
          <c:w val="0.89999989740369801"/>
          <c:h val="8.8590816841795025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588235950820447E-2"/>
          <c:y val="5.9884140696005263E-2"/>
          <c:w val="0.87588253126119164"/>
          <c:h val="0.72168023272147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прибывших</c:v>
                </c:pt>
              </c:strCache>
            </c:strRef>
          </c:tx>
          <c:spPr>
            <a:solidFill>
              <a:srgbClr val="CCFF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отчёт</c:v>
                </c:pt>
                <c:pt idx="1">
                  <c:v>2023 оценка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813</c:v>
                </c:pt>
                <c:pt idx="1">
                  <c:v>850</c:v>
                </c:pt>
                <c:pt idx="2">
                  <c:v>860</c:v>
                </c:pt>
                <c:pt idx="3">
                  <c:v>875</c:v>
                </c:pt>
                <c:pt idx="4">
                  <c:v>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92-4161-BBBD-7CB219F6E1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выбывших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"/>
            </a:sp3d>
          </c:spPr>
          <c:invertIfNegative val="0"/>
          <c:dLbls>
            <c:dLbl>
              <c:idx val="1"/>
              <c:layout>
                <c:manualLayout>
                  <c:x val="1.30297303563990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92-4161-BBBD-7CB219F6E1D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0297303563990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092-4161-BBBD-7CB219F6E1D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sz="10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отчёт</c:v>
                </c:pt>
                <c:pt idx="1">
                  <c:v>2023 оценка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825</c:v>
                </c:pt>
                <c:pt idx="1">
                  <c:v>860</c:v>
                </c:pt>
                <c:pt idx="2">
                  <c:v>858</c:v>
                </c:pt>
                <c:pt idx="3">
                  <c:v>870</c:v>
                </c:pt>
                <c:pt idx="4">
                  <c:v>850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92-4161-BBBD-7CB219F6E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"/>
        <c:axId val="-1534566624"/>
        <c:axId val="-139104492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Миграционное сальдо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2.8737676593149734E-2"/>
                  <c:y val="3.895053327408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092-4161-BBBD-7CB219F6E1D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522565852599786E-2"/>
                  <c:y val="3.7151832666740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092-4161-BBBD-7CB219F6E1D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956680522514174E-2"/>
                  <c:y val="5.110890456615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092-4161-BBBD-7CB219F6E1D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316119725780603E-2"/>
                  <c:y val="2.5324336908423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092-4161-BBBD-7CB219F6E1D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031400462703868E-2"/>
                  <c:y val="4.4896631855719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092-4161-BBBD-7CB219F6E1D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149581304491457E-2"/>
                  <c:y val="-6.9346434753224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092-4161-BBBD-7CB219F6E1D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4691358024691409E-2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092-4161-BBBD-7CB219F6E1D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отчёт</c:v>
                </c:pt>
                <c:pt idx="1">
                  <c:v>2023 оценка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-12</c:v>
                </c:pt>
                <c:pt idx="1">
                  <c:v>-10</c:v>
                </c:pt>
                <c:pt idx="2">
                  <c:v>2</c:v>
                </c:pt>
                <c:pt idx="3">
                  <c:v>5</c:v>
                </c:pt>
                <c:pt idx="4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E092-4161-BBBD-7CB219F6E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91053088"/>
        <c:axId val="-1391051456"/>
      </c:lineChart>
      <c:catAx>
        <c:axId val="-153456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1391044928"/>
        <c:crosses val="autoZero"/>
        <c:auto val="1"/>
        <c:lblAlgn val="ctr"/>
        <c:lblOffset val="100"/>
        <c:noMultiLvlLbl val="0"/>
      </c:catAx>
      <c:valAx>
        <c:axId val="-1391044928"/>
        <c:scaling>
          <c:orientation val="minMax"/>
          <c:max val="1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-1534566624"/>
        <c:crosses val="autoZero"/>
        <c:crossBetween val="between"/>
        <c:majorUnit val="100"/>
      </c:valAx>
      <c:valAx>
        <c:axId val="-1391051456"/>
        <c:scaling>
          <c:orientation val="minMax"/>
          <c:max val="200"/>
          <c:min val="-29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-1391053088"/>
        <c:crosses val="max"/>
        <c:crossBetween val="between"/>
        <c:majorUnit val="100"/>
        <c:minorUnit val="100"/>
      </c:valAx>
      <c:catAx>
        <c:axId val="-1391053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391051456"/>
        <c:crosses val="autoZero"/>
        <c:auto val="1"/>
        <c:lblAlgn val="ctr"/>
        <c:lblOffset val="100"/>
        <c:noMultiLvlLbl val="0"/>
      </c:catAx>
      <c:spPr>
        <a:ln>
          <a:noFill/>
        </a:ln>
        <a:scene3d>
          <a:camera prst="orthographicFront"/>
          <a:lightRig rig="threePt" dir="t"/>
        </a:scene3d>
        <a:sp3d>
          <a:bevelB w="6350"/>
        </a:sp3d>
      </c:spPr>
    </c:plotArea>
    <c:legend>
      <c:legendPos val="t"/>
      <c:layout>
        <c:manualLayout>
          <c:xMode val="edge"/>
          <c:yMode val="edge"/>
          <c:x val="2.1877653957529788E-2"/>
          <c:y val="0.87425934155464224"/>
          <c:w val="0.89999995693375201"/>
          <c:h val="6.2332483890678816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94905214601033"/>
          <c:y val="1.9321122578759072E-2"/>
          <c:w val="0.87588253126119164"/>
          <c:h val="0.80101843259245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официально признанных безработными граждан, человек на конец года</c:v>
                </c:pt>
              </c:strCache>
            </c:strRef>
          </c:tx>
          <c:spPr>
            <a:solidFill>
              <a:srgbClr val="A7EA52">
                <a:lumMod val="75000"/>
              </a:srgb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 anchor="ctr" anchorCtr="0"/>
              <a:lstStyle/>
              <a:p>
                <a:pPr>
                  <a:defRPr sz="12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- отчёт</c:v>
                </c:pt>
                <c:pt idx="1">
                  <c:v>2023 год - оценка</c:v>
                </c:pt>
                <c:pt idx="2">
                  <c:v>2024 год - прогноз</c:v>
                </c:pt>
                <c:pt idx="3">
                  <c:v>2025 год - прогноз</c:v>
                </c:pt>
                <c:pt idx="4">
                  <c:v>2026 год -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</c:v>
                </c:pt>
                <c:pt idx="1">
                  <c:v>85</c:v>
                </c:pt>
                <c:pt idx="2">
                  <c:v>80</c:v>
                </c:pt>
                <c:pt idx="3">
                  <c:v>85</c:v>
                </c:pt>
                <c:pt idx="4" formatCode="_(* #,##0_);_(* \(#,##0\);_(* &quot;-&quot;_);_(@_)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29-4EFC-B3E0-3E8C4A194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91047648"/>
        <c:axId val="-139105254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безработицы,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- отчёт</c:v>
                </c:pt>
                <c:pt idx="1">
                  <c:v>2023 год - оценка</c:v>
                </c:pt>
                <c:pt idx="2">
                  <c:v>2024 год - прогноз</c:v>
                </c:pt>
                <c:pt idx="3">
                  <c:v>2025 год - прогноз</c:v>
                </c:pt>
                <c:pt idx="4">
                  <c:v>2026 год -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0.22</c:v>
                </c:pt>
                <c:pt idx="1">
                  <c:v>0.24</c:v>
                </c:pt>
                <c:pt idx="2">
                  <c:v>0.21</c:v>
                </c:pt>
                <c:pt idx="3">
                  <c:v>0.23</c:v>
                </c:pt>
                <c:pt idx="4">
                  <c:v>0.22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29-4EFC-B3E0-3E8C4A194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91050912"/>
        <c:axId val="-1391052000"/>
      </c:lineChart>
      <c:catAx>
        <c:axId val="-139104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1391052544"/>
        <c:crosses val="autoZero"/>
        <c:auto val="1"/>
        <c:lblAlgn val="ctr"/>
        <c:lblOffset val="100"/>
        <c:noMultiLvlLbl val="0"/>
      </c:catAx>
      <c:valAx>
        <c:axId val="-1391052544"/>
        <c:scaling>
          <c:orientation val="minMax"/>
          <c:max val="4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-1391047648"/>
        <c:crosses val="autoZero"/>
        <c:crossBetween val="between"/>
      </c:valAx>
      <c:valAx>
        <c:axId val="-1391052000"/>
        <c:scaling>
          <c:orientation val="minMax"/>
          <c:max val="0.60000000000000009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ru-RU"/>
          </a:p>
        </c:txPr>
        <c:crossAx val="-1391050912"/>
        <c:crosses val="max"/>
        <c:crossBetween val="between"/>
      </c:valAx>
      <c:catAx>
        <c:axId val="-1391050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91052000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827615237468025"/>
          <c:y val="0.24292514550531835"/>
          <c:w val="0.27995342466218454"/>
          <c:h val="0.59770901586397196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6.228362367415622E-2"/>
                  <c:y val="4.4280580970866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5F4-4B8D-9193-BCFC9BF0396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966841836664321E-2"/>
                  <c:y val="7.3147083821412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F4-4B8D-9193-BCFC9BF0396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042701326724997E-2"/>
                  <c:y val="-3.3976116778650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5F4-4B8D-9193-BCFC9BF0396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818208089592525E-2"/>
                  <c:y val="4.2069835927639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F4-4B8D-9193-BCFC9BF0396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183736929299059E-2"/>
                  <c:y val="-5.6173180752174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5F4-4B8D-9193-BCFC9BF0396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8611865889972398E-2"/>
                  <c:y val="2.2512134001261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F4-4B8D-9193-BCFC9BF0396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добыча полезных ископаемых</c:v>
                </c:pt>
                <c:pt idx="1">
                  <c:v>обрабатывающие производства
</c:v>
                </c:pt>
                <c:pt idx="2">
                  <c:v>строительство</c:v>
                </c:pt>
                <c:pt idx="3">
                  <c:v>образование</c:v>
                </c:pt>
                <c:pt idx="4">
                  <c:v>государственное управление и обеспечение военной безопасности; социальное обеспечение</c:v>
                </c:pt>
                <c:pt idx="5">
                  <c:v>деятельность в области культуры, спорта</c:v>
                </c:pt>
              </c:strCache>
            </c:strRef>
          </c:cat>
          <c:val>
            <c:numRef>
              <c:f>Лист1!$B$2:$B$7</c:f>
              <c:numCache>
                <c:formatCode>_(* #,##0_);_(* \(#,##0\);_(* "-"_);_(@_)</c:formatCode>
                <c:ptCount val="6"/>
                <c:pt idx="0">
                  <c:v>117862</c:v>
                </c:pt>
                <c:pt idx="1">
                  <c:v>109274</c:v>
                </c:pt>
                <c:pt idx="2">
                  <c:v>109990</c:v>
                </c:pt>
                <c:pt idx="3">
                  <c:v>71941</c:v>
                </c:pt>
                <c:pt idx="4">
                  <c:v>66178</c:v>
                </c:pt>
                <c:pt idx="5">
                  <c:v>81349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5F4-4B8D-9193-BCFC9BF03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91049280"/>
        <c:axId val="-1391041120"/>
      </c:radarChart>
      <c:catAx>
        <c:axId val="-13910492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1391041120"/>
        <c:crosses val="autoZero"/>
        <c:auto val="1"/>
        <c:lblAlgn val="ctr"/>
        <c:lblOffset val="100"/>
        <c:noMultiLvlLbl val="0"/>
      </c:catAx>
      <c:valAx>
        <c:axId val="-1391041120"/>
        <c:scaling>
          <c:orientation val="minMax"/>
        </c:scaling>
        <c:delete val="1"/>
        <c:axPos val="l"/>
        <c:majorGridlines>
          <c:spPr>
            <a:ln>
              <a:prstDash val="sysDot"/>
            </a:ln>
          </c:spPr>
        </c:majorGridlines>
        <c:numFmt formatCode="_(* #,##0_);_(* \(#,##0\);_(* &quot;-&quot;_);_(@_)" sourceLinked="1"/>
        <c:majorTickMark val="cross"/>
        <c:minorTickMark val="none"/>
        <c:tickLblPos val="nextTo"/>
        <c:crossAx val="-13910492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</a:t>
            </a:r>
            <a:r>
              <a:rPr lang="ru-RU" sz="9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номинальная начисленная заработная плата одного работника, руб./мес.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Номинальная начисленная среднемесячная заработная плата работников организаций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9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отчет</c:v>
                </c:pt>
                <c:pt idx="1">
                  <c:v>2023 оценка</c:v>
                </c:pt>
                <c:pt idx="2">
                  <c:v>2024 прогноз</c:v>
                </c:pt>
                <c:pt idx="3">
                  <c:v>2025 прогноз</c:v>
                </c:pt>
                <c:pt idx="4">
                  <c:v>2026 прогноз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107987</c:v>
                </c:pt>
                <c:pt idx="1">
                  <c:v>114466.2</c:v>
                </c:pt>
                <c:pt idx="2">
                  <c:v>120189.5</c:v>
                </c:pt>
                <c:pt idx="3">
                  <c:v>126199</c:v>
                </c:pt>
                <c:pt idx="4">
                  <c:v>132509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9096-471A-BC51-4466EA360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391047104"/>
        <c:axId val="-1391040576"/>
        <c:axId val="0"/>
      </c:bar3DChart>
      <c:catAx>
        <c:axId val="-139104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1391040576"/>
        <c:crosses val="autoZero"/>
        <c:auto val="1"/>
        <c:lblAlgn val="ctr"/>
        <c:lblOffset val="100"/>
        <c:noMultiLvlLbl val="0"/>
      </c:catAx>
      <c:valAx>
        <c:axId val="-139104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139104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75167405641791E-2"/>
          <c:y val="0.1069987128841777"/>
          <c:w val="0.62085374352344691"/>
          <c:h val="0.7347362053987400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0E7DC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2 632 528,4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55E-4B73-8ADE-FEC4071B619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3 240 108,6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5E-4B73-8ADE-FEC4071B619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2 510 350,8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55E-4B73-8ADE-FEC4071B619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2 264 914,6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5E-4B73-8ADE-FEC4071B619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2 262 060,9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55E-4B73-8ADE-FEC4071B61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(прогноз)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2446746.7999999998</c:v>
                </c:pt>
                <c:pt idx="1">
                  <c:v>2355561.2999999998</c:v>
                </c:pt>
                <c:pt idx="2">
                  <c:v>2293177.7000000002</c:v>
                </c:pt>
                <c:pt idx="3">
                  <c:v>2364611.2999999998</c:v>
                </c:pt>
                <c:pt idx="4">
                  <c:v>2283870.4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FA-4353-9061-B96F71AD1F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33D1A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1 597 551,9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55E-4B73-8ADE-FEC4071B619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1 682 356,2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55E-4B73-8ADE-FEC4071B619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1 524 115,1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55E-4B73-8ADE-FEC4071B619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1 587 787,3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55E-4B73-8ADE-FEC4071B619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1 665 299,5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55E-4B73-8ADE-FEC4071B61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(прогноз)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1324677.7</c:v>
                </c:pt>
                <c:pt idx="1">
                  <c:v>1445937</c:v>
                </c:pt>
                <c:pt idx="2">
                  <c:v>1324295.3</c:v>
                </c:pt>
                <c:pt idx="3">
                  <c:v>1122201.2</c:v>
                </c:pt>
                <c:pt idx="4">
                  <c:v>1103503.6000000001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FA-4353-9061-B96F71AD1F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19A1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457 793,4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55E-4B73-8ADE-FEC4071B619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573 536,1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55E-4B73-8ADE-FEC4071B619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403 017,4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55E-4B73-8ADE-FEC4071B619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413 827,9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55E-4B73-8ADE-FEC4071B619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420 273,2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55E-4B73-8ADE-FEC4071B61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(прогноз)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519170.4</c:v>
                </c:pt>
                <c:pt idx="1">
                  <c:v>438559.5</c:v>
                </c:pt>
                <c:pt idx="2">
                  <c:v>406884.7</c:v>
                </c:pt>
                <c:pt idx="3">
                  <c:v>405751.8</c:v>
                </c:pt>
                <c:pt idx="4">
                  <c:v>397754.6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FA-4353-9061-B96F71AD1F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serLines>
          <c:spPr>
            <a:ln w="9525" cap="flat" cmpd="sng" algn="ctr">
              <a:solidFill>
                <a:schemeClr val="tx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serLines>
        <c:axId val="-1391054176"/>
        <c:axId val="-1391050368"/>
      </c:barChart>
      <c:catAx>
        <c:axId val="-1391054176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-1391050368"/>
        <c:crosses val="max"/>
        <c:auto val="1"/>
        <c:lblAlgn val="ctr"/>
        <c:lblOffset val="100"/>
        <c:tickLblSkip val="1"/>
        <c:noMultiLvlLbl val="0"/>
      </c:catAx>
      <c:valAx>
        <c:axId val="-1391050368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-139105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05316589648066"/>
          <c:y val="0"/>
          <c:w val="0.1886114136792085"/>
          <c:h val="0.7949400362238230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202</a:t>
            </a:r>
            <a:r>
              <a:rPr lang="ru-RU" sz="1600" b="0" i="0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4 год</a:t>
            </a:r>
            <a:endParaRPr lang="en-US" sz="1600" b="0" i="0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8108594575059986"/>
          <c:y val="0.130618683534252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НДФД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 </c:v>
                </c:pt>
                <c:pt idx="4">
                  <c:v>транспортный налог</c:v>
                </c:pt>
                <c:pt idx="5">
                  <c:v>земльный налог</c:v>
                </c:pt>
                <c:pt idx="6">
                  <c:v>госпошлина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976-4BE9-A729-5EE072132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20242</c:v>
                </c:pt>
              </c:strCache>
            </c:strRef>
          </c:tx>
          <c:spPr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E7DC2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76-4BE9-A729-5EE0721328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76-4BE9-A729-5EE0721328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76-4BE9-A729-5EE0721328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976-4BE9-A729-5EE0721328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976-4BE9-A729-5EE07213288D}"/>
              </c:ext>
            </c:extLst>
          </c:dPt>
          <c:dPt>
            <c:idx val="5"/>
            <c:bubble3D val="0"/>
            <c:spPr>
              <a:solidFill>
                <a:srgbClr val="F19A14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976-4BE9-A729-5EE0721328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976-4BE9-A729-5EE07213288D}"/>
              </c:ext>
            </c:extLst>
          </c:dPt>
          <c:dLbls>
            <c:dLbl>
              <c:idx val="0"/>
              <c:layout>
                <c:manualLayout>
                  <c:x val="-2.9927070683078635E-2"/>
                  <c:y val="-0.3417848836468079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0" i="0" baseline="0">
                        <a:latin typeface="Times New Roman" panose="02020603050405020304" pitchFamily="18" charset="0"/>
                      </a:defRPr>
                    </a:pPr>
                    <a:r>
                      <a:rPr lang="en-US" sz="1400" b="0" i="0" baseline="0" dirty="0">
                        <a:latin typeface="Times New Roman" panose="02020603050405020304" pitchFamily="18" charset="0"/>
                      </a:rPr>
                      <a:t>96,2 %</a:t>
                    </a:r>
                    <a:endParaRPr lang="en-US" sz="1100" b="1" dirty="0"/>
                  </a:p>
                </c:rich>
              </c:tx>
              <c:numFmt formatCode="#,##0.0" sourceLinked="0"/>
              <c:spPr>
                <a:ln w="9525" cap="flat" cmpd="thickThin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1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976-4BE9-A729-5EE07213288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-3.5349600363688796E-2"/>
                  <c:y val="-4.4808318201438454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 baseline="0">
                        <a:latin typeface="Times New Roman" panose="02020603050405020304" pitchFamily="18" charset="0"/>
                      </a:defRPr>
                    </a:pPr>
                    <a:r>
                      <a:rPr lang="en-US" sz="1400" b="0" i="0" baseline="0" dirty="0">
                        <a:latin typeface="Times New Roman" panose="02020603050405020304" pitchFamily="18" charset="0"/>
                      </a:rPr>
                      <a:t>0,1%</a:t>
                    </a:r>
                    <a:endParaRPr lang="en-US" sz="1050" b="1" dirty="0"/>
                  </a:p>
                </c:rich>
              </c:tx>
              <c:spPr>
                <a:ln w="9525" cap="flat" cmpd="thickThin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976-4BE9-A729-5EE07213288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152433893041259E-2"/>
                  <c:y val="-5.355484181174770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0" i="0" baseline="0">
                        <a:latin typeface="Times New Roman" panose="02020603050405020304" pitchFamily="18" charset="0"/>
                      </a:defRPr>
                    </a:pPr>
                    <a:r>
                      <a:rPr lang="en-US" sz="1400" b="0" i="0" baseline="0" dirty="0">
                        <a:latin typeface="Times New Roman" panose="02020603050405020304" pitchFamily="18" charset="0"/>
                      </a:rPr>
                      <a:t>2,8 %</a:t>
                    </a:r>
                    <a:endParaRPr lang="en-US" b="1" dirty="0"/>
                  </a:p>
                </c:rich>
              </c:tx>
              <c:spPr>
                <a:ln w="9525" cap="flat" cmpd="thickThin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976-4BE9-A729-5EE07213288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2.040992890955922E-2"/>
                  <c:y val="-1.903955116098211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0" i="0" baseline="0">
                        <a:latin typeface="Times New Roman" panose="02020603050405020304" pitchFamily="18" charset="0"/>
                      </a:defRPr>
                    </a:pPr>
                    <a:r>
                      <a:rPr lang="en-US" sz="1400" b="0" i="0" baseline="0" dirty="0">
                        <a:latin typeface="Times New Roman" panose="02020603050405020304" pitchFamily="18" charset="0"/>
                      </a:rPr>
                      <a:t>0,4 %</a:t>
                    </a:r>
                    <a:endParaRPr lang="en-US" sz="1050" b="1" baseline="0" dirty="0"/>
                  </a:p>
                </c:rich>
              </c:tx>
              <c:spPr>
                <a:ln w="9525" cap="flat" cmpd="thickThin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976-4BE9-A729-5EE07213288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7.5447236386250893E-2"/>
                  <c:y val="2.77519255601836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0" i="0" baseline="0">
                        <a:latin typeface="Times New Roman" panose="02020603050405020304" pitchFamily="18" charset="0"/>
                      </a:defRPr>
                    </a:pPr>
                    <a:r>
                      <a:rPr lang="en-US" sz="1400" b="0" i="0" baseline="0" dirty="0">
                        <a:latin typeface="Times New Roman" panose="02020603050405020304" pitchFamily="18" charset="0"/>
                      </a:rPr>
                      <a:t>0,5%</a:t>
                    </a:r>
                    <a:endParaRPr lang="en-US" sz="1050" b="1" dirty="0"/>
                  </a:p>
                </c:rich>
              </c:tx>
              <c:spPr>
                <a:ln w="9525" cap="flat" cmpd="thickThin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976-4BE9-A729-5EE07213288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ln cmpd="thickThin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НДФД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 </c:v>
                </c:pt>
                <c:pt idx="4">
                  <c:v>транспортный налог</c:v>
                </c:pt>
                <c:pt idx="5">
                  <c:v>земльный налог</c:v>
                </c:pt>
                <c:pt idx="6">
                  <c:v>госпошлина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1456703.3</c:v>
                </c:pt>
                <c:pt idx="1">
                  <c:v>1146.0999999999999</c:v>
                </c:pt>
                <c:pt idx="2">
                  <c:v>50150.1</c:v>
                </c:pt>
                <c:pt idx="3">
                  <c:v>159.80000000000001</c:v>
                </c:pt>
                <c:pt idx="4">
                  <c:v>4995.6000000000004</c:v>
                </c:pt>
                <c:pt idx="5">
                  <c:v>10791.4</c:v>
                </c:pt>
                <c:pt idx="6">
                  <c:v>168.8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976-4BE9-A729-5EE072132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 cmpd="sng"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A4D34-C503-4EC6-A20E-3AAC7B3CA752}" type="doc">
      <dgm:prSet loTypeId="urn:microsoft.com/office/officeart/2009/layout/CircleArrowProcess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1C87796-88AC-4470-A0AA-A3BA9EEFE28C}">
      <dgm:prSet phldrT="[Текст]" custT="1"/>
      <dgm:spPr/>
      <dgm:t>
        <a:bodyPr/>
        <a:lstStyle/>
        <a:p>
          <a:r>
            <a:rPr lang="ru-RU" sz="2800" dirty="0"/>
            <a:t>2 272,9</a:t>
          </a:r>
        </a:p>
      </dgm:t>
    </dgm:pt>
    <dgm:pt modelId="{F34CEBAD-887A-49DB-9379-695FFED79AA4}" type="parTrans" cxnId="{43437CBE-3078-48C8-9BDC-61B96FE901ED}">
      <dgm:prSet/>
      <dgm:spPr/>
      <dgm:t>
        <a:bodyPr/>
        <a:lstStyle/>
        <a:p>
          <a:endParaRPr lang="ru-RU" sz="2800"/>
        </a:p>
      </dgm:t>
    </dgm:pt>
    <dgm:pt modelId="{6DE1EF85-1E3C-48DC-944B-56D7C7E5169C}" type="sibTrans" cxnId="{43437CBE-3078-48C8-9BDC-61B96FE901ED}">
      <dgm:prSet/>
      <dgm:spPr/>
      <dgm:t>
        <a:bodyPr/>
        <a:lstStyle/>
        <a:p>
          <a:endParaRPr lang="ru-RU" sz="2800"/>
        </a:p>
      </dgm:t>
    </dgm:pt>
    <dgm:pt modelId="{3DA90B73-310A-4686-AA45-873E601F4073}">
      <dgm:prSet phldrT="[Текст]" custT="1"/>
      <dgm:spPr/>
      <dgm:t>
        <a:bodyPr/>
        <a:lstStyle/>
        <a:p>
          <a:r>
            <a:rPr lang="ru-RU" sz="2800" dirty="0"/>
            <a:t>2 265,3</a:t>
          </a:r>
        </a:p>
      </dgm:t>
    </dgm:pt>
    <dgm:pt modelId="{D0FC7058-94C7-4214-A4DD-671B234BED3E}" type="parTrans" cxnId="{A0519D6D-FA1C-41C5-8BC9-2DE26AD3834F}">
      <dgm:prSet/>
      <dgm:spPr/>
      <dgm:t>
        <a:bodyPr/>
        <a:lstStyle/>
        <a:p>
          <a:endParaRPr lang="ru-RU" sz="2800"/>
        </a:p>
      </dgm:t>
    </dgm:pt>
    <dgm:pt modelId="{BD01D794-0BE4-4419-BB9E-DF40ED8CAF08}" type="sibTrans" cxnId="{A0519D6D-FA1C-41C5-8BC9-2DE26AD3834F}">
      <dgm:prSet/>
      <dgm:spPr/>
      <dgm:t>
        <a:bodyPr/>
        <a:lstStyle/>
        <a:p>
          <a:endParaRPr lang="ru-RU" sz="2800"/>
        </a:p>
      </dgm:t>
    </dgm:pt>
    <dgm:pt modelId="{6C187CF8-5E78-4C6D-9569-8756E746009C}">
      <dgm:prSet phldrT="[Текст]" custT="1"/>
      <dgm:spPr/>
      <dgm:t>
        <a:bodyPr/>
        <a:lstStyle/>
        <a:p>
          <a:r>
            <a:rPr lang="ru-RU" sz="2800" dirty="0"/>
            <a:t>2 265,4</a:t>
          </a:r>
        </a:p>
      </dgm:t>
    </dgm:pt>
    <dgm:pt modelId="{14110870-0B3F-47E0-A862-A15EDF96A7AC}" type="parTrans" cxnId="{383AFDA9-8A47-4C8C-8936-6A6511E779D4}">
      <dgm:prSet/>
      <dgm:spPr/>
      <dgm:t>
        <a:bodyPr/>
        <a:lstStyle/>
        <a:p>
          <a:endParaRPr lang="ru-RU" sz="2800"/>
        </a:p>
      </dgm:t>
    </dgm:pt>
    <dgm:pt modelId="{B9AB77E6-ABAB-4C05-BFDD-3F644D6E623D}" type="sibTrans" cxnId="{383AFDA9-8A47-4C8C-8936-6A6511E779D4}">
      <dgm:prSet/>
      <dgm:spPr/>
      <dgm:t>
        <a:bodyPr/>
        <a:lstStyle/>
        <a:p>
          <a:endParaRPr lang="ru-RU" sz="2800"/>
        </a:p>
      </dgm:t>
    </dgm:pt>
    <dgm:pt modelId="{11A16E74-FCF0-4CE8-BC63-D5FCBE73B102}" type="pres">
      <dgm:prSet presAssocID="{EFCA4D34-C503-4EC6-A20E-3AAC7B3CA75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451B26-DBBF-41AF-A49F-7A6CFC8013A4}" type="pres">
      <dgm:prSet presAssocID="{31C87796-88AC-4470-A0AA-A3BA9EEFE28C}" presName="Accent1" presStyleCnt="0"/>
      <dgm:spPr/>
    </dgm:pt>
    <dgm:pt modelId="{CCF01DA9-FFDC-4A73-AA3E-872459460B29}" type="pres">
      <dgm:prSet presAssocID="{31C87796-88AC-4470-A0AA-A3BA9EEFE28C}" presName="Accent" presStyleLbl="node1" presStyleIdx="0" presStyleCnt="3" custLinFactNeighborX="217" custLinFactNeighborY="-1048"/>
      <dgm:spPr/>
    </dgm:pt>
    <dgm:pt modelId="{105A022E-84B7-440B-9C87-7E862EC57E09}" type="pres">
      <dgm:prSet presAssocID="{31C87796-88AC-4470-A0AA-A3BA9EEFE28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E15B1-7E12-47FE-9800-4669FFCCF123}" type="pres">
      <dgm:prSet presAssocID="{3DA90B73-310A-4686-AA45-873E601F4073}" presName="Accent2" presStyleCnt="0"/>
      <dgm:spPr/>
    </dgm:pt>
    <dgm:pt modelId="{50DD2D9B-5D13-4D05-8176-2F55FFC2165E}" type="pres">
      <dgm:prSet presAssocID="{3DA90B73-310A-4686-AA45-873E601F4073}" presName="Accent" presStyleLbl="node1" presStyleIdx="1" presStyleCnt="3"/>
      <dgm:spPr/>
    </dgm:pt>
    <dgm:pt modelId="{5EE65B59-1BF2-4A23-A49A-7C71B3DE8A87}" type="pres">
      <dgm:prSet presAssocID="{3DA90B73-310A-4686-AA45-873E601F407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CB0CA-F74A-4697-9B14-A81068B0C885}" type="pres">
      <dgm:prSet presAssocID="{6C187CF8-5E78-4C6D-9569-8756E746009C}" presName="Accent3" presStyleCnt="0"/>
      <dgm:spPr/>
    </dgm:pt>
    <dgm:pt modelId="{AF193362-455B-45BA-A1C7-B45CC0C2FD0C}" type="pres">
      <dgm:prSet presAssocID="{6C187CF8-5E78-4C6D-9569-8756E746009C}" presName="Accent" presStyleLbl="node1" presStyleIdx="2" presStyleCnt="3" custLinFactNeighborX="2544" custLinFactNeighborY="2746"/>
      <dgm:spPr/>
    </dgm:pt>
    <dgm:pt modelId="{9C17E03E-DB3D-4719-8A56-6AD5B6BCE464}" type="pres">
      <dgm:prSet presAssocID="{6C187CF8-5E78-4C6D-9569-8756E746009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437CBE-3078-48C8-9BDC-61B96FE901ED}" srcId="{EFCA4D34-C503-4EC6-A20E-3AAC7B3CA752}" destId="{31C87796-88AC-4470-A0AA-A3BA9EEFE28C}" srcOrd="0" destOrd="0" parTransId="{F34CEBAD-887A-49DB-9379-695FFED79AA4}" sibTransId="{6DE1EF85-1E3C-48DC-944B-56D7C7E5169C}"/>
    <dgm:cxn modelId="{C984EB9F-4966-42E3-A726-2DF6EE3131A4}" type="presOf" srcId="{EFCA4D34-C503-4EC6-A20E-3AAC7B3CA752}" destId="{11A16E74-FCF0-4CE8-BC63-D5FCBE73B102}" srcOrd="0" destOrd="0" presId="urn:microsoft.com/office/officeart/2009/layout/CircleArrowProcess"/>
    <dgm:cxn modelId="{42BD4091-F74A-4303-9625-93895D80D9F3}" type="presOf" srcId="{6C187CF8-5E78-4C6D-9569-8756E746009C}" destId="{9C17E03E-DB3D-4719-8A56-6AD5B6BCE464}" srcOrd="0" destOrd="0" presId="urn:microsoft.com/office/officeart/2009/layout/CircleArrowProcess"/>
    <dgm:cxn modelId="{D50CAF31-E627-4D8B-A48C-DF9D9F718A74}" type="presOf" srcId="{3DA90B73-310A-4686-AA45-873E601F4073}" destId="{5EE65B59-1BF2-4A23-A49A-7C71B3DE8A87}" srcOrd="0" destOrd="0" presId="urn:microsoft.com/office/officeart/2009/layout/CircleArrowProcess"/>
    <dgm:cxn modelId="{383AFDA9-8A47-4C8C-8936-6A6511E779D4}" srcId="{EFCA4D34-C503-4EC6-A20E-3AAC7B3CA752}" destId="{6C187CF8-5E78-4C6D-9569-8756E746009C}" srcOrd="2" destOrd="0" parTransId="{14110870-0B3F-47E0-A862-A15EDF96A7AC}" sibTransId="{B9AB77E6-ABAB-4C05-BFDD-3F644D6E623D}"/>
    <dgm:cxn modelId="{A0519D6D-FA1C-41C5-8BC9-2DE26AD3834F}" srcId="{EFCA4D34-C503-4EC6-A20E-3AAC7B3CA752}" destId="{3DA90B73-310A-4686-AA45-873E601F4073}" srcOrd="1" destOrd="0" parTransId="{D0FC7058-94C7-4214-A4DD-671B234BED3E}" sibTransId="{BD01D794-0BE4-4419-BB9E-DF40ED8CAF08}"/>
    <dgm:cxn modelId="{49A2997E-C5D1-4477-A79F-D3A52467F35F}" type="presOf" srcId="{31C87796-88AC-4470-A0AA-A3BA9EEFE28C}" destId="{105A022E-84B7-440B-9C87-7E862EC57E09}" srcOrd="0" destOrd="0" presId="urn:microsoft.com/office/officeart/2009/layout/CircleArrowProcess"/>
    <dgm:cxn modelId="{D0F18B47-E3E0-4171-B499-9F08CA0A9827}" type="presParOf" srcId="{11A16E74-FCF0-4CE8-BC63-D5FCBE73B102}" destId="{01451B26-DBBF-41AF-A49F-7A6CFC8013A4}" srcOrd="0" destOrd="0" presId="urn:microsoft.com/office/officeart/2009/layout/CircleArrowProcess"/>
    <dgm:cxn modelId="{10997559-9DCB-4850-A384-7174F490D3BE}" type="presParOf" srcId="{01451B26-DBBF-41AF-A49F-7A6CFC8013A4}" destId="{CCF01DA9-FFDC-4A73-AA3E-872459460B29}" srcOrd="0" destOrd="0" presId="urn:microsoft.com/office/officeart/2009/layout/CircleArrowProcess"/>
    <dgm:cxn modelId="{74BF07D6-0BA8-4E03-A855-B2306C51855B}" type="presParOf" srcId="{11A16E74-FCF0-4CE8-BC63-D5FCBE73B102}" destId="{105A022E-84B7-440B-9C87-7E862EC57E09}" srcOrd="1" destOrd="0" presId="urn:microsoft.com/office/officeart/2009/layout/CircleArrowProcess"/>
    <dgm:cxn modelId="{3EEF5ED0-75A3-476B-BA70-D47657FB4587}" type="presParOf" srcId="{11A16E74-FCF0-4CE8-BC63-D5FCBE73B102}" destId="{E81E15B1-7E12-47FE-9800-4669FFCCF123}" srcOrd="2" destOrd="0" presId="urn:microsoft.com/office/officeart/2009/layout/CircleArrowProcess"/>
    <dgm:cxn modelId="{AC4662D0-A067-42DC-AD9C-819F29E55B57}" type="presParOf" srcId="{E81E15B1-7E12-47FE-9800-4669FFCCF123}" destId="{50DD2D9B-5D13-4D05-8176-2F55FFC2165E}" srcOrd="0" destOrd="0" presId="urn:microsoft.com/office/officeart/2009/layout/CircleArrowProcess"/>
    <dgm:cxn modelId="{213538B6-CE77-4437-B334-547A6C76F5BC}" type="presParOf" srcId="{11A16E74-FCF0-4CE8-BC63-D5FCBE73B102}" destId="{5EE65B59-1BF2-4A23-A49A-7C71B3DE8A87}" srcOrd="3" destOrd="0" presId="urn:microsoft.com/office/officeart/2009/layout/CircleArrowProcess"/>
    <dgm:cxn modelId="{561FFDAC-E5BC-45A3-AB49-4C0DCC89A0D4}" type="presParOf" srcId="{11A16E74-FCF0-4CE8-BC63-D5FCBE73B102}" destId="{1A2CB0CA-F74A-4697-9B14-A81068B0C885}" srcOrd="4" destOrd="0" presId="urn:microsoft.com/office/officeart/2009/layout/CircleArrowProcess"/>
    <dgm:cxn modelId="{42FE9280-A08F-4A3F-B38B-C403EB432856}" type="presParOf" srcId="{1A2CB0CA-F74A-4697-9B14-A81068B0C885}" destId="{AF193362-455B-45BA-A1C7-B45CC0C2FD0C}" srcOrd="0" destOrd="0" presId="urn:microsoft.com/office/officeart/2009/layout/CircleArrowProcess"/>
    <dgm:cxn modelId="{361C7BF1-14AF-4D7C-BEEA-25B24453E4F5}" type="presParOf" srcId="{11A16E74-FCF0-4CE8-BC63-D5FCBE73B102}" destId="{9C17E03E-DB3D-4719-8A56-6AD5B6BCE46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E6F642-DCD8-4C5C-BE59-FDD3AE649F1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C81DC78-3D9A-4F21-BA25-63756948627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Реализация основных общеобразовательных программ общего образования</a:t>
          </a:r>
        </a:p>
        <a:p>
          <a:r>
            <a:rPr lang="ru-RU" sz="1400" dirty="0"/>
            <a:t>•1 201,5 млн рублей</a:t>
          </a:r>
        </a:p>
        <a:p>
          <a:r>
            <a:rPr lang="ru-RU" sz="1400" dirty="0"/>
            <a:t>•2 449 учеников</a:t>
          </a:r>
        </a:p>
        <a:p>
          <a:r>
            <a:rPr lang="ru-RU" sz="1400" dirty="0"/>
            <a:t>•Расходы на </a:t>
          </a:r>
        </a:p>
        <a:p>
          <a:r>
            <a:rPr lang="ru-RU" sz="1400" dirty="0"/>
            <a:t>1 ученика в год – 490 608 рублей</a:t>
          </a:r>
        </a:p>
      </dgm:t>
    </dgm:pt>
    <dgm:pt modelId="{B32FC70C-5B9E-43EE-B2B9-E637F57750D5}" type="parTrans" cxnId="{42B4497A-36CA-481E-9FE0-3A15B1BF5D29}">
      <dgm:prSet/>
      <dgm:spPr/>
      <dgm:t>
        <a:bodyPr/>
        <a:lstStyle/>
        <a:p>
          <a:endParaRPr lang="ru-RU"/>
        </a:p>
      </dgm:t>
    </dgm:pt>
    <dgm:pt modelId="{01DB474E-386D-4802-8470-B5056443E54D}" type="sibTrans" cxnId="{42B4497A-36CA-481E-9FE0-3A15B1BF5D2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E39CDFB-80F1-40BF-A7EF-62FD1C1C7F2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Реализация дошкольными образовательными организациями основных общеобразовательных программ</a:t>
          </a:r>
        </a:p>
        <a:p>
          <a:r>
            <a:rPr lang="ru-RU" sz="1400" dirty="0"/>
            <a:t>• 165,9 млн рублей</a:t>
          </a:r>
        </a:p>
        <a:p>
          <a:r>
            <a:rPr lang="ru-RU" sz="1400" dirty="0"/>
            <a:t> •496 ребенка</a:t>
          </a:r>
        </a:p>
        <a:p>
          <a:r>
            <a:rPr lang="ru-RU" sz="1400" dirty="0"/>
            <a:t>•Расходы на 1 ребенка в год – 334 476 рублей</a:t>
          </a:r>
        </a:p>
      </dgm:t>
    </dgm:pt>
    <dgm:pt modelId="{04CF2FF3-8DA0-406D-A659-85B641D8D98E}" type="parTrans" cxnId="{8C47D43E-A814-4B91-AE54-54B0CA906170}">
      <dgm:prSet/>
      <dgm:spPr/>
      <dgm:t>
        <a:bodyPr/>
        <a:lstStyle/>
        <a:p>
          <a:endParaRPr lang="ru-RU"/>
        </a:p>
      </dgm:t>
    </dgm:pt>
    <dgm:pt modelId="{1BCD9FEA-FD5A-46DD-8717-A3A54C53E046}" type="sibTrans" cxnId="{8C47D43E-A814-4B91-AE54-54B0CA90617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9C4FBF1-A04E-45E8-9C4E-EDDC681F71F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Обеспечение государственных гарантий на получение образования и осуществления переданных отдельных государственных полномочий в области образования</a:t>
          </a:r>
        </a:p>
        <a:p>
          <a:r>
            <a:rPr lang="ru-RU" sz="1400" dirty="0"/>
            <a:t>• 1 367,4 млн. рублей</a:t>
          </a:r>
        </a:p>
      </dgm:t>
    </dgm:pt>
    <dgm:pt modelId="{D315E9AC-400F-4C01-B441-45C50C58DD26}" type="parTrans" cxnId="{C7D413E2-3146-4A0C-91A7-B3475448F23C}">
      <dgm:prSet/>
      <dgm:spPr/>
      <dgm:t>
        <a:bodyPr/>
        <a:lstStyle/>
        <a:p>
          <a:endParaRPr lang="ru-RU"/>
        </a:p>
      </dgm:t>
    </dgm:pt>
    <dgm:pt modelId="{05F4FFE6-A443-4A23-8926-0D508743893D}" type="sibTrans" cxnId="{C7D413E2-3146-4A0C-91A7-B3475448F23C}">
      <dgm:prSet/>
      <dgm:spPr/>
      <dgm:t>
        <a:bodyPr/>
        <a:lstStyle/>
        <a:p>
          <a:endParaRPr lang="ru-RU"/>
        </a:p>
      </dgm:t>
    </dgm:pt>
    <dgm:pt modelId="{B62CFE81-600E-4303-B76E-E06D12C3E611}" type="pres">
      <dgm:prSet presAssocID="{1EE6F642-DCD8-4C5C-BE59-FDD3AE649F16}" presName="linearFlow" presStyleCnt="0">
        <dgm:presLayoutVars>
          <dgm:dir/>
          <dgm:resizeHandles val="exact"/>
        </dgm:presLayoutVars>
      </dgm:prSet>
      <dgm:spPr/>
    </dgm:pt>
    <dgm:pt modelId="{F526236C-8AD0-494D-9558-81D9A32BAE48}" type="pres">
      <dgm:prSet presAssocID="{0C81DC78-3D9A-4F21-BA25-637569486278}" presName="node" presStyleLbl="node1" presStyleIdx="0" presStyleCnt="3" custScaleX="145067" custScaleY="135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3AE0E-3C2A-4397-94CD-1376CE79E28B}" type="pres">
      <dgm:prSet presAssocID="{01DB474E-386D-4802-8470-B5056443E54D}" presName="spacerL" presStyleCnt="0"/>
      <dgm:spPr/>
    </dgm:pt>
    <dgm:pt modelId="{D71BA7F2-2816-402B-A11A-1DB63ACD2F2C}" type="pres">
      <dgm:prSet presAssocID="{01DB474E-386D-4802-8470-B5056443E54D}" presName="sibTrans" presStyleLbl="sibTrans2D1" presStyleIdx="0" presStyleCnt="2" custScaleX="82696" custScaleY="76412"/>
      <dgm:spPr/>
      <dgm:t>
        <a:bodyPr/>
        <a:lstStyle/>
        <a:p>
          <a:endParaRPr lang="ru-RU"/>
        </a:p>
      </dgm:t>
    </dgm:pt>
    <dgm:pt modelId="{219194D3-6167-44E4-8EDC-69FAE96C067B}" type="pres">
      <dgm:prSet presAssocID="{01DB474E-386D-4802-8470-B5056443E54D}" presName="spacerR" presStyleCnt="0"/>
      <dgm:spPr/>
    </dgm:pt>
    <dgm:pt modelId="{04BDF5CA-679D-4D9D-A800-7A8E57584D98}" type="pres">
      <dgm:prSet presAssocID="{5E39CDFB-80F1-40BF-A7EF-62FD1C1C7F23}" presName="node" presStyleLbl="node1" presStyleIdx="1" presStyleCnt="3" custScaleX="157722" custScaleY="13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3A516-FF76-409F-B481-5DAB9F0AEF1D}" type="pres">
      <dgm:prSet presAssocID="{1BCD9FEA-FD5A-46DD-8717-A3A54C53E046}" presName="spacerL" presStyleCnt="0"/>
      <dgm:spPr/>
    </dgm:pt>
    <dgm:pt modelId="{99D56970-5BF9-40A7-86CB-488D6E77DAB3}" type="pres">
      <dgm:prSet presAssocID="{1BCD9FEA-FD5A-46DD-8717-A3A54C53E04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533B09B-34DF-46A2-AB9D-7416ED35777A}" type="pres">
      <dgm:prSet presAssocID="{1BCD9FEA-FD5A-46DD-8717-A3A54C53E046}" presName="spacerR" presStyleCnt="0"/>
      <dgm:spPr/>
    </dgm:pt>
    <dgm:pt modelId="{219790F3-B776-4C47-8E35-C58947B0A4C5}" type="pres">
      <dgm:prSet presAssocID="{69C4FBF1-A04E-45E8-9C4E-EDDC681F71FD}" presName="node" presStyleLbl="node1" presStyleIdx="2" presStyleCnt="3" custScaleX="157341" custScaleY="125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413E2-3146-4A0C-91A7-B3475448F23C}" srcId="{1EE6F642-DCD8-4C5C-BE59-FDD3AE649F16}" destId="{69C4FBF1-A04E-45E8-9C4E-EDDC681F71FD}" srcOrd="2" destOrd="0" parTransId="{D315E9AC-400F-4C01-B441-45C50C58DD26}" sibTransId="{05F4FFE6-A443-4A23-8926-0D508743893D}"/>
    <dgm:cxn modelId="{8C47D43E-A814-4B91-AE54-54B0CA906170}" srcId="{1EE6F642-DCD8-4C5C-BE59-FDD3AE649F16}" destId="{5E39CDFB-80F1-40BF-A7EF-62FD1C1C7F23}" srcOrd="1" destOrd="0" parTransId="{04CF2FF3-8DA0-406D-A659-85B641D8D98E}" sibTransId="{1BCD9FEA-FD5A-46DD-8717-A3A54C53E046}"/>
    <dgm:cxn modelId="{85BC51DF-7815-43E2-9015-17C1EA4C6E65}" type="presOf" srcId="{01DB474E-386D-4802-8470-B5056443E54D}" destId="{D71BA7F2-2816-402B-A11A-1DB63ACD2F2C}" srcOrd="0" destOrd="0" presId="urn:microsoft.com/office/officeart/2005/8/layout/equation1"/>
    <dgm:cxn modelId="{28446E45-30B5-4C78-9994-B2D841B24A73}" type="presOf" srcId="{1EE6F642-DCD8-4C5C-BE59-FDD3AE649F16}" destId="{B62CFE81-600E-4303-B76E-E06D12C3E611}" srcOrd="0" destOrd="0" presId="urn:microsoft.com/office/officeart/2005/8/layout/equation1"/>
    <dgm:cxn modelId="{C1602C16-8938-4368-86B2-C2CED19C4CA8}" type="presOf" srcId="{69C4FBF1-A04E-45E8-9C4E-EDDC681F71FD}" destId="{219790F3-B776-4C47-8E35-C58947B0A4C5}" srcOrd="0" destOrd="0" presId="urn:microsoft.com/office/officeart/2005/8/layout/equation1"/>
    <dgm:cxn modelId="{E7317E54-1F96-40CE-ABBB-2A90A09B3256}" type="presOf" srcId="{0C81DC78-3D9A-4F21-BA25-637569486278}" destId="{F526236C-8AD0-494D-9558-81D9A32BAE48}" srcOrd="0" destOrd="0" presId="urn:microsoft.com/office/officeart/2005/8/layout/equation1"/>
    <dgm:cxn modelId="{5CA0A397-CC76-4389-A160-22A13D9B4A13}" type="presOf" srcId="{1BCD9FEA-FD5A-46DD-8717-A3A54C53E046}" destId="{99D56970-5BF9-40A7-86CB-488D6E77DAB3}" srcOrd="0" destOrd="0" presId="urn:microsoft.com/office/officeart/2005/8/layout/equation1"/>
    <dgm:cxn modelId="{EDBEA8AD-139A-43AE-B06D-B6804A47BE79}" type="presOf" srcId="{5E39CDFB-80F1-40BF-A7EF-62FD1C1C7F23}" destId="{04BDF5CA-679D-4D9D-A800-7A8E57584D98}" srcOrd="0" destOrd="0" presId="urn:microsoft.com/office/officeart/2005/8/layout/equation1"/>
    <dgm:cxn modelId="{42B4497A-36CA-481E-9FE0-3A15B1BF5D29}" srcId="{1EE6F642-DCD8-4C5C-BE59-FDD3AE649F16}" destId="{0C81DC78-3D9A-4F21-BA25-637569486278}" srcOrd="0" destOrd="0" parTransId="{B32FC70C-5B9E-43EE-B2B9-E637F57750D5}" sibTransId="{01DB474E-386D-4802-8470-B5056443E54D}"/>
    <dgm:cxn modelId="{9C72BBC4-3EDA-4BD6-802B-9AB061F22F58}" type="presParOf" srcId="{B62CFE81-600E-4303-B76E-E06D12C3E611}" destId="{F526236C-8AD0-494D-9558-81D9A32BAE48}" srcOrd="0" destOrd="0" presId="urn:microsoft.com/office/officeart/2005/8/layout/equation1"/>
    <dgm:cxn modelId="{C25BEED7-EA3C-46EB-9469-4D01AF8E3067}" type="presParOf" srcId="{B62CFE81-600E-4303-B76E-E06D12C3E611}" destId="{A1B3AE0E-3C2A-4397-94CD-1376CE79E28B}" srcOrd="1" destOrd="0" presId="urn:microsoft.com/office/officeart/2005/8/layout/equation1"/>
    <dgm:cxn modelId="{85675AAD-18CF-46EC-8C76-3A12D01047FC}" type="presParOf" srcId="{B62CFE81-600E-4303-B76E-E06D12C3E611}" destId="{D71BA7F2-2816-402B-A11A-1DB63ACD2F2C}" srcOrd="2" destOrd="0" presId="urn:microsoft.com/office/officeart/2005/8/layout/equation1"/>
    <dgm:cxn modelId="{79163A76-6B62-4A9B-B877-509CBE77B665}" type="presParOf" srcId="{B62CFE81-600E-4303-B76E-E06D12C3E611}" destId="{219194D3-6167-44E4-8EDC-69FAE96C067B}" srcOrd="3" destOrd="0" presId="urn:microsoft.com/office/officeart/2005/8/layout/equation1"/>
    <dgm:cxn modelId="{65374507-C992-48C1-9747-E4E6E4D20015}" type="presParOf" srcId="{B62CFE81-600E-4303-B76E-E06D12C3E611}" destId="{04BDF5CA-679D-4D9D-A800-7A8E57584D98}" srcOrd="4" destOrd="0" presId="urn:microsoft.com/office/officeart/2005/8/layout/equation1"/>
    <dgm:cxn modelId="{0EAC5E1E-8174-42C4-B6A6-D61443E6F099}" type="presParOf" srcId="{B62CFE81-600E-4303-B76E-E06D12C3E611}" destId="{6FC3A516-FF76-409F-B481-5DAB9F0AEF1D}" srcOrd="5" destOrd="0" presId="urn:microsoft.com/office/officeart/2005/8/layout/equation1"/>
    <dgm:cxn modelId="{1FBC5AA3-5674-4264-9FD4-309BDDF8ACDF}" type="presParOf" srcId="{B62CFE81-600E-4303-B76E-E06D12C3E611}" destId="{99D56970-5BF9-40A7-86CB-488D6E77DAB3}" srcOrd="6" destOrd="0" presId="urn:microsoft.com/office/officeart/2005/8/layout/equation1"/>
    <dgm:cxn modelId="{8D50E8BE-B87F-4CD8-B28D-6F109271EFC2}" type="presParOf" srcId="{B62CFE81-600E-4303-B76E-E06D12C3E611}" destId="{1533B09B-34DF-46A2-AB9D-7416ED35777A}" srcOrd="7" destOrd="0" presId="urn:microsoft.com/office/officeart/2005/8/layout/equation1"/>
    <dgm:cxn modelId="{FD6BE00D-2B7C-4B5F-A9CF-D9B8BFEF00F9}" type="presParOf" srcId="{B62CFE81-600E-4303-B76E-E06D12C3E611}" destId="{219790F3-B776-4C47-8E35-C58947B0A4C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530585-A65D-4057-9DCC-839EFFFC0AC0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1B56BC-49D0-4F52-87DA-F4CC0E43956A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 anchor="ctr"/>
        <a:lstStyle/>
        <a:p>
          <a:r>
            <a:rPr lang="ru-RU" sz="1600" dirty="0">
              <a:solidFill>
                <a:srgbClr val="0070C0"/>
              </a:solidFill>
            </a:rPr>
            <a:t>Проведение мероприятий по текущему ремонту образовательных учреждений</a:t>
          </a:r>
        </a:p>
      </dgm:t>
    </dgm:pt>
    <dgm:pt modelId="{CDA3CA86-ED7D-4867-B5B4-399CCE155F9D}" type="parTrans" cxnId="{3D246F27-BCC3-463E-AC38-DF5869268520}">
      <dgm:prSet/>
      <dgm:spPr/>
      <dgm:t>
        <a:bodyPr/>
        <a:lstStyle/>
        <a:p>
          <a:endParaRPr lang="ru-RU" sz="1600"/>
        </a:p>
      </dgm:t>
    </dgm:pt>
    <dgm:pt modelId="{0D6CA745-7AE0-4D8D-9E18-656A310A40F7}" type="sibTrans" cxnId="{3D246F27-BCC3-463E-AC38-DF5869268520}">
      <dgm:prSet/>
      <dgm:spPr/>
      <dgm:t>
        <a:bodyPr/>
        <a:lstStyle/>
        <a:p>
          <a:endParaRPr lang="ru-RU" sz="1600"/>
        </a:p>
      </dgm:t>
    </dgm:pt>
    <dgm:pt modelId="{A3D0C42F-D676-4610-8304-ED29C3E1582D}">
      <dgm:prSet phldrT="[Текст]" custT="1"/>
      <dgm:spPr/>
      <dgm:t>
        <a:bodyPr/>
        <a:lstStyle/>
        <a:p>
          <a:r>
            <a:rPr lang="ru-RU" sz="1600" dirty="0"/>
            <a:t>15 000,0</a:t>
          </a:r>
        </a:p>
      </dgm:t>
    </dgm:pt>
    <dgm:pt modelId="{7FA33AEC-2E3C-4C49-BE18-973BD6846AF9}" type="parTrans" cxnId="{A6E97047-C8E0-4A52-A9F2-5548E5DC0326}">
      <dgm:prSet/>
      <dgm:spPr/>
      <dgm:t>
        <a:bodyPr/>
        <a:lstStyle/>
        <a:p>
          <a:endParaRPr lang="ru-RU" sz="1600"/>
        </a:p>
      </dgm:t>
    </dgm:pt>
    <dgm:pt modelId="{A3887381-3139-4B2F-AB72-707FE7A769BC}" type="sibTrans" cxnId="{A6E97047-C8E0-4A52-A9F2-5548E5DC0326}">
      <dgm:prSet/>
      <dgm:spPr/>
      <dgm:t>
        <a:bodyPr/>
        <a:lstStyle/>
        <a:p>
          <a:endParaRPr lang="ru-RU" sz="1600"/>
        </a:p>
      </dgm:t>
    </dgm:pt>
    <dgm:pt modelId="{224F4BE9-C7A2-4BAE-8276-372BF0B4A054}">
      <dgm:prSet phldrT="[Текст]" custT="1"/>
      <dgm:spPr/>
      <dgm:t>
        <a:bodyPr/>
        <a:lstStyle/>
        <a:p>
          <a:r>
            <a:rPr lang="ru-RU" sz="1600" dirty="0"/>
            <a:t>12 978,1</a:t>
          </a:r>
        </a:p>
      </dgm:t>
    </dgm:pt>
    <dgm:pt modelId="{B7184EA8-D746-41D2-BEF0-1F2579AC774A}" type="parTrans" cxnId="{4EABA6EE-1868-4E3C-936A-E530CE917998}">
      <dgm:prSet/>
      <dgm:spPr/>
      <dgm:t>
        <a:bodyPr/>
        <a:lstStyle/>
        <a:p>
          <a:endParaRPr lang="ru-RU" sz="1600"/>
        </a:p>
      </dgm:t>
    </dgm:pt>
    <dgm:pt modelId="{71B8CF4B-E8FA-4CC5-B82E-48BBEAADE6DA}" type="sibTrans" cxnId="{4EABA6EE-1868-4E3C-936A-E530CE917998}">
      <dgm:prSet/>
      <dgm:spPr/>
      <dgm:t>
        <a:bodyPr/>
        <a:lstStyle/>
        <a:p>
          <a:endParaRPr lang="ru-RU" sz="1600"/>
        </a:p>
      </dgm:t>
    </dgm:pt>
    <dgm:pt modelId="{518E26A4-E851-4658-A84E-EA3717D08580}">
      <dgm:prSet phldrT="[Текст]" custT="1"/>
      <dgm:spPr/>
      <dgm:t>
        <a:bodyPr/>
        <a:lstStyle/>
        <a:p>
          <a:r>
            <a:rPr lang="ru-RU" sz="1600" dirty="0"/>
            <a:t>Укрепление пожарной безопасности</a:t>
          </a:r>
        </a:p>
      </dgm:t>
    </dgm:pt>
    <dgm:pt modelId="{C922DF29-F5CD-4463-A779-766496EC5275}" type="parTrans" cxnId="{183FCE7E-4BCB-482D-AF3B-794B9FA70A10}">
      <dgm:prSet/>
      <dgm:spPr/>
      <dgm:t>
        <a:bodyPr/>
        <a:lstStyle/>
        <a:p>
          <a:endParaRPr lang="ru-RU" sz="1600"/>
        </a:p>
      </dgm:t>
    </dgm:pt>
    <dgm:pt modelId="{0B0640E4-8AEE-4EC9-A75A-311B8144FAEF}" type="sibTrans" cxnId="{183FCE7E-4BCB-482D-AF3B-794B9FA70A10}">
      <dgm:prSet/>
      <dgm:spPr/>
      <dgm:t>
        <a:bodyPr/>
        <a:lstStyle/>
        <a:p>
          <a:endParaRPr lang="ru-RU" sz="1600"/>
        </a:p>
      </dgm:t>
    </dgm:pt>
    <dgm:pt modelId="{742B9166-E103-4B8D-8AA9-0001016BED4D}">
      <dgm:prSet phldrT="[Текст]" custT="1"/>
      <dgm:spPr/>
      <dgm:t>
        <a:bodyPr/>
        <a:lstStyle/>
        <a:p>
          <a:r>
            <a:rPr lang="ru-RU" sz="1600" dirty="0"/>
            <a:t>9 000,0</a:t>
          </a:r>
        </a:p>
      </dgm:t>
    </dgm:pt>
    <dgm:pt modelId="{EA275A4F-654B-4CB6-A75C-9B40BE1D48A9}" type="parTrans" cxnId="{044DEB36-85F3-448A-A896-6857C30A3746}">
      <dgm:prSet/>
      <dgm:spPr/>
      <dgm:t>
        <a:bodyPr/>
        <a:lstStyle/>
        <a:p>
          <a:endParaRPr lang="ru-RU" sz="1600"/>
        </a:p>
      </dgm:t>
    </dgm:pt>
    <dgm:pt modelId="{16BC9F06-F814-422E-A3A2-92639FAEF419}" type="sibTrans" cxnId="{044DEB36-85F3-448A-A896-6857C30A3746}">
      <dgm:prSet/>
      <dgm:spPr/>
      <dgm:t>
        <a:bodyPr/>
        <a:lstStyle/>
        <a:p>
          <a:endParaRPr lang="ru-RU" sz="1600"/>
        </a:p>
      </dgm:t>
    </dgm:pt>
    <dgm:pt modelId="{8A97B391-4D76-411D-B630-52A76D50706D}">
      <dgm:prSet phldrT="[Текст]" custT="1"/>
      <dgm:spPr/>
      <dgm:t>
        <a:bodyPr/>
        <a:lstStyle/>
        <a:p>
          <a:r>
            <a:rPr lang="ru-RU" sz="1600" dirty="0"/>
            <a:t>3 921,5</a:t>
          </a:r>
        </a:p>
      </dgm:t>
    </dgm:pt>
    <dgm:pt modelId="{CFDA581B-135D-4F7E-A238-80BE0A6C965B}" type="parTrans" cxnId="{57E074F8-F010-4628-829F-89483D98C28C}">
      <dgm:prSet/>
      <dgm:spPr/>
      <dgm:t>
        <a:bodyPr/>
        <a:lstStyle/>
        <a:p>
          <a:endParaRPr lang="ru-RU" sz="1600"/>
        </a:p>
      </dgm:t>
    </dgm:pt>
    <dgm:pt modelId="{A61A0795-3E57-4EAA-96EA-04A3614A4C18}" type="sibTrans" cxnId="{57E074F8-F010-4628-829F-89483D98C28C}">
      <dgm:prSet/>
      <dgm:spPr/>
      <dgm:t>
        <a:bodyPr/>
        <a:lstStyle/>
        <a:p>
          <a:endParaRPr lang="ru-RU" sz="1600"/>
        </a:p>
      </dgm:t>
    </dgm:pt>
    <dgm:pt modelId="{BD703154-58EB-4E01-9031-8E6F5C8EEE8C}">
      <dgm:prSet phldrT="[Текст]" custT="1"/>
      <dgm:spPr/>
      <dgm:t>
        <a:bodyPr/>
        <a:lstStyle/>
        <a:p>
          <a:r>
            <a:rPr lang="ru-RU" sz="1600" dirty="0"/>
            <a:t>12 978,1</a:t>
          </a:r>
        </a:p>
      </dgm:t>
    </dgm:pt>
    <dgm:pt modelId="{0444B36E-9E99-450A-BADB-A91B67044F61}" type="parTrans" cxnId="{A6C8A40E-E03C-490C-B49D-4DD97FFDDD4C}">
      <dgm:prSet/>
      <dgm:spPr/>
      <dgm:t>
        <a:bodyPr/>
        <a:lstStyle/>
        <a:p>
          <a:endParaRPr lang="ru-RU" sz="1600"/>
        </a:p>
      </dgm:t>
    </dgm:pt>
    <dgm:pt modelId="{146E1341-406B-4A66-90A5-4052C17C5E12}" type="sibTrans" cxnId="{A6C8A40E-E03C-490C-B49D-4DD97FFDDD4C}">
      <dgm:prSet/>
      <dgm:spPr/>
      <dgm:t>
        <a:bodyPr/>
        <a:lstStyle/>
        <a:p>
          <a:endParaRPr lang="ru-RU" sz="1600"/>
        </a:p>
      </dgm:t>
    </dgm:pt>
    <dgm:pt modelId="{D5284ABA-6645-4E63-A715-F480318A94B0}">
      <dgm:prSet phldrT="[Текст]" custT="1"/>
      <dgm:spPr/>
      <dgm:t>
        <a:bodyPr/>
        <a:lstStyle/>
        <a:p>
          <a:r>
            <a:rPr lang="ru-RU" sz="1600" dirty="0"/>
            <a:t>3 921,5</a:t>
          </a:r>
        </a:p>
      </dgm:t>
    </dgm:pt>
    <dgm:pt modelId="{DBD5915D-FCD4-4E22-ADE5-D86FB98F41B1}" type="parTrans" cxnId="{11B0FC3A-B14F-4A8C-8BB3-977A0143C771}">
      <dgm:prSet/>
      <dgm:spPr/>
      <dgm:t>
        <a:bodyPr/>
        <a:lstStyle/>
        <a:p>
          <a:endParaRPr lang="ru-RU" sz="1600"/>
        </a:p>
      </dgm:t>
    </dgm:pt>
    <dgm:pt modelId="{EF6BA053-B828-408B-8B14-C8276B234BE1}" type="sibTrans" cxnId="{11B0FC3A-B14F-4A8C-8BB3-977A0143C771}">
      <dgm:prSet/>
      <dgm:spPr/>
      <dgm:t>
        <a:bodyPr/>
        <a:lstStyle/>
        <a:p>
          <a:endParaRPr lang="ru-RU" sz="1600"/>
        </a:p>
      </dgm:t>
    </dgm:pt>
    <dgm:pt modelId="{44825444-0FB0-4418-AB1C-3BE676A9D769}">
      <dgm:prSet phldrT="[Текст]" custT="1"/>
      <dgm:spPr/>
      <dgm:t>
        <a:bodyPr/>
        <a:lstStyle/>
        <a:p>
          <a:r>
            <a:rPr lang="ru-RU" sz="1600" dirty="0"/>
            <a:t>Укрепление санитарно-эпидемиологической безопасности</a:t>
          </a:r>
        </a:p>
      </dgm:t>
    </dgm:pt>
    <dgm:pt modelId="{41ABFEED-5619-44FC-8A96-F6654AA4CEEF}" type="parTrans" cxnId="{EB027E80-5B3E-415C-8ABE-6A5C29A3BB06}">
      <dgm:prSet/>
      <dgm:spPr/>
      <dgm:t>
        <a:bodyPr/>
        <a:lstStyle/>
        <a:p>
          <a:endParaRPr lang="ru-RU" sz="1600"/>
        </a:p>
      </dgm:t>
    </dgm:pt>
    <dgm:pt modelId="{F94C628E-B6B8-47CB-AE46-855AD922471C}" type="sibTrans" cxnId="{EB027E80-5B3E-415C-8ABE-6A5C29A3BB06}">
      <dgm:prSet/>
      <dgm:spPr/>
      <dgm:t>
        <a:bodyPr/>
        <a:lstStyle/>
        <a:p>
          <a:endParaRPr lang="ru-RU" sz="1600"/>
        </a:p>
      </dgm:t>
    </dgm:pt>
    <dgm:pt modelId="{31D298F6-9AF4-4005-84D1-F51F6F526AD5}">
      <dgm:prSet phldrT="[Текст]" custT="1"/>
      <dgm:spPr/>
      <dgm:t>
        <a:bodyPr/>
        <a:lstStyle/>
        <a:p>
          <a:r>
            <a:rPr lang="ru-RU" sz="1600" dirty="0"/>
            <a:t>Повышение энергоэффективности</a:t>
          </a:r>
        </a:p>
      </dgm:t>
    </dgm:pt>
    <dgm:pt modelId="{A0EFE8ED-3416-4277-97B4-FFFD7993DABA}" type="parTrans" cxnId="{5CC88E1B-AFAA-4AF3-B807-B0843A927BF4}">
      <dgm:prSet/>
      <dgm:spPr/>
      <dgm:t>
        <a:bodyPr/>
        <a:lstStyle/>
        <a:p>
          <a:endParaRPr lang="ru-RU" sz="1600"/>
        </a:p>
      </dgm:t>
    </dgm:pt>
    <dgm:pt modelId="{EDD9A2E2-4E66-47C3-8154-9FB362E6FFFE}" type="sibTrans" cxnId="{5CC88E1B-AFAA-4AF3-B807-B0843A927BF4}">
      <dgm:prSet/>
      <dgm:spPr/>
      <dgm:t>
        <a:bodyPr/>
        <a:lstStyle/>
        <a:p>
          <a:endParaRPr lang="ru-RU" sz="1600"/>
        </a:p>
      </dgm:t>
    </dgm:pt>
    <dgm:pt modelId="{E0DD5936-6558-447D-BDA0-BAE68A4A85C7}">
      <dgm:prSet phldrT="[Текст]" custT="1"/>
      <dgm:spPr/>
      <dgm:t>
        <a:bodyPr/>
        <a:lstStyle/>
        <a:p>
          <a:r>
            <a:rPr lang="ru-RU" sz="1600" dirty="0"/>
            <a:t>14 345,6</a:t>
          </a:r>
        </a:p>
      </dgm:t>
    </dgm:pt>
    <dgm:pt modelId="{6BCF55B9-2DED-4EC9-BB84-A6CC39358C0C}" type="parTrans" cxnId="{B376C3B6-34D8-4E98-B970-F88B3C8407A6}">
      <dgm:prSet/>
      <dgm:spPr/>
      <dgm:t>
        <a:bodyPr/>
        <a:lstStyle/>
        <a:p>
          <a:endParaRPr lang="ru-RU" sz="1600"/>
        </a:p>
      </dgm:t>
    </dgm:pt>
    <dgm:pt modelId="{345924CB-8213-41C3-AAE8-7491D920DEB3}" type="sibTrans" cxnId="{B376C3B6-34D8-4E98-B970-F88B3C8407A6}">
      <dgm:prSet/>
      <dgm:spPr/>
      <dgm:t>
        <a:bodyPr/>
        <a:lstStyle/>
        <a:p>
          <a:endParaRPr lang="ru-RU" sz="1600"/>
        </a:p>
      </dgm:t>
    </dgm:pt>
    <dgm:pt modelId="{BC26E51F-5D3F-4EF3-B369-0D830CE68112}">
      <dgm:prSet phldrT="[Текст]" custT="1"/>
      <dgm:spPr/>
      <dgm:t>
        <a:bodyPr/>
        <a:lstStyle/>
        <a:p>
          <a:r>
            <a:rPr lang="ru-RU" sz="1600" dirty="0"/>
            <a:t>13 827,5</a:t>
          </a:r>
        </a:p>
      </dgm:t>
    </dgm:pt>
    <dgm:pt modelId="{C6EBE829-44DE-4849-A5EC-6ED6B9584906}" type="parTrans" cxnId="{A5C92CD2-F1A2-4C00-B8C5-0A053FC7BA7E}">
      <dgm:prSet/>
      <dgm:spPr/>
      <dgm:t>
        <a:bodyPr/>
        <a:lstStyle/>
        <a:p>
          <a:endParaRPr lang="ru-RU" sz="1600"/>
        </a:p>
      </dgm:t>
    </dgm:pt>
    <dgm:pt modelId="{0E5A99C9-2E53-49F2-A9FA-3E5FA144D2B8}" type="sibTrans" cxnId="{A5C92CD2-F1A2-4C00-B8C5-0A053FC7BA7E}">
      <dgm:prSet/>
      <dgm:spPr/>
      <dgm:t>
        <a:bodyPr/>
        <a:lstStyle/>
        <a:p>
          <a:endParaRPr lang="ru-RU" sz="1600"/>
        </a:p>
      </dgm:t>
    </dgm:pt>
    <dgm:pt modelId="{F817A2CE-5BBC-4B55-BF1F-EE1EC82BB64F}">
      <dgm:prSet phldrT="[Текст]" custT="1"/>
      <dgm:spPr/>
      <dgm:t>
        <a:bodyPr/>
        <a:lstStyle/>
        <a:p>
          <a:r>
            <a:rPr lang="ru-RU" sz="1600" dirty="0"/>
            <a:t>13 827,5</a:t>
          </a:r>
        </a:p>
      </dgm:t>
    </dgm:pt>
    <dgm:pt modelId="{2C781A85-C655-4CC4-9FF2-C6B2F37B0D44}" type="parTrans" cxnId="{8707EB48-A799-4D56-A470-958BAB236A7F}">
      <dgm:prSet/>
      <dgm:spPr/>
      <dgm:t>
        <a:bodyPr/>
        <a:lstStyle/>
        <a:p>
          <a:endParaRPr lang="ru-RU" sz="1600"/>
        </a:p>
      </dgm:t>
    </dgm:pt>
    <dgm:pt modelId="{6445153C-6EE1-48BB-8BA3-689421B48DF9}" type="sibTrans" cxnId="{8707EB48-A799-4D56-A470-958BAB236A7F}">
      <dgm:prSet/>
      <dgm:spPr/>
      <dgm:t>
        <a:bodyPr/>
        <a:lstStyle/>
        <a:p>
          <a:endParaRPr lang="ru-RU" sz="1600"/>
        </a:p>
      </dgm:t>
    </dgm:pt>
    <dgm:pt modelId="{47E7CAEC-A38F-424B-BEF1-25B60E5538D0}">
      <dgm:prSet phldrT="[Текст]" custT="1"/>
      <dgm:spPr/>
      <dgm:t>
        <a:bodyPr/>
        <a:lstStyle/>
        <a:p>
          <a:r>
            <a:rPr lang="ru-RU" sz="1600" dirty="0"/>
            <a:t>6 886,0</a:t>
          </a:r>
        </a:p>
      </dgm:t>
    </dgm:pt>
    <dgm:pt modelId="{9057727F-2AA4-43C7-85CC-B721B848F575}" type="parTrans" cxnId="{2A2960EB-4A8C-415A-B490-58DD5D9471E8}">
      <dgm:prSet/>
      <dgm:spPr/>
      <dgm:t>
        <a:bodyPr/>
        <a:lstStyle/>
        <a:p>
          <a:endParaRPr lang="ru-RU" sz="1600"/>
        </a:p>
      </dgm:t>
    </dgm:pt>
    <dgm:pt modelId="{0BF6F073-7002-45CA-9450-DB011B7967DC}" type="sibTrans" cxnId="{2A2960EB-4A8C-415A-B490-58DD5D9471E8}">
      <dgm:prSet/>
      <dgm:spPr/>
      <dgm:t>
        <a:bodyPr/>
        <a:lstStyle/>
        <a:p>
          <a:endParaRPr lang="ru-RU" sz="1600"/>
        </a:p>
      </dgm:t>
    </dgm:pt>
    <dgm:pt modelId="{99EAE796-990C-4FFA-99F7-61BAE63ADF7A}">
      <dgm:prSet phldrT="[Текст]" custT="1"/>
      <dgm:spPr/>
      <dgm:t>
        <a:bodyPr/>
        <a:lstStyle/>
        <a:p>
          <a:r>
            <a:rPr lang="ru-RU" sz="1600" dirty="0"/>
            <a:t>6 904,7</a:t>
          </a:r>
        </a:p>
      </dgm:t>
    </dgm:pt>
    <dgm:pt modelId="{80BBC4D0-3963-4F70-A322-5873EF935823}" type="parTrans" cxnId="{7A6508D1-E806-43F6-A32B-CE3229C599AA}">
      <dgm:prSet/>
      <dgm:spPr/>
      <dgm:t>
        <a:bodyPr/>
        <a:lstStyle/>
        <a:p>
          <a:endParaRPr lang="ru-RU" sz="1600"/>
        </a:p>
      </dgm:t>
    </dgm:pt>
    <dgm:pt modelId="{91FDDC38-7972-491F-B208-4016B75657E6}" type="sibTrans" cxnId="{7A6508D1-E806-43F6-A32B-CE3229C599AA}">
      <dgm:prSet/>
      <dgm:spPr/>
      <dgm:t>
        <a:bodyPr/>
        <a:lstStyle/>
        <a:p>
          <a:endParaRPr lang="ru-RU" sz="1600"/>
        </a:p>
      </dgm:t>
    </dgm:pt>
    <dgm:pt modelId="{C4825F52-6045-44B4-8A4E-D9D772404D35}">
      <dgm:prSet phldrT="[Текст]" custT="1"/>
      <dgm:spPr/>
      <dgm:t>
        <a:bodyPr/>
        <a:lstStyle/>
        <a:p>
          <a:r>
            <a:rPr lang="ru-RU" sz="1600" dirty="0"/>
            <a:t>6 886,0</a:t>
          </a:r>
        </a:p>
      </dgm:t>
    </dgm:pt>
    <dgm:pt modelId="{24EC0908-9B04-48F7-B691-C40647FAC5A8}" type="parTrans" cxnId="{FC71822E-7058-43CA-96F4-9EF7E307550D}">
      <dgm:prSet/>
      <dgm:spPr/>
      <dgm:t>
        <a:bodyPr/>
        <a:lstStyle/>
        <a:p>
          <a:endParaRPr lang="ru-RU" sz="1600"/>
        </a:p>
      </dgm:t>
    </dgm:pt>
    <dgm:pt modelId="{8651026D-E102-42A0-A429-E5E4FD7DBBB5}" type="sibTrans" cxnId="{FC71822E-7058-43CA-96F4-9EF7E307550D}">
      <dgm:prSet/>
      <dgm:spPr/>
      <dgm:t>
        <a:bodyPr/>
        <a:lstStyle/>
        <a:p>
          <a:endParaRPr lang="ru-RU" sz="1600"/>
        </a:p>
      </dgm:t>
    </dgm:pt>
    <dgm:pt modelId="{D1E485A0-A92D-4A63-9717-574130ECC8E5}">
      <dgm:prSet phldrT="[Текст]" custT="1"/>
      <dgm:spPr/>
      <dgm:t>
        <a:bodyPr/>
        <a:lstStyle/>
        <a:p>
          <a:r>
            <a:rPr lang="ru-RU" sz="1600" b="1" dirty="0"/>
            <a:t>Антитеррористическая защищенность</a:t>
          </a:r>
          <a:r>
            <a:rPr lang="ru-RU" sz="1600" dirty="0"/>
            <a:t>:</a:t>
          </a:r>
        </a:p>
        <a:p>
          <a:r>
            <a:rPr lang="ru-RU" sz="1400" dirty="0"/>
            <a:t>- Обслуживание тревожной кнопки</a:t>
          </a:r>
        </a:p>
        <a:p>
          <a:r>
            <a:rPr lang="ru-RU" sz="1400" dirty="0"/>
            <a:t>- СКУД</a:t>
          </a:r>
        </a:p>
        <a:p>
          <a:r>
            <a:rPr lang="ru-RU" sz="1400" dirty="0"/>
            <a:t>- Физическая охрана зданий</a:t>
          </a:r>
        </a:p>
      </dgm:t>
    </dgm:pt>
    <dgm:pt modelId="{E099DB9E-B220-4015-9F67-7019B905594F}" type="parTrans" cxnId="{920DCEB9-53BF-47C4-9A3F-226615360AB4}">
      <dgm:prSet/>
      <dgm:spPr/>
      <dgm:t>
        <a:bodyPr/>
        <a:lstStyle/>
        <a:p>
          <a:endParaRPr lang="ru-RU" sz="1600"/>
        </a:p>
      </dgm:t>
    </dgm:pt>
    <dgm:pt modelId="{A0BCB0C7-3BD6-453B-B012-DCACBC482715}" type="sibTrans" cxnId="{920DCEB9-53BF-47C4-9A3F-226615360AB4}">
      <dgm:prSet/>
      <dgm:spPr/>
      <dgm:t>
        <a:bodyPr/>
        <a:lstStyle/>
        <a:p>
          <a:endParaRPr lang="ru-RU" sz="1600"/>
        </a:p>
      </dgm:t>
    </dgm:pt>
    <dgm:pt modelId="{5AD86133-90F2-4DEA-8997-A60941ED0052}">
      <dgm:prSet custT="1"/>
      <dgm:spPr/>
      <dgm:t>
        <a:bodyPr/>
        <a:lstStyle/>
        <a:p>
          <a:r>
            <a:rPr lang="ru-RU" sz="1400" b="1" dirty="0"/>
            <a:t>64 127,0</a:t>
          </a:r>
        </a:p>
        <a:p>
          <a:r>
            <a:rPr lang="ru-RU" sz="1400" dirty="0"/>
            <a:t>2 060,7</a:t>
          </a:r>
        </a:p>
        <a:p>
          <a:r>
            <a:rPr lang="ru-RU" sz="1400" dirty="0"/>
            <a:t>6 504,0</a:t>
          </a:r>
        </a:p>
        <a:p>
          <a:r>
            <a:rPr lang="ru-RU" sz="1400" dirty="0"/>
            <a:t>55 562,3</a:t>
          </a:r>
        </a:p>
      </dgm:t>
    </dgm:pt>
    <dgm:pt modelId="{60702B2E-C126-4DEC-9472-A85231641D83}" type="parTrans" cxnId="{1EEFB590-E350-478E-9171-CCD49DB64BD9}">
      <dgm:prSet/>
      <dgm:spPr/>
      <dgm:t>
        <a:bodyPr/>
        <a:lstStyle/>
        <a:p>
          <a:endParaRPr lang="ru-RU" sz="1600"/>
        </a:p>
      </dgm:t>
    </dgm:pt>
    <dgm:pt modelId="{73A109E6-41DF-457F-9795-FC810CAF7310}" type="sibTrans" cxnId="{1EEFB590-E350-478E-9171-CCD49DB64BD9}">
      <dgm:prSet/>
      <dgm:spPr/>
      <dgm:t>
        <a:bodyPr/>
        <a:lstStyle/>
        <a:p>
          <a:endParaRPr lang="ru-RU" sz="1600"/>
        </a:p>
      </dgm:t>
    </dgm:pt>
    <dgm:pt modelId="{0E853921-D332-42AA-A5F6-582EA5DBB43E}">
      <dgm:prSet custT="1"/>
      <dgm:spPr/>
      <dgm:t>
        <a:bodyPr/>
        <a:lstStyle/>
        <a:p>
          <a:r>
            <a:rPr lang="ru-RU" sz="1400" b="1" dirty="0"/>
            <a:t>64 127,0</a:t>
          </a:r>
        </a:p>
        <a:p>
          <a:r>
            <a:rPr lang="ru-RU" sz="1400" dirty="0"/>
            <a:t>2 060,7</a:t>
          </a:r>
        </a:p>
        <a:p>
          <a:r>
            <a:rPr lang="ru-RU" sz="1400" dirty="0"/>
            <a:t>6 504,0</a:t>
          </a:r>
        </a:p>
        <a:p>
          <a:r>
            <a:rPr lang="ru-RU" sz="1400" dirty="0"/>
            <a:t>55 562,3</a:t>
          </a:r>
        </a:p>
      </dgm:t>
    </dgm:pt>
    <dgm:pt modelId="{E580ED9A-A879-4F46-8DF2-C7FD455C4830}" type="parTrans" cxnId="{2E877327-756D-4B09-B3F7-B4B19CF7F32E}">
      <dgm:prSet/>
      <dgm:spPr/>
      <dgm:t>
        <a:bodyPr/>
        <a:lstStyle/>
        <a:p>
          <a:endParaRPr lang="ru-RU" sz="1600"/>
        </a:p>
      </dgm:t>
    </dgm:pt>
    <dgm:pt modelId="{DD57E8CD-5679-4511-A7E7-7DC035216B7A}" type="sibTrans" cxnId="{2E877327-756D-4B09-B3F7-B4B19CF7F32E}">
      <dgm:prSet/>
      <dgm:spPr/>
      <dgm:t>
        <a:bodyPr/>
        <a:lstStyle/>
        <a:p>
          <a:endParaRPr lang="ru-RU" sz="1600"/>
        </a:p>
      </dgm:t>
    </dgm:pt>
    <dgm:pt modelId="{F7744857-A0F7-4700-B0F7-7B5AF4095D23}">
      <dgm:prSet custT="1"/>
      <dgm:spPr/>
      <dgm:t>
        <a:bodyPr/>
        <a:lstStyle/>
        <a:p>
          <a:endParaRPr lang="ru-RU" sz="1200" dirty="0"/>
        </a:p>
        <a:p>
          <a:r>
            <a:rPr lang="ru-RU" sz="1400" b="1" dirty="0"/>
            <a:t>64 127,0</a:t>
          </a:r>
        </a:p>
        <a:p>
          <a:r>
            <a:rPr lang="ru-RU" sz="1400" dirty="0"/>
            <a:t>2 060,7</a:t>
          </a:r>
        </a:p>
        <a:p>
          <a:r>
            <a:rPr lang="ru-RU" sz="1400" dirty="0"/>
            <a:t>6 504,0</a:t>
          </a:r>
        </a:p>
        <a:p>
          <a:r>
            <a:rPr lang="ru-RU" sz="1400" dirty="0"/>
            <a:t>55 562,3</a:t>
          </a:r>
        </a:p>
        <a:p>
          <a:endParaRPr lang="ru-RU" sz="1600" dirty="0"/>
        </a:p>
      </dgm:t>
    </dgm:pt>
    <dgm:pt modelId="{27B4DEA2-F105-40A3-8B4A-7BFCED395661}" type="parTrans" cxnId="{D636A4BE-521D-4EE7-A292-19FDCC6E8E55}">
      <dgm:prSet/>
      <dgm:spPr/>
      <dgm:t>
        <a:bodyPr/>
        <a:lstStyle/>
        <a:p>
          <a:endParaRPr lang="ru-RU" sz="1600"/>
        </a:p>
      </dgm:t>
    </dgm:pt>
    <dgm:pt modelId="{12297057-9207-4464-93CC-29513CE3FF6E}" type="sibTrans" cxnId="{D636A4BE-521D-4EE7-A292-19FDCC6E8E55}">
      <dgm:prSet/>
      <dgm:spPr/>
      <dgm:t>
        <a:bodyPr/>
        <a:lstStyle/>
        <a:p>
          <a:endParaRPr lang="ru-RU" sz="1600"/>
        </a:p>
      </dgm:t>
    </dgm:pt>
    <dgm:pt modelId="{E08157EF-0CBD-456B-877D-2EE2B5ECD168}">
      <dgm:prSet custT="1"/>
      <dgm:spPr/>
      <dgm:t>
        <a:bodyPr/>
        <a:lstStyle/>
        <a:p>
          <a:r>
            <a:rPr lang="ru-RU" sz="1600" b="1" dirty="0"/>
            <a:t>101 740,1</a:t>
          </a:r>
        </a:p>
      </dgm:t>
    </dgm:pt>
    <dgm:pt modelId="{EA59A9E3-B51B-4618-A024-01D313D0F704}" type="parTrans" cxnId="{1C7CCE4B-C912-444F-B389-3C795497BC04}">
      <dgm:prSet/>
      <dgm:spPr/>
      <dgm:t>
        <a:bodyPr/>
        <a:lstStyle/>
        <a:p>
          <a:endParaRPr lang="ru-RU"/>
        </a:p>
      </dgm:t>
    </dgm:pt>
    <dgm:pt modelId="{D9C5C9ED-2A4C-45A1-87B0-B6A62832DF30}" type="sibTrans" cxnId="{1C7CCE4B-C912-444F-B389-3C795497BC04}">
      <dgm:prSet/>
      <dgm:spPr/>
      <dgm:t>
        <a:bodyPr/>
        <a:lstStyle/>
        <a:p>
          <a:endParaRPr lang="ru-RU"/>
        </a:p>
      </dgm:t>
    </dgm:pt>
    <dgm:pt modelId="{BE2D906D-8812-4D67-BF72-09AE43BADDDA}">
      <dgm:prSet custT="1"/>
      <dgm:spPr/>
      <dgm:t>
        <a:bodyPr/>
        <a:lstStyle/>
        <a:p>
          <a:r>
            <a:rPr lang="ru-RU" sz="1600" b="1" dirty="0"/>
            <a:t>109 377,3</a:t>
          </a:r>
        </a:p>
      </dgm:t>
    </dgm:pt>
    <dgm:pt modelId="{AFB1B67D-1749-4469-B95D-FB8865BA31B0}" type="parTrans" cxnId="{2EB56032-79EA-4B75-9844-0944CB10E9D1}">
      <dgm:prSet/>
      <dgm:spPr/>
      <dgm:t>
        <a:bodyPr/>
        <a:lstStyle/>
        <a:p>
          <a:endParaRPr lang="ru-RU"/>
        </a:p>
      </dgm:t>
    </dgm:pt>
    <dgm:pt modelId="{6A90901B-154C-44AE-BFC6-74FC966C0058}" type="sibTrans" cxnId="{2EB56032-79EA-4B75-9844-0944CB10E9D1}">
      <dgm:prSet/>
      <dgm:spPr/>
      <dgm:t>
        <a:bodyPr/>
        <a:lstStyle/>
        <a:p>
          <a:endParaRPr lang="ru-RU"/>
        </a:p>
      </dgm:t>
    </dgm:pt>
    <dgm:pt modelId="{F8EE0853-834C-4E95-8BE7-85C9440D92C7}">
      <dgm:prSet custT="1"/>
      <dgm:spPr/>
      <dgm:t>
        <a:bodyPr/>
        <a:lstStyle/>
        <a:p>
          <a:r>
            <a:rPr lang="ru-RU" sz="1600" b="1" dirty="0"/>
            <a:t>101 740,1</a:t>
          </a:r>
        </a:p>
      </dgm:t>
    </dgm:pt>
    <dgm:pt modelId="{DB8AF2F8-F43C-48A4-BDF0-0CDD4BBC8712}" type="parTrans" cxnId="{180CB96F-F4E9-4C00-82E3-F40C04178FD4}">
      <dgm:prSet/>
      <dgm:spPr/>
      <dgm:t>
        <a:bodyPr/>
        <a:lstStyle/>
        <a:p>
          <a:endParaRPr lang="ru-RU"/>
        </a:p>
      </dgm:t>
    </dgm:pt>
    <dgm:pt modelId="{48BCBF4C-E13C-4D6D-8235-1E629EB97E76}" type="sibTrans" cxnId="{180CB96F-F4E9-4C00-82E3-F40C04178FD4}">
      <dgm:prSet/>
      <dgm:spPr/>
      <dgm:t>
        <a:bodyPr/>
        <a:lstStyle/>
        <a:p>
          <a:endParaRPr lang="ru-RU"/>
        </a:p>
      </dgm:t>
    </dgm:pt>
    <dgm:pt modelId="{588C7F2C-A956-4828-9707-A31F063EC084}">
      <dgm:prSet custT="1"/>
      <dgm:spPr/>
      <dgm:t>
        <a:bodyPr/>
        <a:lstStyle/>
        <a:p>
          <a:r>
            <a:rPr lang="ru-RU" sz="1800" b="1" dirty="0"/>
            <a:t>ИТОГО</a:t>
          </a:r>
          <a:endParaRPr lang="ru-RU" dirty="0"/>
        </a:p>
      </dgm:t>
    </dgm:pt>
    <dgm:pt modelId="{E4DA6A13-4213-45BE-9F84-F746E25A56B4}" type="parTrans" cxnId="{110E3EF6-A084-42B2-AAD4-64DD02799C52}">
      <dgm:prSet/>
      <dgm:spPr/>
      <dgm:t>
        <a:bodyPr/>
        <a:lstStyle/>
        <a:p>
          <a:endParaRPr lang="ru-RU"/>
        </a:p>
      </dgm:t>
    </dgm:pt>
    <dgm:pt modelId="{836A7D80-73F0-40A6-9764-1607F3F69C55}" type="sibTrans" cxnId="{110E3EF6-A084-42B2-AAD4-64DD02799C52}">
      <dgm:prSet/>
      <dgm:spPr/>
      <dgm:t>
        <a:bodyPr/>
        <a:lstStyle/>
        <a:p>
          <a:endParaRPr lang="ru-RU"/>
        </a:p>
      </dgm:t>
    </dgm:pt>
    <dgm:pt modelId="{2C6B9032-8F73-4928-B06D-C6CF04647662}" type="pres">
      <dgm:prSet presAssocID="{1D530585-A65D-4057-9DCC-839EFFFC0AC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B20DDC-A833-49CB-B4BA-DA7816D1497B}" type="pres">
      <dgm:prSet presAssocID="{961B56BC-49D0-4F52-87DA-F4CC0E43956A}" presName="horFlow" presStyleCnt="0"/>
      <dgm:spPr/>
    </dgm:pt>
    <dgm:pt modelId="{1F2AFB53-A65C-43B5-9FBD-0B80A24C750D}" type="pres">
      <dgm:prSet presAssocID="{961B56BC-49D0-4F52-87DA-F4CC0E43956A}" presName="bigChev" presStyleLbl="node1" presStyleIdx="0" presStyleCnt="6" custScaleX="213082" custScaleY="87249" custLinFactX="-36412" custLinFactNeighborX="-100000" custLinFactNeighborY="2595"/>
      <dgm:spPr/>
      <dgm:t>
        <a:bodyPr/>
        <a:lstStyle/>
        <a:p>
          <a:endParaRPr lang="ru-RU"/>
        </a:p>
      </dgm:t>
    </dgm:pt>
    <dgm:pt modelId="{2C921A56-F51C-463A-816B-5754E0D40DAB}" type="pres">
      <dgm:prSet presAssocID="{7FA33AEC-2E3C-4C49-BE18-973BD6846AF9}" presName="parTrans" presStyleCnt="0"/>
      <dgm:spPr/>
    </dgm:pt>
    <dgm:pt modelId="{1905D17A-EB53-4DDA-84E9-4897A346DCC6}" type="pres">
      <dgm:prSet presAssocID="{A3D0C42F-D676-4610-8304-ED29C3E1582D}" presName="node" presStyleLbl="alignAccFollowNode1" presStyleIdx="0" presStyleCnt="18" custScaleX="104011" custLinFactX="-18949" custLinFactNeighborX="-100000" custLinFactNeighborY="9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F51AB-612A-4C8C-B22E-36052882DE37}" type="pres">
      <dgm:prSet presAssocID="{A3887381-3139-4B2F-AB72-707FE7A769BC}" presName="sibTrans" presStyleCnt="0"/>
      <dgm:spPr/>
    </dgm:pt>
    <dgm:pt modelId="{879A147A-5ECE-4745-95C9-CCBCE9C748BC}" type="pres">
      <dgm:prSet presAssocID="{224F4BE9-C7A2-4BAE-8276-372BF0B4A054}" presName="node" presStyleLbl="alignAccFollowNode1" presStyleIdx="1" presStyleCnt="18" custScaleX="104862" custLinFactX="1924" custLinFactNeighborX="100000" custLinFactNeighborY="2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D6C8C-B72E-4661-A648-E90E604CE2D3}" type="pres">
      <dgm:prSet presAssocID="{71B8CF4B-E8FA-4CC5-B82E-48BBEAADE6DA}" presName="sibTrans" presStyleCnt="0"/>
      <dgm:spPr/>
    </dgm:pt>
    <dgm:pt modelId="{53E66423-2F25-4507-9C74-5E87F1D1A5EE}" type="pres">
      <dgm:prSet presAssocID="{BD703154-58EB-4E01-9031-8E6F5C8EEE8C}" presName="node" presStyleLbl="alignAccFollowNode1" presStyleIdx="2" presStyleCnt="18" custScaleX="102541" custLinFactX="43429" custLinFactNeighborX="100000" custLinFactNeighborY="5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82A2F-1543-43B1-9C45-7C3F807C4F12}" type="pres">
      <dgm:prSet presAssocID="{961B56BC-49D0-4F52-87DA-F4CC0E43956A}" presName="vSp" presStyleCnt="0"/>
      <dgm:spPr/>
    </dgm:pt>
    <dgm:pt modelId="{BBC4B3A3-7272-43BA-9474-97F1597370B1}" type="pres">
      <dgm:prSet presAssocID="{518E26A4-E851-4658-A84E-EA3717D08580}" presName="horFlow" presStyleCnt="0"/>
      <dgm:spPr/>
    </dgm:pt>
    <dgm:pt modelId="{EA953FB9-9A0C-4864-89AD-F956C3FCA333}" type="pres">
      <dgm:prSet presAssocID="{518E26A4-E851-4658-A84E-EA3717D08580}" presName="bigChev" presStyleLbl="node1" presStyleIdx="1" presStyleCnt="6" custScaleX="208770" custScaleY="86750" custLinFactX="-34184" custLinFactNeighborX="-100000" custLinFactNeighborY="8159"/>
      <dgm:spPr/>
      <dgm:t>
        <a:bodyPr/>
        <a:lstStyle/>
        <a:p>
          <a:endParaRPr lang="ru-RU"/>
        </a:p>
      </dgm:t>
    </dgm:pt>
    <dgm:pt modelId="{2F28C477-1C16-433E-BD9B-DE59969859C1}" type="pres">
      <dgm:prSet presAssocID="{EA275A4F-654B-4CB6-A75C-9B40BE1D48A9}" presName="parTrans" presStyleCnt="0"/>
      <dgm:spPr/>
    </dgm:pt>
    <dgm:pt modelId="{92FEB86A-44DF-4FEB-B929-3DA9526C5216}" type="pres">
      <dgm:prSet presAssocID="{742B9166-E103-4B8D-8AA9-0001016BED4D}" presName="node" presStyleLbl="alignAccFollowNode1" presStyleIdx="3" presStyleCnt="18" custScaleX="109414" custLinFactX="-14053" custLinFactNeighborX="-100000" custLinFactNeighborY="11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737E9-9147-4C49-9FFE-730329601753}" type="pres">
      <dgm:prSet presAssocID="{16BC9F06-F814-422E-A3A2-92639FAEF419}" presName="sibTrans" presStyleCnt="0"/>
      <dgm:spPr/>
    </dgm:pt>
    <dgm:pt modelId="{E6712BD2-17F5-433F-8DE0-21A8DB0B0EB3}" type="pres">
      <dgm:prSet presAssocID="{8A97B391-4D76-411D-B630-52A76D50706D}" presName="node" presStyleLbl="alignAccFollowNode1" presStyleIdx="4" presStyleCnt="18" custScaleX="96214" custLinFactX="5476" custLinFactNeighborX="100000" custLinFactNeighborY="-1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BE4E7-9914-440B-897C-9240CC9A50A6}" type="pres">
      <dgm:prSet presAssocID="{A61A0795-3E57-4EAA-96EA-04A3614A4C18}" presName="sibTrans" presStyleCnt="0"/>
      <dgm:spPr/>
    </dgm:pt>
    <dgm:pt modelId="{008A68ED-FF7E-46ED-ADB1-1448F72CEDD1}" type="pres">
      <dgm:prSet presAssocID="{D5284ABA-6645-4E63-A715-F480318A94B0}" presName="node" presStyleLbl="alignAccFollowNode1" presStyleIdx="5" presStyleCnt="18" custScaleX="110894" custLinFactX="51141" custLinFactNeighborX="100000" custLinFactNeighborY="1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27B71-F06A-40F1-8249-FEF42D558BF2}" type="pres">
      <dgm:prSet presAssocID="{518E26A4-E851-4658-A84E-EA3717D08580}" presName="vSp" presStyleCnt="0"/>
      <dgm:spPr/>
    </dgm:pt>
    <dgm:pt modelId="{915CA35D-8976-4DD5-9DA0-D6715854FAE3}" type="pres">
      <dgm:prSet presAssocID="{44825444-0FB0-4418-AB1C-3BE676A9D769}" presName="horFlow" presStyleCnt="0"/>
      <dgm:spPr/>
    </dgm:pt>
    <dgm:pt modelId="{8885E09B-EC5B-4C59-BA4A-E53F8D1692A7}" type="pres">
      <dgm:prSet presAssocID="{44825444-0FB0-4418-AB1C-3BE676A9D769}" presName="bigChev" presStyleLbl="node1" presStyleIdx="2" presStyleCnt="6" custScaleX="210315" custScaleY="84387" custLinFactX="-32816" custLinFactNeighborX="-100000" custLinFactNeighborY="9191"/>
      <dgm:spPr/>
      <dgm:t>
        <a:bodyPr/>
        <a:lstStyle/>
        <a:p>
          <a:endParaRPr lang="ru-RU"/>
        </a:p>
      </dgm:t>
    </dgm:pt>
    <dgm:pt modelId="{FC680FBC-CBE1-4121-98AF-95F4D583BDD5}" type="pres">
      <dgm:prSet presAssocID="{6BCF55B9-2DED-4EC9-BB84-A6CC39358C0C}" presName="parTrans" presStyleCnt="0"/>
      <dgm:spPr/>
    </dgm:pt>
    <dgm:pt modelId="{0A39832D-8064-4754-B568-BDECFF73C811}" type="pres">
      <dgm:prSet presAssocID="{E0DD5936-6558-447D-BDA0-BAE68A4A85C7}" presName="node" presStyleLbl="alignAccFollowNode1" presStyleIdx="6" presStyleCnt="18" custLinFactX="-14187" custLinFactNeighborX="-100000" custLinFactNeighborY="7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F2DD9-2C9E-4787-B1E1-7E2500C36A0A}" type="pres">
      <dgm:prSet presAssocID="{345924CB-8213-41C3-AAE8-7491D920DEB3}" presName="sibTrans" presStyleCnt="0"/>
      <dgm:spPr/>
    </dgm:pt>
    <dgm:pt modelId="{E273E53C-1D48-4852-939D-F737D33627B6}" type="pres">
      <dgm:prSet presAssocID="{BC26E51F-5D3F-4EF3-B369-0D830CE68112}" presName="node" presStyleLbl="alignAccFollowNode1" presStyleIdx="7" presStyleCnt="18" custScaleX="103215" custScaleY="88331" custLinFactX="4413" custLinFactNeighborX="100000" custLinFactNeighborY="2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F1214-0239-4437-BE7D-FDA5139DD310}" type="pres">
      <dgm:prSet presAssocID="{0E5A99C9-2E53-49F2-A9FA-3E5FA144D2B8}" presName="sibTrans" presStyleCnt="0"/>
      <dgm:spPr/>
    </dgm:pt>
    <dgm:pt modelId="{90164D3D-A9BF-4F62-865A-4EEA30B38DBD}" type="pres">
      <dgm:prSet presAssocID="{F817A2CE-5BBC-4B55-BF1F-EE1EC82BB64F}" presName="node" presStyleLbl="alignAccFollowNode1" presStyleIdx="8" presStyleCnt="18" custScaleX="107834" custLinFactX="52302" custLinFactNeighborX="100000" custLinFactNeighborY="4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71EE7-B68D-44D4-A691-4BEF9FD545AC}" type="pres">
      <dgm:prSet presAssocID="{44825444-0FB0-4418-AB1C-3BE676A9D769}" presName="vSp" presStyleCnt="0"/>
      <dgm:spPr/>
    </dgm:pt>
    <dgm:pt modelId="{DFB08B69-BF96-4592-9EAE-18F5536EF41D}" type="pres">
      <dgm:prSet presAssocID="{31D298F6-9AF4-4005-84D1-F51F6F526AD5}" presName="horFlow" presStyleCnt="0"/>
      <dgm:spPr/>
    </dgm:pt>
    <dgm:pt modelId="{DA741E7A-C9E7-4D4F-849E-85D3885BD837}" type="pres">
      <dgm:prSet presAssocID="{31D298F6-9AF4-4005-84D1-F51F6F526AD5}" presName="bigChev" presStyleLbl="node1" presStyleIdx="3" presStyleCnt="6" custScaleX="205474" custScaleY="84503" custLinFactX="-31474" custLinFactNeighborX="-100000" custLinFactNeighborY="8150"/>
      <dgm:spPr/>
      <dgm:t>
        <a:bodyPr/>
        <a:lstStyle/>
        <a:p>
          <a:endParaRPr lang="ru-RU"/>
        </a:p>
      </dgm:t>
    </dgm:pt>
    <dgm:pt modelId="{3D6A1DD4-6E2B-4607-9EC4-76BD5685278C}" type="pres">
      <dgm:prSet presAssocID="{80BBC4D0-3963-4F70-A322-5873EF935823}" presName="parTrans" presStyleCnt="0"/>
      <dgm:spPr/>
    </dgm:pt>
    <dgm:pt modelId="{4D39E602-971F-43AD-BC3A-7F420F5ACE59}" type="pres">
      <dgm:prSet presAssocID="{99EAE796-990C-4FFA-99F7-61BAE63ADF7A}" presName="node" presStyleLbl="alignAccFollowNode1" presStyleIdx="9" presStyleCnt="18" custScaleX="111680" custLinFactX="-9783" custLinFactNeighborX="-100000" custLinFactNeighborY="8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87698-BD63-4969-86DE-5514DECC00C9}" type="pres">
      <dgm:prSet presAssocID="{91FDDC38-7972-491F-B208-4016B75657E6}" presName="sibTrans" presStyleCnt="0"/>
      <dgm:spPr/>
    </dgm:pt>
    <dgm:pt modelId="{C648EDC4-2134-49FF-9AF3-D05A14EDD3ED}" type="pres">
      <dgm:prSet presAssocID="{47E7CAEC-A38F-424B-BEF1-25B60E5538D0}" presName="node" presStyleLbl="alignAccFollowNode1" presStyleIdx="10" presStyleCnt="18" custLinFactX="2874" custLinFactNeighborX="100000" custLinFactNeighborY="7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DF896-80C2-4E82-AEF8-5AF1D1BE5387}" type="pres">
      <dgm:prSet presAssocID="{0BF6F073-7002-45CA-9450-DB011B7967DC}" presName="sibTrans" presStyleCnt="0"/>
      <dgm:spPr/>
    </dgm:pt>
    <dgm:pt modelId="{EB1632A7-2206-4AE7-9914-1C1F500B8238}" type="pres">
      <dgm:prSet presAssocID="{C4825F52-6045-44B4-8A4E-D9D772404D35}" presName="node" presStyleLbl="alignAccFollowNode1" presStyleIdx="11" presStyleCnt="18" custScaleX="108791" custScaleY="102844" custLinFactX="52332" custLinFactNeighborX="100000" custLinFactNeighborY="9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9F48F-49B5-464D-8B1E-ABAE55F63A76}" type="pres">
      <dgm:prSet presAssocID="{31D298F6-9AF4-4005-84D1-F51F6F526AD5}" presName="vSp" presStyleCnt="0"/>
      <dgm:spPr/>
    </dgm:pt>
    <dgm:pt modelId="{B6BC552B-6158-4B8B-84E2-FBC21E63C068}" type="pres">
      <dgm:prSet presAssocID="{D1E485A0-A92D-4A63-9717-574130ECC8E5}" presName="horFlow" presStyleCnt="0"/>
      <dgm:spPr/>
    </dgm:pt>
    <dgm:pt modelId="{D5D5443D-87DA-4246-8F19-D9724F49767C}" type="pres">
      <dgm:prSet presAssocID="{D1E485A0-A92D-4A63-9717-574130ECC8E5}" presName="bigChev" presStyleLbl="node1" presStyleIdx="4" presStyleCnt="6" custScaleX="217149" custScaleY="161412" custLinFactX="-32003" custLinFactNeighborX="-100000" custLinFactNeighborY="-894"/>
      <dgm:spPr/>
      <dgm:t>
        <a:bodyPr/>
        <a:lstStyle/>
        <a:p>
          <a:endParaRPr lang="ru-RU"/>
        </a:p>
      </dgm:t>
    </dgm:pt>
    <dgm:pt modelId="{68BE8232-3640-4EA0-8820-32482E2D9A97}" type="pres">
      <dgm:prSet presAssocID="{60702B2E-C126-4DEC-9472-A85231641D83}" presName="parTrans" presStyleCnt="0"/>
      <dgm:spPr/>
    </dgm:pt>
    <dgm:pt modelId="{5C5D67DA-88D5-4CCF-8FB7-99C4AC146014}" type="pres">
      <dgm:prSet presAssocID="{5AD86133-90F2-4DEA-8997-A60941ED0052}" presName="node" presStyleLbl="alignAccFollowNode1" presStyleIdx="12" presStyleCnt="18" custScaleX="110137" custScaleY="160748" custLinFactX="-21108" custLinFactNeighborX="-100000" custLinFactNeighborY="4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35954-97CB-4B55-8458-655B26DBBF29}" type="pres">
      <dgm:prSet presAssocID="{73A109E6-41DF-457F-9795-FC810CAF7310}" presName="sibTrans" presStyleCnt="0"/>
      <dgm:spPr/>
    </dgm:pt>
    <dgm:pt modelId="{0217CCC7-BA1F-4244-BBDD-121AD1B85C8F}" type="pres">
      <dgm:prSet presAssocID="{0E853921-D332-42AA-A5F6-582EA5DBB43E}" presName="node" presStyleLbl="alignAccFollowNode1" presStyleIdx="13" presStyleCnt="18" custScaleX="111347" custScaleY="161708" custLinFactNeighborX="29762" custLinFactNeighborY="3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41AD4-3A98-4934-8FE3-52AD80410209}" type="pres">
      <dgm:prSet presAssocID="{DD57E8CD-5679-4511-A7E7-7DC035216B7A}" presName="sibTrans" presStyleCnt="0"/>
      <dgm:spPr/>
    </dgm:pt>
    <dgm:pt modelId="{FF257C2E-2532-4907-8501-F1D16673E09B}" type="pres">
      <dgm:prSet presAssocID="{F7744857-A0F7-4700-B0F7-7B5AF4095D23}" presName="node" presStyleLbl="alignAccFollowNode1" presStyleIdx="14" presStyleCnt="18" custScaleX="115926" custScaleY="159682" custLinFactX="34254" custLinFactNeighborX="100000" custLinFactNeighborY="3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6803B-688E-4F46-B009-02EB6D9300A2}" type="pres">
      <dgm:prSet presAssocID="{D1E485A0-A92D-4A63-9717-574130ECC8E5}" presName="vSp" presStyleCnt="0"/>
      <dgm:spPr/>
    </dgm:pt>
    <dgm:pt modelId="{5722F3B5-67CB-42DB-9BE9-EACA0A3B3112}" type="pres">
      <dgm:prSet presAssocID="{588C7F2C-A956-4828-9707-A31F063EC084}" presName="horFlow" presStyleCnt="0"/>
      <dgm:spPr/>
    </dgm:pt>
    <dgm:pt modelId="{05F5610B-ECED-435A-83BF-1D6EDFB82F70}" type="pres">
      <dgm:prSet presAssocID="{588C7F2C-A956-4828-9707-A31F063EC084}" presName="bigChev" presStyleLbl="node1" presStyleIdx="5" presStyleCnt="6" custScaleX="207107" custLinFactX="-34417" custLinFactNeighborX="-100000" custLinFactNeighborY="1964"/>
      <dgm:spPr/>
      <dgm:t>
        <a:bodyPr/>
        <a:lstStyle/>
        <a:p>
          <a:endParaRPr lang="ru-RU"/>
        </a:p>
      </dgm:t>
    </dgm:pt>
    <dgm:pt modelId="{AE5C2727-EAEE-4790-808C-033B4CFC2D9C}" type="pres">
      <dgm:prSet presAssocID="{AFB1B67D-1749-4469-B95D-FB8865BA31B0}" presName="parTrans" presStyleCnt="0"/>
      <dgm:spPr/>
    </dgm:pt>
    <dgm:pt modelId="{BD755916-160A-42BD-9537-2528CB57819D}" type="pres">
      <dgm:prSet presAssocID="{BE2D906D-8812-4D67-BF72-09AE43BADDDA}" presName="node" presStyleLbl="alignAccFollowNode1" presStyleIdx="15" presStyleCnt="18" custScaleX="100199" custScaleY="100000" custLinFactX="-17118" custLinFactNeighborX="-100000" custLinFactNeighborY="-2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88EDC-2BDA-495E-A4F3-E0388A0AC694}" type="pres">
      <dgm:prSet presAssocID="{6A90901B-154C-44AE-BFC6-74FC966C0058}" presName="sibTrans" presStyleCnt="0"/>
      <dgm:spPr/>
    </dgm:pt>
    <dgm:pt modelId="{55A2956B-48E5-40C2-92C2-8F9E92CDAC61}" type="pres">
      <dgm:prSet presAssocID="{F8EE0853-834C-4E95-8BE7-85C9440D92C7}" presName="node" presStyleLbl="alignAccFollowNode1" presStyleIdx="16" presStyleCnt="18" custScaleX="98554" custScaleY="96101" custLinFactX="2193" custLinFactNeighborX="100000" custLinFactNeighborY="-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F2420-1FBA-439A-9FCA-F227E4B4C241}" type="pres">
      <dgm:prSet presAssocID="{48BCBF4C-E13C-4D6D-8235-1E629EB97E76}" presName="sibTrans" presStyleCnt="0"/>
      <dgm:spPr/>
    </dgm:pt>
    <dgm:pt modelId="{9797A433-3564-4E5E-BF49-D98435707096}" type="pres">
      <dgm:prSet presAssocID="{E08157EF-0CBD-456B-877D-2EE2B5ECD168}" presName="node" presStyleLbl="alignAccFollowNode1" presStyleIdx="17" presStyleCnt="18" custScaleX="110129" custScaleY="89108" custLinFactX="48953" custLinFactNeighborX="100000" custLinFactNeighborY="-1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D710D-8CEE-44A6-B054-1918128946B1}" type="presOf" srcId="{224F4BE9-C7A2-4BAE-8276-372BF0B4A054}" destId="{879A147A-5ECE-4745-95C9-CCBCE9C748BC}" srcOrd="0" destOrd="0" presId="urn:microsoft.com/office/officeart/2005/8/layout/lProcess3"/>
    <dgm:cxn modelId="{2D5425FE-32AB-450D-A6BD-5C7130CCBBFF}" type="presOf" srcId="{518E26A4-E851-4658-A84E-EA3717D08580}" destId="{EA953FB9-9A0C-4864-89AD-F956C3FCA333}" srcOrd="0" destOrd="0" presId="urn:microsoft.com/office/officeart/2005/8/layout/lProcess3"/>
    <dgm:cxn modelId="{AED0F20E-9C43-4569-80DB-EC1C9B852E07}" type="presOf" srcId="{588C7F2C-A956-4828-9707-A31F063EC084}" destId="{05F5610B-ECED-435A-83BF-1D6EDFB82F70}" srcOrd="0" destOrd="0" presId="urn:microsoft.com/office/officeart/2005/8/layout/lProcess3"/>
    <dgm:cxn modelId="{A5C92CD2-F1A2-4C00-B8C5-0A053FC7BA7E}" srcId="{44825444-0FB0-4418-AB1C-3BE676A9D769}" destId="{BC26E51F-5D3F-4EF3-B369-0D830CE68112}" srcOrd="1" destOrd="0" parTransId="{C6EBE829-44DE-4849-A5EC-6ED6B9584906}" sibTransId="{0E5A99C9-2E53-49F2-A9FA-3E5FA144D2B8}"/>
    <dgm:cxn modelId="{FB9DF39B-C008-47CA-AB16-CF9932F808C7}" type="presOf" srcId="{BE2D906D-8812-4D67-BF72-09AE43BADDDA}" destId="{BD755916-160A-42BD-9537-2528CB57819D}" srcOrd="0" destOrd="0" presId="urn:microsoft.com/office/officeart/2005/8/layout/lProcess3"/>
    <dgm:cxn modelId="{A4162050-4143-4E9C-AC10-226921716C1A}" type="presOf" srcId="{99EAE796-990C-4FFA-99F7-61BAE63ADF7A}" destId="{4D39E602-971F-43AD-BC3A-7F420F5ACE59}" srcOrd="0" destOrd="0" presId="urn:microsoft.com/office/officeart/2005/8/layout/lProcess3"/>
    <dgm:cxn modelId="{D7D47E6F-59F4-43DB-BBD1-89266DDB18A4}" type="presOf" srcId="{C4825F52-6045-44B4-8A4E-D9D772404D35}" destId="{EB1632A7-2206-4AE7-9914-1C1F500B8238}" srcOrd="0" destOrd="0" presId="urn:microsoft.com/office/officeart/2005/8/layout/lProcess3"/>
    <dgm:cxn modelId="{4832087F-2EB7-4FC2-841F-BAA33BDCA727}" type="presOf" srcId="{44825444-0FB0-4418-AB1C-3BE676A9D769}" destId="{8885E09B-EC5B-4C59-BA4A-E53F8D1692A7}" srcOrd="0" destOrd="0" presId="urn:microsoft.com/office/officeart/2005/8/layout/lProcess3"/>
    <dgm:cxn modelId="{37C57AC3-1614-4809-8762-01B1EB1BB82D}" type="presOf" srcId="{47E7CAEC-A38F-424B-BEF1-25B60E5538D0}" destId="{C648EDC4-2134-49FF-9AF3-D05A14EDD3ED}" srcOrd="0" destOrd="0" presId="urn:microsoft.com/office/officeart/2005/8/layout/lProcess3"/>
    <dgm:cxn modelId="{AA0C57AE-411B-4E88-8E90-BEE6EB1D39E9}" type="presOf" srcId="{31D298F6-9AF4-4005-84D1-F51F6F526AD5}" destId="{DA741E7A-C9E7-4D4F-849E-85D3885BD837}" srcOrd="0" destOrd="0" presId="urn:microsoft.com/office/officeart/2005/8/layout/lProcess3"/>
    <dgm:cxn modelId="{2A2960EB-4A8C-415A-B490-58DD5D9471E8}" srcId="{31D298F6-9AF4-4005-84D1-F51F6F526AD5}" destId="{47E7CAEC-A38F-424B-BEF1-25B60E5538D0}" srcOrd="1" destOrd="0" parTransId="{9057727F-2AA4-43C7-85CC-B721B848F575}" sibTransId="{0BF6F073-7002-45CA-9450-DB011B7967DC}"/>
    <dgm:cxn modelId="{57E074F8-F010-4628-829F-89483D98C28C}" srcId="{518E26A4-E851-4658-A84E-EA3717D08580}" destId="{8A97B391-4D76-411D-B630-52A76D50706D}" srcOrd="1" destOrd="0" parTransId="{CFDA581B-135D-4F7E-A238-80BE0A6C965B}" sibTransId="{A61A0795-3E57-4EAA-96EA-04A3614A4C18}"/>
    <dgm:cxn modelId="{183FCE7E-4BCB-482D-AF3B-794B9FA70A10}" srcId="{1D530585-A65D-4057-9DCC-839EFFFC0AC0}" destId="{518E26A4-E851-4658-A84E-EA3717D08580}" srcOrd="1" destOrd="0" parTransId="{C922DF29-F5CD-4463-A779-766496EC5275}" sibTransId="{0B0640E4-8AEE-4EC9-A75A-311B8144FAEF}"/>
    <dgm:cxn modelId="{A6E97047-C8E0-4A52-A9F2-5548E5DC0326}" srcId="{961B56BC-49D0-4F52-87DA-F4CC0E43956A}" destId="{A3D0C42F-D676-4610-8304-ED29C3E1582D}" srcOrd="0" destOrd="0" parTransId="{7FA33AEC-2E3C-4C49-BE18-973BD6846AF9}" sibTransId="{A3887381-3139-4B2F-AB72-707FE7A769BC}"/>
    <dgm:cxn modelId="{B376C3B6-34D8-4E98-B970-F88B3C8407A6}" srcId="{44825444-0FB0-4418-AB1C-3BE676A9D769}" destId="{E0DD5936-6558-447D-BDA0-BAE68A4A85C7}" srcOrd="0" destOrd="0" parTransId="{6BCF55B9-2DED-4EC9-BB84-A6CC39358C0C}" sibTransId="{345924CB-8213-41C3-AAE8-7491D920DEB3}"/>
    <dgm:cxn modelId="{E80A1201-EA13-4E63-B5EE-AFF96F96E6A1}" type="presOf" srcId="{1D530585-A65D-4057-9DCC-839EFFFC0AC0}" destId="{2C6B9032-8F73-4928-B06D-C6CF04647662}" srcOrd="0" destOrd="0" presId="urn:microsoft.com/office/officeart/2005/8/layout/lProcess3"/>
    <dgm:cxn modelId="{EB027E80-5B3E-415C-8ABE-6A5C29A3BB06}" srcId="{1D530585-A65D-4057-9DCC-839EFFFC0AC0}" destId="{44825444-0FB0-4418-AB1C-3BE676A9D769}" srcOrd="2" destOrd="0" parTransId="{41ABFEED-5619-44FC-8A96-F6654AA4CEEF}" sibTransId="{F94C628E-B6B8-47CB-AE46-855AD922471C}"/>
    <dgm:cxn modelId="{1C7CCE4B-C912-444F-B389-3C795497BC04}" srcId="{588C7F2C-A956-4828-9707-A31F063EC084}" destId="{E08157EF-0CBD-456B-877D-2EE2B5ECD168}" srcOrd="2" destOrd="0" parTransId="{EA59A9E3-B51B-4618-A024-01D313D0F704}" sibTransId="{D9C5C9ED-2A4C-45A1-87B0-B6A62832DF30}"/>
    <dgm:cxn modelId="{044DEB36-85F3-448A-A896-6857C30A3746}" srcId="{518E26A4-E851-4658-A84E-EA3717D08580}" destId="{742B9166-E103-4B8D-8AA9-0001016BED4D}" srcOrd="0" destOrd="0" parTransId="{EA275A4F-654B-4CB6-A75C-9B40BE1D48A9}" sibTransId="{16BC9F06-F814-422E-A3A2-92639FAEF419}"/>
    <dgm:cxn modelId="{65CA84D9-1428-4824-BEF9-56D0DDEE9049}" type="presOf" srcId="{961B56BC-49D0-4F52-87DA-F4CC0E43956A}" destId="{1F2AFB53-A65C-43B5-9FBD-0B80A24C750D}" srcOrd="0" destOrd="0" presId="urn:microsoft.com/office/officeart/2005/8/layout/lProcess3"/>
    <dgm:cxn modelId="{AC20B585-1783-450B-974B-9D98F97BABF6}" type="presOf" srcId="{BD703154-58EB-4E01-9031-8E6F5C8EEE8C}" destId="{53E66423-2F25-4507-9C74-5E87F1D1A5EE}" srcOrd="0" destOrd="0" presId="urn:microsoft.com/office/officeart/2005/8/layout/lProcess3"/>
    <dgm:cxn modelId="{487C10E2-DC90-4327-8E33-2FB5774AD7F4}" type="presOf" srcId="{E08157EF-0CBD-456B-877D-2EE2B5ECD168}" destId="{9797A433-3564-4E5E-BF49-D98435707096}" srcOrd="0" destOrd="0" presId="urn:microsoft.com/office/officeart/2005/8/layout/lProcess3"/>
    <dgm:cxn modelId="{2EB56032-79EA-4B75-9844-0944CB10E9D1}" srcId="{588C7F2C-A956-4828-9707-A31F063EC084}" destId="{BE2D906D-8812-4D67-BF72-09AE43BADDDA}" srcOrd="0" destOrd="0" parTransId="{AFB1B67D-1749-4469-B95D-FB8865BA31B0}" sibTransId="{6A90901B-154C-44AE-BFC6-74FC966C0058}"/>
    <dgm:cxn modelId="{5CC88E1B-AFAA-4AF3-B807-B0843A927BF4}" srcId="{1D530585-A65D-4057-9DCC-839EFFFC0AC0}" destId="{31D298F6-9AF4-4005-84D1-F51F6F526AD5}" srcOrd="3" destOrd="0" parTransId="{A0EFE8ED-3416-4277-97B4-FFFD7993DABA}" sibTransId="{EDD9A2E2-4E66-47C3-8154-9FB362E6FFFE}"/>
    <dgm:cxn modelId="{0F0258DC-541F-4135-8B16-AF2E7382FB17}" type="presOf" srcId="{F8EE0853-834C-4E95-8BE7-85C9440D92C7}" destId="{55A2956B-48E5-40C2-92C2-8F9E92CDAC61}" srcOrd="0" destOrd="0" presId="urn:microsoft.com/office/officeart/2005/8/layout/lProcess3"/>
    <dgm:cxn modelId="{4AF71D20-0EC3-4875-A795-BF470A661744}" type="presOf" srcId="{F817A2CE-5BBC-4B55-BF1F-EE1EC82BB64F}" destId="{90164D3D-A9BF-4F62-865A-4EEA30B38DBD}" srcOrd="0" destOrd="0" presId="urn:microsoft.com/office/officeart/2005/8/layout/lProcess3"/>
    <dgm:cxn modelId="{110E3EF6-A084-42B2-AAD4-64DD02799C52}" srcId="{1D530585-A65D-4057-9DCC-839EFFFC0AC0}" destId="{588C7F2C-A956-4828-9707-A31F063EC084}" srcOrd="5" destOrd="0" parTransId="{E4DA6A13-4213-45BE-9F84-F746E25A56B4}" sibTransId="{836A7D80-73F0-40A6-9764-1607F3F69C55}"/>
    <dgm:cxn modelId="{11B0FC3A-B14F-4A8C-8BB3-977A0143C771}" srcId="{518E26A4-E851-4658-A84E-EA3717D08580}" destId="{D5284ABA-6645-4E63-A715-F480318A94B0}" srcOrd="2" destOrd="0" parTransId="{DBD5915D-FCD4-4E22-ADE5-D86FB98F41B1}" sibTransId="{EF6BA053-B828-408B-8B14-C8276B234BE1}"/>
    <dgm:cxn modelId="{CD1053EE-9390-435F-8712-5BCACBDFEEED}" type="presOf" srcId="{742B9166-E103-4B8D-8AA9-0001016BED4D}" destId="{92FEB86A-44DF-4FEB-B929-3DA9526C5216}" srcOrd="0" destOrd="0" presId="urn:microsoft.com/office/officeart/2005/8/layout/lProcess3"/>
    <dgm:cxn modelId="{53788E81-1F4F-497F-816E-600A0E9E84CE}" type="presOf" srcId="{8A97B391-4D76-411D-B630-52A76D50706D}" destId="{E6712BD2-17F5-433F-8DE0-21A8DB0B0EB3}" srcOrd="0" destOrd="0" presId="urn:microsoft.com/office/officeart/2005/8/layout/lProcess3"/>
    <dgm:cxn modelId="{D636A4BE-521D-4EE7-A292-19FDCC6E8E55}" srcId="{D1E485A0-A92D-4A63-9717-574130ECC8E5}" destId="{F7744857-A0F7-4700-B0F7-7B5AF4095D23}" srcOrd="2" destOrd="0" parTransId="{27B4DEA2-F105-40A3-8B4A-7BFCED395661}" sibTransId="{12297057-9207-4464-93CC-29513CE3FF6E}"/>
    <dgm:cxn modelId="{A6C8A40E-E03C-490C-B49D-4DD97FFDDD4C}" srcId="{961B56BC-49D0-4F52-87DA-F4CC0E43956A}" destId="{BD703154-58EB-4E01-9031-8E6F5C8EEE8C}" srcOrd="2" destOrd="0" parTransId="{0444B36E-9E99-450A-BADB-A91B67044F61}" sibTransId="{146E1341-406B-4A66-90A5-4052C17C5E12}"/>
    <dgm:cxn modelId="{FC71822E-7058-43CA-96F4-9EF7E307550D}" srcId="{31D298F6-9AF4-4005-84D1-F51F6F526AD5}" destId="{C4825F52-6045-44B4-8A4E-D9D772404D35}" srcOrd="2" destOrd="0" parTransId="{24EC0908-9B04-48F7-B691-C40647FAC5A8}" sibTransId="{8651026D-E102-42A0-A429-E5E4FD7DBBB5}"/>
    <dgm:cxn modelId="{05690746-6FBD-4DFA-B0AD-74F2DE2350E6}" type="presOf" srcId="{A3D0C42F-D676-4610-8304-ED29C3E1582D}" destId="{1905D17A-EB53-4DDA-84E9-4897A346DCC6}" srcOrd="0" destOrd="0" presId="urn:microsoft.com/office/officeart/2005/8/layout/lProcess3"/>
    <dgm:cxn modelId="{920DCEB9-53BF-47C4-9A3F-226615360AB4}" srcId="{1D530585-A65D-4057-9DCC-839EFFFC0AC0}" destId="{D1E485A0-A92D-4A63-9717-574130ECC8E5}" srcOrd="4" destOrd="0" parTransId="{E099DB9E-B220-4015-9F67-7019B905594F}" sibTransId="{A0BCB0C7-3BD6-453B-B012-DCACBC482715}"/>
    <dgm:cxn modelId="{1EEFB590-E350-478E-9171-CCD49DB64BD9}" srcId="{D1E485A0-A92D-4A63-9717-574130ECC8E5}" destId="{5AD86133-90F2-4DEA-8997-A60941ED0052}" srcOrd="0" destOrd="0" parTransId="{60702B2E-C126-4DEC-9472-A85231641D83}" sibTransId="{73A109E6-41DF-457F-9795-FC810CAF7310}"/>
    <dgm:cxn modelId="{8707EB48-A799-4D56-A470-958BAB236A7F}" srcId="{44825444-0FB0-4418-AB1C-3BE676A9D769}" destId="{F817A2CE-5BBC-4B55-BF1F-EE1EC82BB64F}" srcOrd="2" destOrd="0" parTransId="{2C781A85-C655-4CC4-9FF2-C6B2F37B0D44}" sibTransId="{6445153C-6EE1-48BB-8BA3-689421B48DF9}"/>
    <dgm:cxn modelId="{4EABA6EE-1868-4E3C-936A-E530CE917998}" srcId="{961B56BC-49D0-4F52-87DA-F4CC0E43956A}" destId="{224F4BE9-C7A2-4BAE-8276-372BF0B4A054}" srcOrd="1" destOrd="0" parTransId="{B7184EA8-D746-41D2-BEF0-1F2579AC774A}" sibTransId="{71B8CF4B-E8FA-4CC5-B82E-48BBEAADE6DA}"/>
    <dgm:cxn modelId="{3D246F27-BCC3-463E-AC38-DF5869268520}" srcId="{1D530585-A65D-4057-9DCC-839EFFFC0AC0}" destId="{961B56BC-49D0-4F52-87DA-F4CC0E43956A}" srcOrd="0" destOrd="0" parTransId="{CDA3CA86-ED7D-4867-B5B4-399CCE155F9D}" sibTransId="{0D6CA745-7AE0-4D8D-9E18-656A310A40F7}"/>
    <dgm:cxn modelId="{AB00EB55-E910-4C8B-B3B8-9C5B2BC908C2}" type="presOf" srcId="{0E853921-D332-42AA-A5F6-582EA5DBB43E}" destId="{0217CCC7-BA1F-4244-BBDD-121AD1B85C8F}" srcOrd="0" destOrd="0" presId="urn:microsoft.com/office/officeart/2005/8/layout/lProcess3"/>
    <dgm:cxn modelId="{49685450-5DB6-46A6-9062-321679BCC27F}" type="presOf" srcId="{5AD86133-90F2-4DEA-8997-A60941ED0052}" destId="{5C5D67DA-88D5-4CCF-8FB7-99C4AC146014}" srcOrd="0" destOrd="0" presId="urn:microsoft.com/office/officeart/2005/8/layout/lProcess3"/>
    <dgm:cxn modelId="{6C442630-2C23-4668-8C0F-20FF0F1FA549}" type="presOf" srcId="{D5284ABA-6645-4E63-A715-F480318A94B0}" destId="{008A68ED-FF7E-46ED-ADB1-1448F72CEDD1}" srcOrd="0" destOrd="0" presId="urn:microsoft.com/office/officeart/2005/8/layout/lProcess3"/>
    <dgm:cxn modelId="{180CB96F-F4E9-4C00-82E3-F40C04178FD4}" srcId="{588C7F2C-A956-4828-9707-A31F063EC084}" destId="{F8EE0853-834C-4E95-8BE7-85C9440D92C7}" srcOrd="1" destOrd="0" parTransId="{DB8AF2F8-F43C-48A4-BDF0-0CDD4BBC8712}" sibTransId="{48BCBF4C-E13C-4D6D-8235-1E629EB97E76}"/>
    <dgm:cxn modelId="{A059ED40-1468-4F86-B1F5-A6FC09E5E2F4}" type="presOf" srcId="{F7744857-A0F7-4700-B0F7-7B5AF4095D23}" destId="{FF257C2E-2532-4907-8501-F1D16673E09B}" srcOrd="0" destOrd="0" presId="urn:microsoft.com/office/officeart/2005/8/layout/lProcess3"/>
    <dgm:cxn modelId="{D8A87884-F3D0-4B50-9FC5-F34C1139A997}" type="presOf" srcId="{E0DD5936-6558-447D-BDA0-BAE68A4A85C7}" destId="{0A39832D-8064-4754-B568-BDECFF73C811}" srcOrd="0" destOrd="0" presId="urn:microsoft.com/office/officeart/2005/8/layout/lProcess3"/>
    <dgm:cxn modelId="{7A6508D1-E806-43F6-A32B-CE3229C599AA}" srcId="{31D298F6-9AF4-4005-84D1-F51F6F526AD5}" destId="{99EAE796-990C-4FFA-99F7-61BAE63ADF7A}" srcOrd="0" destOrd="0" parTransId="{80BBC4D0-3963-4F70-A322-5873EF935823}" sibTransId="{91FDDC38-7972-491F-B208-4016B75657E6}"/>
    <dgm:cxn modelId="{E7CEE14F-841C-4352-9CC2-1806D7448697}" type="presOf" srcId="{D1E485A0-A92D-4A63-9717-574130ECC8E5}" destId="{D5D5443D-87DA-4246-8F19-D9724F49767C}" srcOrd="0" destOrd="0" presId="urn:microsoft.com/office/officeart/2005/8/layout/lProcess3"/>
    <dgm:cxn modelId="{8802A9C4-656D-4DC5-8525-3E2B66144842}" type="presOf" srcId="{BC26E51F-5D3F-4EF3-B369-0D830CE68112}" destId="{E273E53C-1D48-4852-939D-F737D33627B6}" srcOrd="0" destOrd="0" presId="urn:microsoft.com/office/officeart/2005/8/layout/lProcess3"/>
    <dgm:cxn modelId="{2E877327-756D-4B09-B3F7-B4B19CF7F32E}" srcId="{D1E485A0-A92D-4A63-9717-574130ECC8E5}" destId="{0E853921-D332-42AA-A5F6-582EA5DBB43E}" srcOrd="1" destOrd="0" parTransId="{E580ED9A-A879-4F46-8DF2-C7FD455C4830}" sibTransId="{DD57E8CD-5679-4511-A7E7-7DC035216B7A}"/>
    <dgm:cxn modelId="{049B8871-693B-4C6F-A304-42EEA35453C6}" type="presParOf" srcId="{2C6B9032-8F73-4928-B06D-C6CF04647662}" destId="{4EB20DDC-A833-49CB-B4BA-DA7816D1497B}" srcOrd="0" destOrd="0" presId="urn:microsoft.com/office/officeart/2005/8/layout/lProcess3"/>
    <dgm:cxn modelId="{5017BCFB-4E2A-419B-9946-8893954C983B}" type="presParOf" srcId="{4EB20DDC-A833-49CB-B4BA-DA7816D1497B}" destId="{1F2AFB53-A65C-43B5-9FBD-0B80A24C750D}" srcOrd="0" destOrd="0" presId="urn:microsoft.com/office/officeart/2005/8/layout/lProcess3"/>
    <dgm:cxn modelId="{BBDDDBD0-F1E9-4C2B-B5C1-464D2664B6B0}" type="presParOf" srcId="{4EB20DDC-A833-49CB-B4BA-DA7816D1497B}" destId="{2C921A56-F51C-463A-816B-5754E0D40DAB}" srcOrd="1" destOrd="0" presId="urn:microsoft.com/office/officeart/2005/8/layout/lProcess3"/>
    <dgm:cxn modelId="{D8E63A39-3EF8-4E00-B6F8-DBE579E45818}" type="presParOf" srcId="{4EB20DDC-A833-49CB-B4BA-DA7816D1497B}" destId="{1905D17A-EB53-4DDA-84E9-4897A346DCC6}" srcOrd="2" destOrd="0" presId="urn:microsoft.com/office/officeart/2005/8/layout/lProcess3"/>
    <dgm:cxn modelId="{E211A13E-9FAE-4369-B30F-DE902873710F}" type="presParOf" srcId="{4EB20DDC-A833-49CB-B4BA-DA7816D1497B}" destId="{60AF51AB-612A-4C8C-B22E-36052882DE37}" srcOrd="3" destOrd="0" presId="urn:microsoft.com/office/officeart/2005/8/layout/lProcess3"/>
    <dgm:cxn modelId="{192EE7B6-2031-479A-BFB9-8935F46F44C1}" type="presParOf" srcId="{4EB20DDC-A833-49CB-B4BA-DA7816D1497B}" destId="{879A147A-5ECE-4745-95C9-CCBCE9C748BC}" srcOrd="4" destOrd="0" presId="urn:microsoft.com/office/officeart/2005/8/layout/lProcess3"/>
    <dgm:cxn modelId="{86E120AF-A9B5-4969-AA5A-7CDD098BFA73}" type="presParOf" srcId="{4EB20DDC-A833-49CB-B4BA-DA7816D1497B}" destId="{3B7D6C8C-B72E-4661-A648-E90E604CE2D3}" srcOrd="5" destOrd="0" presId="urn:microsoft.com/office/officeart/2005/8/layout/lProcess3"/>
    <dgm:cxn modelId="{63A95CD1-6842-4CC0-971C-B05EE797109E}" type="presParOf" srcId="{4EB20DDC-A833-49CB-B4BA-DA7816D1497B}" destId="{53E66423-2F25-4507-9C74-5E87F1D1A5EE}" srcOrd="6" destOrd="0" presId="urn:microsoft.com/office/officeart/2005/8/layout/lProcess3"/>
    <dgm:cxn modelId="{B21E5D7D-1FDD-4628-B160-818596CA614C}" type="presParOf" srcId="{2C6B9032-8F73-4928-B06D-C6CF04647662}" destId="{6E582A2F-1543-43B1-9C45-7C3F807C4F12}" srcOrd="1" destOrd="0" presId="urn:microsoft.com/office/officeart/2005/8/layout/lProcess3"/>
    <dgm:cxn modelId="{A2E5A239-0D40-432A-A31A-DE82D6F03430}" type="presParOf" srcId="{2C6B9032-8F73-4928-B06D-C6CF04647662}" destId="{BBC4B3A3-7272-43BA-9474-97F1597370B1}" srcOrd="2" destOrd="0" presId="urn:microsoft.com/office/officeart/2005/8/layout/lProcess3"/>
    <dgm:cxn modelId="{06A619BC-E980-4DAF-B870-2FC496E497EF}" type="presParOf" srcId="{BBC4B3A3-7272-43BA-9474-97F1597370B1}" destId="{EA953FB9-9A0C-4864-89AD-F956C3FCA333}" srcOrd="0" destOrd="0" presId="urn:microsoft.com/office/officeart/2005/8/layout/lProcess3"/>
    <dgm:cxn modelId="{8598E5E6-66EA-490F-B28D-3C58DAA5BC42}" type="presParOf" srcId="{BBC4B3A3-7272-43BA-9474-97F1597370B1}" destId="{2F28C477-1C16-433E-BD9B-DE59969859C1}" srcOrd="1" destOrd="0" presId="urn:microsoft.com/office/officeart/2005/8/layout/lProcess3"/>
    <dgm:cxn modelId="{C2C34F2F-4AF8-4DD8-BCE5-72BA236CDC20}" type="presParOf" srcId="{BBC4B3A3-7272-43BA-9474-97F1597370B1}" destId="{92FEB86A-44DF-4FEB-B929-3DA9526C5216}" srcOrd="2" destOrd="0" presId="urn:microsoft.com/office/officeart/2005/8/layout/lProcess3"/>
    <dgm:cxn modelId="{AA83EB3A-4BC3-42C1-8E07-4A88E873AC9F}" type="presParOf" srcId="{BBC4B3A3-7272-43BA-9474-97F1597370B1}" destId="{D36737E9-9147-4C49-9FFE-730329601753}" srcOrd="3" destOrd="0" presId="urn:microsoft.com/office/officeart/2005/8/layout/lProcess3"/>
    <dgm:cxn modelId="{BEFAF1F3-18DC-41EB-A7B4-3D1EC6F538D2}" type="presParOf" srcId="{BBC4B3A3-7272-43BA-9474-97F1597370B1}" destId="{E6712BD2-17F5-433F-8DE0-21A8DB0B0EB3}" srcOrd="4" destOrd="0" presId="urn:microsoft.com/office/officeart/2005/8/layout/lProcess3"/>
    <dgm:cxn modelId="{C51C155A-DC16-48B7-A244-672156944740}" type="presParOf" srcId="{BBC4B3A3-7272-43BA-9474-97F1597370B1}" destId="{DF1BE4E7-9914-440B-897C-9240CC9A50A6}" srcOrd="5" destOrd="0" presId="urn:microsoft.com/office/officeart/2005/8/layout/lProcess3"/>
    <dgm:cxn modelId="{DE65032B-33F7-415C-98AA-E5ED14E886CB}" type="presParOf" srcId="{BBC4B3A3-7272-43BA-9474-97F1597370B1}" destId="{008A68ED-FF7E-46ED-ADB1-1448F72CEDD1}" srcOrd="6" destOrd="0" presId="urn:microsoft.com/office/officeart/2005/8/layout/lProcess3"/>
    <dgm:cxn modelId="{AD444FDC-1046-4E04-93BA-EF70B4244794}" type="presParOf" srcId="{2C6B9032-8F73-4928-B06D-C6CF04647662}" destId="{DD927B71-F06A-40F1-8249-FEF42D558BF2}" srcOrd="3" destOrd="0" presId="urn:microsoft.com/office/officeart/2005/8/layout/lProcess3"/>
    <dgm:cxn modelId="{40B81377-EF97-46E3-81E6-2149F5927F62}" type="presParOf" srcId="{2C6B9032-8F73-4928-B06D-C6CF04647662}" destId="{915CA35D-8976-4DD5-9DA0-D6715854FAE3}" srcOrd="4" destOrd="0" presId="urn:microsoft.com/office/officeart/2005/8/layout/lProcess3"/>
    <dgm:cxn modelId="{EEB2C541-6E69-4850-8B62-5D19F1D914AD}" type="presParOf" srcId="{915CA35D-8976-4DD5-9DA0-D6715854FAE3}" destId="{8885E09B-EC5B-4C59-BA4A-E53F8D1692A7}" srcOrd="0" destOrd="0" presId="urn:microsoft.com/office/officeart/2005/8/layout/lProcess3"/>
    <dgm:cxn modelId="{FC8D433D-876B-43A8-818F-1B0638F771F2}" type="presParOf" srcId="{915CA35D-8976-4DD5-9DA0-D6715854FAE3}" destId="{FC680FBC-CBE1-4121-98AF-95F4D583BDD5}" srcOrd="1" destOrd="0" presId="urn:microsoft.com/office/officeart/2005/8/layout/lProcess3"/>
    <dgm:cxn modelId="{E7DC96E2-FB3B-4544-9483-B66123553751}" type="presParOf" srcId="{915CA35D-8976-4DD5-9DA0-D6715854FAE3}" destId="{0A39832D-8064-4754-B568-BDECFF73C811}" srcOrd="2" destOrd="0" presId="urn:microsoft.com/office/officeart/2005/8/layout/lProcess3"/>
    <dgm:cxn modelId="{24AC90A7-953F-4013-A8C7-4C4FC3803088}" type="presParOf" srcId="{915CA35D-8976-4DD5-9DA0-D6715854FAE3}" destId="{FF5F2DD9-2C9E-4787-B1E1-7E2500C36A0A}" srcOrd="3" destOrd="0" presId="urn:microsoft.com/office/officeart/2005/8/layout/lProcess3"/>
    <dgm:cxn modelId="{7C5EDC13-BC3F-4EC7-811E-081D37E110E3}" type="presParOf" srcId="{915CA35D-8976-4DD5-9DA0-D6715854FAE3}" destId="{E273E53C-1D48-4852-939D-F737D33627B6}" srcOrd="4" destOrd="0" presId="urn:microsoft.com/office/officeart/2005/8/layout/lProcess3"/>
    <dgm:cxn modelId="{5C9CEB69-B77F-42A5-8C49-BD0986E33E94}" type="presParOf" srcId="{915CA35D-8976-4DD5-9DA0-D6715854FAE3}" destId="{57CF1214-0239-4437-BE7D-FDA5139DD310}" srcOrd="5" destOrd="0" presId="urn:microsoft.com/office/officeart/2005/8/layout/lProcess3"/>
    <dgm:cxn modelId="{20B10549-4D4A-407B-846A-6E04B021E295}" type="presParOf" srcId="{915CA35D-8976-4DD5-9DA0-D6715854FAE3}" destId="{90164D3D-A9BF-4F62-865A-4EEA30B38DBD}" srcOrd="6" destOrd="0" presId="urn:microsoft.com/office/officeart/2005/8/layout/lProcess3"/>
    <dgm:cxn modelId="{301E16D4-864B-4C9E-8F9C-EF7A85E99B9E}" type="presParOf" srcId="{2C6B9032-8F73-4928-B06D-C6CF04647662}" destId="{77771EE7-B68D-44D4-A691-4BEF9FD545AC}" srcOrd="5" destOrd="0" presId="urn:microsoft.com/office/officeart/2005/8/layout/lProcess3"/>
    <dgm:cxn modelId="{9AC46DF1-B9DF-4930-95FE-A08B8222EA58}" type="presParOf" srcId="{2C6B9032-8F73-4928-B06D-C6CF04647662}" destId="{DFB08B69-BF96-4592-9EAE-18F5536EF41D}" srcOrd="6" destOrd="0" presId="urn:microsoft.com/office/officeart/2005/8/layout/lProcess3"/>
    <dgm:cxn modelId="{BD8948E3-11F0-482B-87D6-FD0877EF3BFF}" type="presParOf" srcId="{DFB08B69-BF96-4592-9EAE-18F5536EF41D}" destId="{DA741E7A-C9E7-4D4F-849E-85D3885BD837}" srcOrd="0" destOrd="0" presId="urn:microsoft.com/office/officeart/2005/8/layout/lProcess3"/>
    <dgm:cxn modelId="{46114D90-FB1B-4607-AFAA-1B3DFCA93859}" type="presParOf" srcId="{DFB08B69-BF96-4592-9EAE-18F5536EF41D}" destId="{3D6A1DD4-6E2B-4607-9EC4-76BD5685278C}" srcOrd="1" destOrd="0" presId="urn:microsoft.com/office/officeart/2005/8/layout/lProcess3"/>
    <dgm:cxn modelId="{B6BBEBBC-D038-4CD1-824C-998642E73029}" type="presParOf" srcId="{DFB08B69-BF96-4592-9EAE-18F5536EF41D}" destId="{4D39E602-971F-43AD-BC3A-7F420F5ACE59}" srcOrd="2" destOrd="0" presId="urn:microsoft.com/office/officeart/2005/8/layout/lProcess3"/>
    <dgm:cxn modelId="{5C1C29F9-2B83-468D-B275-D424054B8A1E}" type="presParOf" srcId="{DFB08B69-BF96-4592-9EAE-18F5536EF41D}" destId="{17F87698-BD63-4969-86DE-5514DECC00C9}" srcOrd="3" destOrd="0" presId="urn:microsoft.com/office/officeart/2005/8/layout/lProcess3"/>
    <dgm:cxn modelId="{143B60E9-ABBD-4DFA-A8BA-1F4CEB17E93E}" type="presParOf" srcId="{DFB08B69-BF96-4592-9EAE-18F5536EF41D}" destId="{C648EDC4-2134-49FF-9AF3-D05A14EDD3ED}" srcOrd="4" destOrd="0" presId="urn:microsoft.com/office/officeart/2005/8/layout/lProcess3"/>
    <dgm:cxn modelId="{C66AED16-61C0-4A4C-90B0-E2842CAB1AF4}" type="presParOf" srcId="{DFB08B69-BF96-4592-9EAE-18F5536EF41D}" destId="{A0CDF896-80C2-4E82-AEF8-5AF1D1BE5387}" srcOrd="5" destOrd="0" presId="urn:microsoft.com/office/officeart/2005/8/layout/lProcess3"/>
    <dgm:cxn modelId="{8F0346A4-D0FA-49CF-BBBB-56DC4685BE82}" type="presParOf" srcId="{DFB08B69-BF96-4592-9EAE-18F5536EF41D}" destId="{EB1632A7-2206-4AE7-9914-1C1F500B8238}" srcOrd="6" destOrd="0" presId="urn:microsoft.com/office/officeart/2005/8/layout/lProcess3"/>
    <dgm:cxn modelId="{25E16663-1A07-47A7-BAFB-4ACEF7277EBE}" type="presParOf" srcId="{2C6B9032-8F73-4928-B06D-C6CF04647662}" destId="{0AC9F48F-49B5-464D-8B1E-ABAE55F63A76}" srcOrd="7" destOrd="0" presId="urn:microsoft.com/office/officeart/2005/8/layout/lProcess3"/>
    <dgm:cxn modelId="{B203C639-FBFE-42BC-8DEC-899B3EBE11F4}" type="presParOf" srcId="{2C6B9032-8F73-4928-B06D-C6CF04647662}" destId="{B6BC552B-6158-4B8B-84E2-FBC21E63C068}" srcOrd="8" destOrd="0" presId="urn:microsoft.com/office/officeart/2005/8/layout/lProcess3"/>
    <dgm:cxn modelId="{D5A63731-7505-47EF-87C4-61FC5B87AC2F}" type="presParOf" srcId="{B6BC552B-6158-4B8B-84E2-FBC21E63C068}" destId="{D5D5443D-87DA-4246-8F19-D9724F49767C}" srcOrd="0" destOrd="0" presId="urn:microsoft.com/office/officeart/2005/8/layout/lProcess3"/>
    <dgm:cxn modelId="{D1C02A4A-3B95-41AC-8B67-2124B441F535}" type="presParOf" srcId="{B6BC552B-6158-4B8B-84E2-FBC21E63C068}" destId="{68BE8232-3640-4EA0-8820-32482E2D9A97}" srcOrd="1" destOrd="0" presId="urn:microsoft.com/office/officeart/2005/8/layout/lProcess3"/>
    <dgm:cxn modelId="{F4A3BC28-79B0-4500-AA5C-1658918E1FAF}" type="presParOf" srcId="{B6BC552B-6158-4B8B-84E2-FBC21E63C068}" destId="{5C5D67DA-88D5-4CCF-8FB7-99C4AC146014}" srcOrd="2" destOrd="0" presId="urn:microsoft.com/office/officeart/2005/8/layout/lProcess3"/>
    <dgm:cxn modelId="{0A27E3A8-D748-41E8-A027-CF36F1A3A632}" type="presParOf" srcId="{B6BC552B-6158-4B8B-84E2-FBC21E63C068}" destId="{FC835954-97CB-4B55-8458-655B26DBBF29}" srcOrd="3" destOrd="0" presId="urn:microsoft.com/office/officeart/2005/8/layout/lProcess3"/>
    <dgm:cxn modelId="{D808CCD4-CFEE-4668-9D04-DC1FFD1CA441}" type="presParOf" srcId="{B6BC552B-6158-4B8B-84E2-FBC21E63C068}" destId="{0217CCC7-BA1F-4244-BBDD-121AD1B85C8F}" srcOrd="4" destOrd="0" presId="urn:microsoft.com/office/officeart/2005/8/layout/lProcess3"/>
    <dgm:cxn modelId="{3573BBE9-89CA-4FA8-80C0-BE2CBFC712DD}" type="presParOf" srcId="{B6BC552B-6158-4B8B-84E2-FBC21E63C068}" destId="{EC241AD4-3A98-4934-8FE3-52AD80410209}" srcOrd="5" destOrd="0" presId="urn:microsoft.com/office/officeart/2005/8/layout/lProcess3"/>
    <dgm:cxn modelId="{7C016F93-75BD-4A07-A592-55FE0977BF29}" type="presParOf" srcId="{B6BC552B-6158-4B8B-84E2-FBC21E63C068}" destId="{FF257C2E-2532-4907-8501-F1D16673E09B}" srcOrd="6" destOrd="0" presId="urn:microsoft.com/office/officeart/2005/8/layout/lProcess3"/>
    <dgm:cxn modelId="{8EBD737E-48D8-49B0-9FFE-6679EDB6B4F7}" type="presParOf" srcId="{2C6B9032-8F73-4928-B06D-C6CF04647662}" destId="{1596803B-688E-4F46-B009-02EB6D9300A2}" srcOrd="9" destOrd="0" presId="urn:microsoft.com/office/officeart/2005/8/layout/lProcess3"/>
    <dgm:cxn modelId="{BD8B85C7-A3D2-4406-8B17-6833CEB725D0}" type="presParOf" srcId="{2C6B9032-8F73-4928-B06D-C6CF04647662}" destId="{5722F3B5-67CB-42DB-9BE9-EACA0A3B3112}" srcOrd="10" destOrd="0" presId="urn:microsoft.com/office/officeart/2005/8/layout/lProcess3"/>
    <dgm:cxn modelId="{14E14507-AFE0-42E6-AFB9-FD5D4610AA7B}" type="presParOf" srcId="{5722F3B5-67CB-42DB-9BE9-EACA0A3B3112}" destId="{05F5610B-ECED-435A-83BF-1D6EDFB82F70}" srcOrd="0" destOrd="0" presId="urn:microsoft.com/office/officeart/2005/8/layout/lProcess3"/>
    <dgm:cxn modelId="{F224F7C4-9244-4072-BBA7-0E9BC3D10A3D}" type="presParOf" srcId="{5722F3B5-67CB-42DB-9BE9-EACA0A3B3112}" destId="{AE5C2727-EAEE-4790-808C-033B4CFC2D9C}" srcOrd="1" destOrd="0" presId="urn:microsoft.com/office/officeart/2005/8/layout/lProcess3"/>
    <dgm:cxn modelId="{E5F36EC6-2CAE-420F-A8A0-A71C406F7A8A}" type="presParOf" srcId="{5722F3B5-67CB-42DB-9BE9-EACA0A3B3112}" destId="{BD755916-160A-42BD-9537-2528CB57819D}" srcOrd="2" destOrd="0" presId="urn:microsoft.com/office/officeart/2005/8/layout/lProcess3"/>
    <dgm:cxn modelId="{33190D4C-0300-47B6-853C-27CA7CFD7655}" type="presParOf" srcId="{5722F3B5-67CB-42DB-9BE9-EACA0A3B3112}" destId="{30588EDC-2BDA-495E-A4F3-E0388A0AC694}" srcOrd="3" destOrd="0" presId="urn:microsoft.com/office/officeart/2005/8/layout/lProcess3"/>
    <dgm:cxn modelId="{E50C9FCD-0BC9-4651-9266-49B08B1E9932}" type="presParOf" srcId="{5722F3B5-67CB-42DB-9BE9-EACA0A3B3112}" destId="{55A2956B-48E5-40C2-92C2-8F9E92CDAC61}" srcOrd="4" destOrd="0" presId="urn:microsoft.com/office/officeart/2005/8/layout/lProcess3"/>
    <dgm:cxn modelId="{099C9E24-9B4D-424F-A8C0-4081F0578247}" type="presParOf" srcId="{5722F3B5-67CB-42DB-9BE9-EACA0A3B3112}" destId="{79CF2420-1FBA-439A-9FCA-F227E4B4C241}" srcOrd="5" destOrd="0" presId="urn:microsoft.com/office/officeart/2005/8/layout/lProcess3"/>
    <dgm:cxn modelId="{FB3796B0-3E5C-472B-89B2-58BB98D556DC}" type="presParOf" srcId="{5722F3B5-67CB-42DB-9BE9-EACA0A3B3112}" destId="{9797A433-3564-4E5E-BF49-D98435707096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AFB53-A65C-43B5-9FBD-0B80A24C750D}">
      <dsp:nvSpPr>
        <dsp:cNvPr id="0" name=""/>
        <dsp:cNvSpPr/>
      </dsp:nvSpPr>
      <dsp:spPr>
        <a:xfrm>
          <a:off x="408955" y="20738"/>
          <a:ext cx="4180916" cy="684770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70C0"/>
              </a:solidFill>
            </a:rPr>
            <a:t>Проведение мероприятий по текущему ремонту образовательных учреждений</a:t>
          </a:r>
        </a:p>
      </dsp:txBody>
      <dsp:txXfrm>
        <a:off x="751340" y="20738"/>
        <a:ext cx="3496146" cy="684770"/>
      </dsp:txXfrm>
    </dsp:sp>
    <dsp:sp modelId="{1905D17A-EB53-4DDA-84E9-4897A346DCC6}">
      <dsp:nvSpPr>
        <dsp:cNvPr id="0" name=""/>
        <dsp:cNvSpPr/>
      </dsp:nvSpPr>
      <dsp:spPr>
        <a:xfrm>
          <a:off x="4767724" y="75797"/>
          <a:ext cx="1693877" cy="65142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15 000,0</a:t>
          </a:r>
        </a:p>
      </dsp:txBody>
      <dsp:txXfrm>
        <a:off x="5093435" y="75797"/>
        <a:ext cx="1042455" cy="651422"/>
      </dsp:txXfrm>
    </dsp:sp>
    <dsp:sp modelId="{879A147A-5ECE-4745-95C9-CCBCE9C748BC}">
      <dsp:nvSpPr>
        <dsp:cNvPr id="0" name=""/>
        <dsp:cNvSpPr/>
      </dsp:nvSpPr>
      <dsp:spPr>
        <a:xfrm>
          <a:off x="7029528" y="32074"/>
          <a:ext cx="1707736" cy="651422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12 978,1</a:t>
          </a:r>
        </a:p>
      </dsp:txBody>
      <dsp:txXfrm>
        <a:off x="7355239" y="32074"/>
        <a:ext cx="1056314" cy="651422"/>
      </dsp:txXfrm>
    </dsp:sp>
    <dsp:sp modelId="{53E66423-2F25-4507-9C74-5E87F1D1A5EE}">
      <dsp:nvSpPr>
        <dsp:cNvPr id="0" name=""/>
        <dsp:cNvSpPr/>
      </dsp:nvSpPr>
      <dsp:spPr>
        <a:xfrm>
          <a:off x="9185199" y="51030"/>
          <a:ext cx="1669937" cy="65142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12 978,1</a:t>
          </a:r>
        </a:p>
      </dsp:txBody>
      <dsp:txXfrm>
        <a:off x="9510910" y="51030"/>
        <a:ext cx="1018515" cy="651422"/>
      </dsp:txXfrm>
    </dsp:sp>
    <dsp:sp modelId="{EA953FB9-9A0C-4864-89AD-F956C3FCA333}">
      <dsp:nvSpPr>
        <dsp:cNvPr id="0" name=""/>
        <dsp:cNvSpPr/>
      </dsp:nvSpPr>
      <dsp:spPr>
        <a:xfrm>
          <a:off x="452671" y="859056"/>
          <a:ext cx="4096309" cy="68085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Укрепление пожарной безопасности</a:t>
          </a:r>
        </a:p>
      </dsp:txBody>
      <dsp:txXfrm>
        <a:off x="793098" y="859056"/>
        <a:ext cx="3415455" cy="680854"/>
      </dsp:txXfrm>
    </dsp:sp>
    <dsp:sp modelId="{92FEB86A-44DF-4FEB-B929-3DA9526C5216}">
      <dsp:nvSpPr>
        <dsp:cNvPr id="0" name=""/>
        <dsp:cNvSpPr/>
      </dsp:nvSpPr>
      <dsp:spPr>
        <a:xfrm>
          <a:off x="4762851" y="885562"/>
          <a:ext cx="1781868" cy="651422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9 000,0</a:t>
          </a:r>
        </a:p>
      </dsp:txBody>
      <dsp:txXfrm>
        <a:off x="5088562" y="885562"/>
        <a:ext cx="1130446" cy="651422"/>
      </dsp:txXfrm>
    </dsp:sp>
    <dsp:sp modelId="{E6712BD2-17F5-433F-8DE0-21A8DB0B0EB3}">
      <dsp:nvSpPr>
        <dsp:cNvPr id="0" name=""/>
        <dsp:cNvSpPr/>
      </dsp:nvSpPr>
      <dsp:spPr>
        <a:xfrm>
          <a:off x="7090759" y="802212"/>
          <a:ext cx="1566899" cy="651422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3 921,5</a:t>
          </a:r>
        </a:p>
      </dsp:txBody>
      <dsp:txXfrm>
        <a:off x="7416470" y="802212"/>
        <a:ext cx="915477" cy="651422"/>
      </dsp:txXfrm>
    </dsp:sp>
    <dsp:sp modelId="{008A68ED-FF7E-46ED-ADB1-1448F72CEDD1}">
      <dsp:nvSpPr>
        <dsp:cNvPr id="0" name=""/>
        <dsp:cNvSpPr/>
      </dsp:nvSpPr>
      <dsp:spPr>
        <a:xfrm>
          <a:off x="9173340" y="822374"/>
          <a:ext cx="1805971" cy="65142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3 921,5</a:t>
          </a:r>
        </a:p>
      </dsp:txBody>
      <dsp:txXfrm>
        <a:off x="9499051" y="822374"/>
        <a:ext cx="1154549" cy="651422"/>
      </dsp:txXfrm>
    </dsp:sp>
    <dsp:sp modelId="{8885E09B-EC5B-4C59-BA4A-E53F8D1692A7}">
      <dsp:nvSpPr>
        <dsp:cNvPr id="0" name=""/>
        <dsp:cNvSpPr/>
      </dsp:nvSpPr>
      <dsp:spPr>
        <a:xfrm>
          <a:off x="479513" y="1657888"/>
          <a:ext cx="4126624" cy="66230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Укрепление санитарно-эпидемиологической безопасности</a:t>
          </a:r>
        </a:p>
      </dsp:txBody>
      <dsp:txXfrm>
        <a:off x="810667" y="1657888"/>
        <a:ext cx="3464316" cy="662308"/>
      </dsp:txXfrm>
    </dsp:sp>
    <dsp:sp modelId="{0A39832D-8064-4754-B568-BDECFF73C811}">
      <dsp:nvSpPr>
        <dsp:cNvPr id="0" name=""/>
        <dsp:cNvSpPr/>
      </dsp:nvSpPr>
      <dsp:spPr>
        <a:xfrm>
          <a:off x="4790984" y="1641922"/>
          <a:ext cx="1628556" cy="651422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14 345,6</a:t>
          </a:r>
        </a:p>
      </dsp:txBody>
      <dsp:txXfrm>
        <a:off x="5116695" y="1641922"/>
        <a:ext cx="977134" cy="651422"/>
      </dsp:txXfrm>
    </dsp:sp>
    <dsp:sp modelId="{E273E53C-1D48-4852-939D-F737D33627B6}">
      <dsp:nvSpPr>
        <dsp:cNvPr id="0" name=""/>
        <dsp:cNvSpPr/>
      </dsp:nvSpPr>
      <dsp:spPr>
        <a:xfrm>
          <a:off x="6950450" y="1644056"/>
          <a:ext cx="1680914" cy="575408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13 827,5</a:t>
          </a:r>
        </a:p>
      </dsp:txBody>
      <dsp:txXfrm>
        <a:off x="7238154" y="1644056"/>
        <a:ext cx="1105506" cy="575408"/>
      </dsp:txXfrm>
    </dsp:sp>
    <dsp:sp modelId="{90164D3D-A9BF-4F62-865A-4EEA30B38DBD}">
      <dsp:nvSpPr>
        <dsp:cNvPr id="0" name=""/>
        <dsp:cNvSpPr/>
      </dsp:nvSpPr>
      <dsp:spPr>
        <a:xfrm>
          <a:off x="9183266" y="1619468"/>
          <a:ext cx="1756137" cy="651422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13 827,5</a:t>
          </a:r>
        </a:p>
      </dsp:txBody>
      <dsp:txXfrm>
        <a:off x="9508977" y="1619468"/>
        <a:ext cx="1104715" cy="651422"/>
      </dsp:txXfrm>
    </dsp:sp>
    <dsp:sp modelId="{DA741E7A-C9E7-4D4F-849E-85D3885BD837}">
      <dsp:nvSpPr>
        <dsp:cNvPr id="0" name=""/>
        <dsp:cNvSpPr/>
      </dsp:nvSpPr>
      <dsp:spPr>
        <a:xfrm>
          <a:off x="505844" y="2425270"/>
          <a:ext cx="4031638" cy="66321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Повышение энергоэффективности</a:t>
          </a:r>
        </a:p>
      </dsp:txBody>
      <dsp:txXfrm>
        <a:off x="837453" y="2425270"/>
        <a:ext cx="3368420" cy="663218"/>
      </dsp:txXfrm>
    </dsp:sp>
    <dsp:sp modelId="{4D39E602-971F-43AD-BC3A-7F420F5ACE59}">
      <dsp:nvSpPr>
        <dsp:cNvPr id="0" name=""/>
        <dsp:cNvSpPr/>
      </dsp:nvSpPr>
      <dsp:spPr>
        <a:xfrm>
          <a:off x="4767719" y="2423343"/>
          <a:ext cx="1818771" cy="651422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6 904,7</a:t>
          </a:r>
        </a:p>
      </dsp:txBody>
      <dsp:txXfrm>
        <a:off x="5093430" y="2423343"/>
        <a:ext cx="1167349" cy="651422"/>
      </dsp:txXfrm>
    </dsp:sp>
    <dsp:sp modelId="{C648EDC4-2134-49FF-9AF3-D05A14EDD3ED}">
      <dsp:nvSpPr>
        <dsp:cNvPr id="0" name=""/>
        <dsp:cNvSpPr/>
      </dsp:nvSpPr>
      <dsp:spPr>
        <a:xfrm>
          <a:off x="7020615" y="2415747"/>
          <a:ext cx="1628556" cy="65142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6 886,0</a:t>
          </a:r>
        </a:p>
      </dsp:txBody>
      <dsp:txXfrm>
        <a:off x="7346326" y="2415747"/>
        <a:ext cx="977134" cy="651422"/>
      </dsp:txXfrm>
    </dsp:sp>
    <dsp:sp modelId="{EB1632A7-2206-4AE7-9914-1C1F500B8238}">
      <dsp:nvSpPr>
        <dsp:cNvPr id="0" name=""/>
        <dsp:cNvSpPr/>
      </dsp:nvSpPr>
      <dsp:spPr>
        <a:xfrm>
          <a:off x="9226625" y="2421069"/>
          <a:ext cx="1771722" cy="66994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6 886,0</a:t>
          </a:r>
        </a:p>
      </dsp:txBody>
      <dsp:txXfrm>
        <a:off x="9561600" y="2421069"/>
        <a:ext cx="1101773" cy="669949"/>
      </dsp:txXfrm>
    </dsp:sp>
    <dsp:sp modelId="{D5D5443D-87DA-4246-8F19-D9724F49767C}">
      <dsp:nvSpPr>
        <dsp:cNvPr id="0" name=""/>
        <dsp:cNvSpPr/>
      </dsp:nvSpPr>
      <dsp:spPr>
        <a:xfrm>
          <a:off x="495465" y="3130751"/>
          <a:ext cx="4260715" cy="12668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Антитеррористическая защищенность</a:t>
          </a:r>
          <a:r>
            <a:rPr lang="ru-RU" sz="1600" kern="1200" dirty="0"/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Обслуживание тревожной кнопки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СКУД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Физическая охрана зданий</a:t>
          </a:r>
        </a:p>
      </dsp:txBody>
      <dsp:txXfrm>
        <a:off x="1128883" y="3130751"/>
        <a:ext cx="2993879" cy="1266836"/>
      </dsp:txXfrm>
    </dsp:sp>
    <dsp:sp modelId="{5C5D67DA-88D5-4CCF-8FB7-99C4AC146014}">
      <dsp:nvSpPr>
        <dsp:cNvPr id="0" name=""/>
        <dsp:cNvSpPr/>
      </dsp:nvSpPr>
      <dsp:spPr>
        <a:xfrm>
          <a:off x="4812362" y="3273948"/>
          <a:ext cx="1793643" cy="1047148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64 127,0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2 060,7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6 504,0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55 562,3</a:t>
          </a:r>
        </a:p>
      </dsp:txBody>
      <dsp:txXfrm>
        <a:off x="5335936" y="3273948"/>
        <a:ext cx="746495" cy="1047148"/>
      </dsp:txXfrm>
    </dsp:sp>
    <dsp:sp modelId="{0217CCC7-BA1F-4244-BBDD-121AD1B85C8F}">
      <dsp:nvSpPr>
        <dsp:cNvPr id="0" name=""/>
        <dsp:cNvSpPr/>
      </dsp:nvSpPr>
      <dsp:spPr>
        <a:xfrm>
          <a:off x="7017618" y="3267695"/>
          <a:ext cx="1813348" cy="1053402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64 127,0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2 060,7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6 504,0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55 562,3</a:t>
          </a:r>
        </a:p>
      </dsp:txBody>
      <dsp:txXfrm>
        <a:off x="7544319" y="3267695"/>
        <a:ext cx="759946" cy="1053402"/>
      </dsp:txXfrm>
    </dsp:sp>
    <dsp:sp modelId="{FF257C2E-2532-4907-8501-F1D16673E09B}">
      <dsp:nvSpPr>
        <dsp:cNvPr id="0" name=""/>
        <dsp:cNvSpPr/>
      </dsp:nvSpPr>
      <dsp:spPr>
        <a:xfrm>
          <a:off x="9320956" y="3274261"/>
          <a:ext cx="1887920" cy="104020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64 127,0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2 060,7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6 504,0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55 562,3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9841058" y="3274261"/>
        <a:ext cx="847716" cy="1040204"/>
      </dsp:txXfrm>
    </dsp:sp>
    <dsp:sp modelId="{05F5610B-ECED-435A-83BF-1D6EDFB82F70}">
      <dsp:nvSpPr>
        <dsp:cNvPr id="0" name=""/>
        <dsp:cNvSpPr/>
      </dsp:nvSpPr>
      <dsp:spPr>
        <a:xfrm>
          <a:off x="448099" y="4514854"/>
          <a:ext cx="4063679" cy="78484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ИТОГО</a:t>
          </a:r>
          <a:endParaRPr lang="ru-RU" kern="1200" dirty="0"/>
        </a:p>
      </dsp:txBody>
      <dsp:txXfrm>
        <a:off x="840522" y="4514854"/>
        <a:ext cx="3278833" cy="784846"/>
      </dsp:txXfrm>
    </dsp:sp>
    <dsp:sp modelId="{BD755916-160A-42BD-9537-2528CB57819D}">
      <dsp:nvSpPr>
        <dsp:cNvPr id="0" name=""/>
        <dsp:cNvSpPr/>
      </dsp:nvSpPr>
      <dsp:spPr>
        <a:xfrm>
          <a:off x="4680306" y="4564264"/>
          <a:ext cx="1631797" cy="65142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109 377,3</a:t>
          </a:r>
        </a:p>
      </dsp:txBody>
      <dsp:txXfrm>
        <a:off x="5006017" y="4564264"/>
        <a:ext cx="980375" cy="651422"/>
      </dsp:txXfrm>
    </dsp:sp>
    <dsp:sp modelId="{55A2956B-48E5-40C2-92C2-8F9E92CDAC61}">
      <dsp:nvSpPr>
        <dsp:cNvPr id="0" name=""/>
        <dsp:cNvSpPr/>
      </dsp:nvSpPr>
      <dsp:spPr>
        <a:xfrm>
          <a:off x="6854592" y="4589666"/>
          <a:ext cx="1605007" cy="62602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101 740,1</a:t>
          </a:r>
        </a:p>
      </dsp:txBody>
      <dsp:txXfrm>
        <a:off x="7167604" y="4589666"/>
        <a:ext cx="978984" cy="626023"/>
      </dsp:txXfrm>
    </dsp:sp>
    <dsp:sp modelId="{9797A433-3564-4E5E-BF49-D98435707096}">
      <dsp:nvSpPr>
        <dsp:cNvPr id="0" name=""/>
        <dsp:cNvSpPr/>
      </dsp:nvSpPr>
      <dsp:spPr>
        <a:xfrm>
          <a:off x="8993114" y="4604320"/>
          <a:ext cx="1793512" cy="58046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101 740,1</a:t>
          </a:r>
        </a:p>
      </dsp:txBody>
      <dsp:txXfrm>
        <a:off x="9283349" y="4604320"/>
        <a:ext cx="1213043" cy="580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0.08262</cdr:x>
      <cdr:y>0.01896</cdr:y>
    </cdr:from>
    <cdr:to>
      <cdr:x>0.92547</cdr:x>
      <cdr:y>0.12816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0040" y="72008"/>
          <a:ext cx="3672915" cy="414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0.01652</cdr:x>
      <cdr:y>0.01896</cdr:y>
    </cdr:from>
    <cdr:to>
      <cdr:x>0.96734</cdr:x>
      <cdr:y>0.21356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71990" y="56974"/>
          <a:ext cx="4143405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Доля  добывающих производств в  объеме отгруженных товаров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0.11864</cdr:x>
      <cdr:y>0.03704</cdr:y>
    </cdr:from>
    <cdr:to>
      <cdr:x>0.98305</cdr:x>
      <cdr:y>0.11111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0066" y="214314"/>
          <a:ext cx="364333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0.14175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96162" cy="276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0.0868</cdr:x>
      <cdr:y>0.02373</cdr:y>
    </cdr:from>
    <cdr:to>
      <cdr:x>0.18492</cdr:x>
      <cdr:y>0.08603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xmlns="" id="{15DCB006-6817-43AD-98BE-5ECE6AEFA1C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28092" y="144016"/>
          <a:ext cx="936104" cy="37798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0.67928</cdr:x>
      <cdr:y>0.5873</cdr:y>
    </cdr:from>
    <cdr:to>
      <cdr:x>0.81963</cdr:x>
      <cdr:y>0.78994</cdr:y>
    </cdr:to>
    <cdr:pic>
      <cdr:nvPicPr>
        <cdr:cNvPr id="4" name="Рисунок 3">
          <a:extLst xmlns:a="http://schemas.openxmlformats.org/drawingml/2006/main">
            <a:ext uri="{FF2B5EF4-FFF2-40B4-BE49-F238E27FC236}">
              <a16:creationId xmlns:a16="http://schemas.microsoft.com/office/drawing/2014/main" xmlns="" id="{5A9926C4-0E41-47B9-A82C-56EC1F76D7A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070742" y="2664296"/>
          <a:ext cx="1667583" cy="9192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0.42397</cdr:x>
      <cdr:y>0.11111</cdr:y>
    </cdr:from>
    <cdr:to>
      <cdr:x>0.43609</cdr:x>
      <cdr:y>0.42857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503729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0.43609</cdr:x>
      <cdr:y>0.11111</cdr:y>
    </cdr:from>
    <cdr:to>
      <cdr:x>0.46639</cdr:x>
      <cdr:y>0.47619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1308" y="504056"/>
          <a:ext cx="360040" cy="16561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1 927 132,5</a:t>
          </a:r>
        </a:p>
      </cdr:txBody>
    </cdr:sp>
  </cdr:relSizeAnchor>
  <cdr:relSizeAnchor xmlns:cdr="http://schemas.openxmlformats.org/drawingml/2006/chartDrawing">
    <cdr:from>
      <cdr:x>0.5573</cdr:x>
      <cdr:y>0.11111</cdr:y>
    </cdr:from>
    <cdr:to>
      <cdr:x>0.5876</cdr:x>
      <cdr:y>0.46032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621468" y="504056"/>
          <a:ext cx="360040" cy="15841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2 001 615,2</a:t>
          </a:r>
        </a:p>
      </cdr:txBody>
    </cdr:sp>
  </cdr:relSizeAnchor>
  <cdr:relSizeAnchor xmlns:cdr="http://schemas.openxmlformats.org/drawingml/2006/chartDrawing">
    <cdr:from>
      <cdr:x>0.54518</cdr:x>
      <cdr:y>0.11111</cdr:y>
    </cdr:from>
    <cdr:to>
      <cdr:x>0.5573</cdr:x>
      <cdr:y>0.42857</cdr:y>
    </cdr:to>
    <cdr:sp macro="" textlink="">
      <cdr:nvSpPr>
        <cdr:cNvPr id="9" name="Правая фигурная скобка 8"/>
        <cdr:cNvSpPr/>
      </cdr:nvSpPr>
      <cdr:spPr>
        <a:xfrm xmlns:a="http://schemas.openxmlformats.org/drawingml/2006/main">
          <a:off x="647745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0.66639</cdr:x>
      <cdr:y>0.11111</cdr:y>
    </cdr:from>
    <cdr:to>
      <cdr:x>0.67851</cdr:x>
      <cdr:y>0.42857</cdr:y>
    </cdr:to>
    <cdr:sp macro="" textlink="">
      <cdr:nvSpPr>
        <cdr:cNvPr id="10" name="Правая фигурная скобка 9"/>
        <cdr:cNvSpPr/>
      </cdr:nvSpPr>
      <cdr:spPr>
        <a:xfrm xmlns:a="http://schemas.openxmlformats.org/drawingml/2006/main">
          <a:off x="791761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0.30276</cdr:x>
      <cdr:y>0.11111</cdr:y>
    </cdr:from>
    <cdr:to>
      <cdr:x>0.31488</cdr:x>
      <cdr:y>0.39683</cdr:y>
    </cdr:to>
    <cdr:sp macro="" textlink="">
      <cdr:nvSpPr>
        <cdr:cNvPr id="12" name="Правая фигурная скобка 11"/>
        <cdr:cNvSpPr/>
      </cdr:nvSpPr>
      <cdr:spPr>
        <a:xfrm xmlns:a="http://schemas.openxmlformats.org/drawingml/2006/main">
          <a:off x="3597132" y="504056"/>
          <a:ext cx="144016" cy="129614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0.18154</cdr:x>
      <cdr:y>0.11111</cdr:y>
    </cdr:from>
    <cdr:to>
      <cdr:x>0.19366</cdr:x>
      <cdr:y>0.4127</cdr:y>
    </cdr:to>
    <cdr:sp macro="" textlink="">
      <cdr:nvSpPr>
        <cdr:cNvPr id="13" name="Правая фигурная скобка 12"/>
        <cdr:cNvSpPr/>
      </cdr:nvSpPr>
      <cdr:spPr>
        <a:xfrm xmlns:a="http://schemas.openxmlformats.org/drawingml/2006/main">
          <a:off x="2156972" y="504056"/>
          <a:ext cx="144016" cy="136815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0.67851</cdr:x>
      <cdr:y>0.12698</cdr:y>
    </cdr:from>
    <cdr:to>
      <cdr:x>0.70882</cdr:x>
      <cdr:y>0.42857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061628" y="576064"/>
          <a:ext cx="360040" cy="13681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2 085 572,7</a:t>
          </a:r>
        </a:p>
      </cdr:txBody>
    </cdr:sp>
  </cdr:relSizeAnchor>
  <cdr:relSizeAnchor xmlns:cdr="http://schemas.openxmlformats.org/drawingml/2006/chartDrawing">
    <cdr:from>
      <cdr:x>0.30882</cdr:x>
      <cdr:y>0.14286</cdr:y>
    </cdr:from>
    <cdr:to>
      <cdr:x>0.33912</cdr:x>
      <cdr:y>0.44444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669189" y="648085"/>
          <a:ext cx="360004" cy="13681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2 255 892,2</a:t>
          </a:r>
        </a:p>
      </cdr:txBody>
    </cdr:sp>
  </cdr:relSizeAnchor>
  <cdr:relSizeAnchor xmlns:cdr="http://schemas.openxmlformats.org/drawingml/2006/chartDrawing">
    <cdr:from>
      <cdr:x>0.1876</cdr:x>
      <cdr:y>0.14286</cdr:y>
    </cdr:from>
    <cdr:to>
      <cdr:x>0.21791</cdr:x>
      <cdr:y>0.44444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228980" y="648072"/>
          <a:ext cx="360040" cy="13681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2 055 345,3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0.50047</cdr:x>
      <cdr:y>0.28708</cdr:y>
    </cdr:from>
    <cdr:to>
      <cdr:x>0.61251</cdr:x>
      <cdr:y>0.33014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84320" y="1371600"/>
          <a:ext cx="91440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0.4055</cdr:x>
      <cdr:y>0.2795</cdr:y>
    </cdr:from>
    <cdr:to>
      <cdr:x>0.62599</cdr:x>
      <cdr:y>0.34329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43872" y="1916832"/>
          <a:ext cx="2688214" cy="437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4 403 506,4 тыс. рублей</a:t>
          </a:r>
        </a:p>
      </cdr:txBody>
    </cdr:sp>
  </cdr:relSizeAnchor>
  <cdr:relSizeAnchor xmlns:cdr="http://schemas.openxmlformats.org/drawingml/2006/chartDrawing">
    <cdr:from>
      <cdr:x>0.4055</cdr:x>
      <cdr:y>0.459</cdr:y>
    </cdr:from>
    <cdr:to>
      <cdr:x>0.64174</cdr:x>
      <cdr:y>0.51004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43872" y="3147817"/>
          <a:ext cx="2880238" cy="350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4 393 787,0 тыс. рублей</a:t>
          </a:r>
        </a:p>
      </cdr:txBody>
    </cdr:sp>
  </cdr:relSizeAnchor>
  <cdr:relSizeAnchor xmlns:cdr="http://schemas.openxmlformats.org/drawingml/2006/chartDrawing">
    <cdr:from>
      <cdr:x>0.50233</cdr:x>
      <cdr:y>0.66667</cdr:y>
    </cdr:from>
    <cdr:to>
      <cdr:x>0.61438</cdr:x>
      <cdr:y>0.73365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99560" y="3185160"/>
          <a:ext cx="91440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0.4055</cdr:x>
      <cdr:y>0.64047</cdr:y>
    </cdr:from>
    <cdr:to>
      <cdr:x>0.63791</cdr:x>
      <cdr:y>0.68992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43872" y="4392368"/>
          <a:ext cx="2833543" cy="339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4 507 488,8  тыс. рублей</a:t>
          </a:r>
        </a:p>
      </cdr:txBody>
    </cdr:sp>
  </cdr:relSizeAnchor>
  <cdr:relSizeAnchor xmlns:cdr="http://schemas.openxmlformats.org/drawingml/2006/chartDrawing">
    <cdr:from>
      <cdr:x>0.51074</cdr:x>
      <cdr:y>0.80861</cdr:y>
    </cdr:from>
    <cdr:to>
      <cdr:x>0.62278</cdr:x>
      <cdr:y>0.88517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68140" y="3863340"/>
          <a:ext cx="91440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0.4055</cdr:x>
      <cdr:y>0.8255</cdr:y>
    </cdr:from>
    <cdr:to>
      <cdr:x>0.61812</cdr:x>
      <cdr:y>0.8877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943872" y="5661248"/>
          <a:ext cx="2592263" cy="426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4 352 835,8 тыс. рублей</a:t>
          </a:r>
        </a:p>
      </cdr:txBody>
    </cdr:sp>
  </cdr:relSizeAnchor>
  <cdr:relSizeAnchor xmlns:cdr="http://schemas.openxmlformats.org/drawingml/2006/chartDrawing">
    <cdr:from>
      <cdr:x>0.90943</cdr:x>
      <cdr:y>0.71611</cdr:y>
    </cdr:from>
    <cdr:to>
      <cdr:x>1</cdr:x>
      <cdr:y>0.79904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421880" y="3421380"/>
          <a:ext cx="73914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0.76657</cdr:x>
      <cdr:y>0.51196</cdr:y>
    </cdr:from>
    <cdr:to>
      <cdr:x>0.77311</cdr:x>
      <cdr:y>0.60447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256020" y="2446020"/>
          <a:ext cx="53340" cy="44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0.86374</cdr:x>
      <cdr:y>0.5105</cdr:y>
    </cdr:from>
    <cdr:to>
      <cdr:x>0.98413</cdr:x>
      <cdr:y>0.603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530695" y="3501009"/>
          <a:ext cx="1467818" cy="634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154 653,0 тыс. руб.</a:t>
          </a:r>
        </a:p>
        <a:p xmlns:a="http://schemas.openxmlformats.org/drawingml/2006/main">
          <a:pPr algn="l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3,6%</a:t>
          </a:r>
        </a:p>
      </cdr:txBody>
    </cdr:sp>
  </cdr:relSizeAnchor>
  <cdr:relSizeAnchor xmlns:cdr="http://schemas.openxmlformats.org/drawingml/2006/chartDrawing">
    <cdr:from>
      <cdr:x>0.88796</cdr:x>
      <cdr:y>0.43381</cdr:y>
    </cdr:from>
    <cdr:to>
      <cdr:x>1</cdr:x>
      <cdr:y>0.51834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246620" y="2072640"/>
          <a:ext cx="914400" cy="403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0.8544</cdr:x>
      <cdr:y>0.34514</cdr:y>
    </cdr:from>
    <cdr:to>
      <cdr:x>0.96644</cdr:x>
      <cdr:y>0.44881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0416821" y="2366971"/>
          <a:ext cx="1365992" cy="710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-113 701,8 тыс. руб.</a:t>
          </a:r>
        </a:p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-2,5%</a:t>
          </a:r>
        </a:p>
      </cdr:txBody>
    </cdr:sp>
  </cdr:relSizeAnchor>
  <cdr:relSizeAnchor xmlns:cdr="http://schemas.openxmlformats.org/drawingml/2006/chartDrawing">
    <cdr:from>
      <cdr:x>0.85207</cdr:x>
      <cdr:y>0.164</cdr:y>
    </cdr:from>
    <cdr:to>
      <cdr:x>0.96411</cdr:x>
      <cdr:y>0.27086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0388403" y="1124744"/>
          <a:ext cx="1365992" cy="732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9 719,4 тыс. руб.</a:t>
          </a:r>
        </a:p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0,2%</a:t>
          </a:r>
        </a:p>
      </cdr:txBody>
    </cdr:sp>
  </cdr:relSizeAnchor>
  <cdr:relSizeAnchor xmlns:cdr="http://schemas.openxmlformats.org/drawingml/2006/chartDrawing">
    <cdr:from>
      <cdr:x>0.81564</cdr:x>
      <cdr:y>0.15429</cdr:y>
    </cdr:from>
    <cdr:to>
      <cdr:x>0.83595</cdr:x>
      <cdr:y>0.29118</cdr:y>
    </cdr:to>
    <cdr:sp macro="" textlink="">
      <cdr:nvSpPr>
        <cdr:cNvPr id="15" name="Стрелка вниз 14"/>
        <cdr:cNvSpPr/>
      </cdr:nvSpPr>
      <cdr:spPr>
        <a:xfrm xmlns:a="http://schemas.openxmlformats.org/drawingml/2006/main" rot="12692584">
          <a:off x="9944283" y="1058121"/>
          <a:ext cx="247619" cy="938791"/>
        </a:xfrm>
        <a:prstGeom xmlns:a="http://schemas.openxmlformats.org/drawingml/2006/main" prst="downArrow">
          <a:avLst>
            <a:gd name="adj1" fmla="val 50000"/>
            <a:gd name="adj2" fmla="val 127277"/>
          </a:avLst>
        </a:prstGeom>
        <a:solidFill xmlns:a="http://schemas.openxmlformats.org/drawingml/2006/main">
          <a:schemeClr val="tx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0.83023</cdr:x>
      <cdr:y>0.11229</cdr:y>
    </cdr:from>
    <cdr:to>
      <cdr:x>0.97198</cdr:x>
      <cdr:y>0.15794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0" y="700399"/>
          <a:ext cx="1352373" cy="284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40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0.14175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96162" cy="276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40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0.32658</cdr:x>
      <cdr:y>0.19818</cdr:y>
    </cdr:from>
    <cdr:to>
      <cdr:x>0.41298</cdr:x>
      <cdr:y>0.38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456384" y="470936"/>
          <a:ext cx="91440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chemeClr val="tx1"/>
              </a:solidFill>
            </a:rPr>
            <a:t>39,4%</a:t>
          </a:r>
        </a:p>
      </cdr:txBody>
    </cdr:sp>
  </cdr:relSizeAnchor>
  <cdr:relSizeAnchor xmlns:cdr="http://schemas.openxmlformats.org/drawingml/2006/chartDrawing">
    <cdr:from>
      <cdr:x>0.44286</cdr:x>
      <cdr:y>0.2</cdr:y>
    </cdr:from>
    <cdr:to>
      <cdr:x>0.52926</cdr:x>
      <cdr:y>0.41212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360786" y="504056"/>
          <a:ext cx="1045860" cy="534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chemeClr val="tx1"/>
              </a:solidFill>
            </a:rPr>
            <a:t>37,8%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0.66486</cdr:x>
      <cdr:y>0.01921</cdr:y>
    </cdr:from>
    <cdr:to>
      <cdr:x>0.89571</cdr:x>
      <cdr:y>0.08015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94632E23-B36A-48EE-8331-20BBAAEA33C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184576" y="129406"/>
          <a:ext cx="1800171" cy="41046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0995" cy="488712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9" y="0"/>
            <a:ext cx="2880995" cy="488712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A5797334-6BD9-4529-BCE7-B484D2B1628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5" tIns="44892" rIns="89785" bIns="448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4"/>
            <a:ext cx="5318760" cy="4398407"/>
          </a:xfrm>
          <a:prstGeom prst="rect">
            <a:avLst/>
          </a:prstGeom>
        </p:spPr>
        <p:txBody>
          <a:bodyPr vert="horz" lIns="89785" tIns="44892" rIns="89785" bIns="448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283830"/>
            <a:ext cx="2880995" cy="488712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9" y="9283830"/>
            <a:ext cx="2880995" cy="488712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08320370-6D5C-4945-8D9A-F2E29697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2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7849">
              <a:defRPr/>
            </a:pPr>
            <a:fld id="{28529644-27C0-4655-9503-40E917BF2C41}" type="slidenum">
              <a:rPr>
                <a:solidFill>
                  <a:prstClr val="black"/>
                </a:solidFill>
                <a:latin typeface="Calibri"/>
              </a:rPr>
              <a:pPr defTabSz="897849">
                <a:defRPr/>
              </a:pPr>
              <a:t>2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686262" y="9144854"/>
            <a:ext cx="2816244" cy="47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10" rIns="91413" bIns="45710" anchor="b"/>
          <a:lstStyle/>
          <a:p>
            <a:pPr algn="r" defTabSz="913647">
              <a:defRPr/>
            </a:pPr>
            <a:fld id="{0C7B8A1B-A169-42ED-96E3-CF5B68CF2C7A}" type="slidenum">
              <a:rPr lang="en-GB" sz="1300">
                <a:solidFill>
                  <a:prstClr val="black"/>
                </a:solidFill>
                <a:latin typeface="Calibri"/>
              </a:rPr>
              <a:pPr algn="r" defTabSz="913647">
                <a:defRPr/>
              </a:pPr>
              <a:t>2</a:t>
            </a:fld>
            <a:endParaRPr lang="en-GB" sz="1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8" y="722313"/>
            <a:ext cx="6411912" cy="3608387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7000" y="4570757"/>
            <a:ext cx="4768501" cy="4330188"/>
          </a:xfrm>
          <a:noFill/>
          <a:ln/>
        </p:spPr>
        <p:txBody>
          <a:bodyPr lIns="91413" tIns="45710" rIns="91413" bIns="45710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69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62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32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43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87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4187">
                <a:defRPr/>
              </a:pPr>
              <a:t>37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06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21475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21475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21475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21475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21475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4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65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21475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18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74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79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87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41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987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906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038" y="722313"/>
            <a:ext cx="6410325" cy="3606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107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2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1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89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57175" y="209550"/>
            <a:ext cx="7072313" cy="3978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58998" y="5040947"/>
            <a:ext cx="5611317" cy="5112511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метки 2"/>
          <p:cNvSpPr txBox="1">
            <a:spLocks/>
          </p:cNvSpPr>
          <p:nvPr/>
        </p:nvSpPr>
        <p:spPr>
          <a:xfrm>
            <a:off x="181267" y="4136245"/>
            <a:ext cx="6247333" cy="6184357"/>
          </a:xfrm>
          <a:prstGeom prst="rect">
            <a:avLst/>
          </a:prstGeom>
        </p:spPr>
        <p:txBody>
          <a:bodyPr vert="horz" lIns="89785" tIns="44892" rIns="89785" bIns="44892" rtlCol="0">
            <a:noAutofit/>
          </a:bodyPr>
          <a:lstStyle/>
          <a:p>
            <a:pPr algn="just">
              <a:defRPr/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Почему именно Ханты-Мансийский район – предлагается в качестве экспериментальной площадки. На слайде представлен потенциал района – как аграрной территории. Сегодня – это </a:t>
            </a: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пятая часть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производства всего мяса, </a:t>
            </a: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десятая часть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производства молока,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сбора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овощей и картофеля.</a:t>
            </a:r>
          </a:p>
          <a:p>
            <a:pPr algn="just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Производством сельскохозяйственной продукции  в районе занято: 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 кооператива 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«Родина»,   «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Реполовский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Селиярово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 КФХ и 459  ЛПХ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На постоянной основе в сфере сельского хозяйства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трудится 207 чел</a:t>
            </a:r>
          </a:p>
          <a:p>
            <a:pPr algn="just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Для реализации проекта имеется земельный ресурс.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 сельскохозяйственных угодий – 51,2 тыс.га, в том числе  чуть более половины приходится на сенокосы ( 27,7 тыс.га или 54%), 40% земель на пастбища (20,5 тыс.га) и 6% - это площадь пашни (1 тыс.га)</a:t>
            </a:r>
          </a:p>
          <a:p>
            <a:pPr algn="just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Создана минимальная материально-техническая база.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Имеется16 типовых  животноводческих помещений, в том числе 7 единиц 80 года постройки, 9 комплексов выстроено за последние 15 лет. В последнее время свою поддержку район сконцентрировал на переработку,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простимулировав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создание 3 цехов – это цех по  переработке мяса в КФХ Воронцова А.А., цех по переработке  молока в КФХ Башмакова В.А., убойный пункт в КФХ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Веретельникова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С.В. Таким образом, стоимость основных фондов  в хозяйствах района  находится в пределах  500 млн. рублей, что соответствует  ежегодной стоимости произведенной 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продукци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 не менее 0,5 млрд.рублей.</a:t>
            </a:r>
          </a:p>
          <a:p>
            <a:pPr algn="just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последние 4 года в отрасль 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инвестировано около 350 млн. рублей бюджетных средств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 то числе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десятая часть 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районных  около 33  млн.  рублей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411828" y="2111213"/>
            <a:ext cx="43932" cy="53062"/>
          </a:xfrm>
          <a:custGeom>
            <a:avLst/>
            <a:gdLst>
              <a:gd name="connsiteX0" fmla="*/ 0 w 5974404"/>
              <a:gd name="connsiteY0" fmla="*/ 0 h 593388"/>
              <a:gd name="connsiteX1" fmla="*/ 5972783 w 5974404"/>
              <a:gd name="connsiteY1" fmla="*/ 593388 h 593388"/>
              <a:gd name="connsiteX2" fmla="*/ 0 w 5974404"/>
              <a:gd name="connsiteY2" fmla="*/ 0 h 59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4404" h="593388">
                <a:moveTo>
                  <a:pt x="0" y="0"/>
                </a:moveTo>
                <a:lnTo>
                  <a:pt x="5972783" y="593388"/>
                </a:lnTo>
                <a:cubicBezTo>
                  <a:pt x="5974404" y="593388"/>
                  <a:pt x="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85" tIns="44892" rIns="89785" bIns="4489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56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57175" y="209550"/>
            <a:ext cx="7072313" cy="3978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58998" y="5040947"/>
            <a:ext cx="5611317" cy="5112511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метки 2"/>
          <p:cNvSpPr txBox="1">
            <a:spLocks/>
          </p:cNvSpPr>
          <p:nvPr/>
        </p:nvSpPr>
        <p:spPr>
          <a:xfrm>
            <a:off x="181267" y="4136245"/>
            <a:ext cx="6247333" cy="6184357"/>
          </a:xfrm>
          <a:prstGeom prst="rect">
            <a:avLst/>
          </a:prstGeom>
        </p:spPr>
        <p:txBody>
          <a:bodyPr vert="horz" lIns="89785" tIns="44892" rIns="89785" bIns="44892" rtlCol="0">
            <a:noAutofit/>
          </a:bodyPr>
          <a:lstStyle/>
          <a:p>
            <a:pPr algn="just">
              <a:defRPr/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Почему именно Ханты-Мансийский район – предлагается в качестве экспериментальной площадки. На слайде представлен потенциал района – как аграрной территории. Сегодня – это </a:t>
            </a: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пятая часть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производства всего мяса, </a:t>
            </a: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десятая часть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производства молока,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сбора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овощей и картофеля.</a:t>
            </a:r>
          </a:p>
          <a:p>
            <a:pPr algn="just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Производством сельскохозяйственной продукции  в районе занято: 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 кооператива 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«Родина»,   «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Реполовский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Селиярово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 КФХ и 459  ЛПХ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На постоянной основе в сфере сельского хозяйства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трудится 207 чел</a:t>
            </a:r>
          </a:p>
          <a:p>
            <a:pPr algn="just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Для реализации проекта имеется земельный ресурс.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 сельскохозяйственных угодий – 51,2 тыс.га, в том числе  чуть более половины приходится на сенокосы ( 27,7 тыс.га или 54%), 40% земель на пастбища (20,5 тыс.га) и 6% - это площадь пашни (1 тыс.га)</a:t>
            </a:r>
          </a:p>
          <a:p>
            <a:pPr algn="just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Создана минимальная материально-техническая база.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Имеется16 типовых  животноводческих помещений, в том числе 7 единиц 80 года постройки, 9 комплексов выстроено за последние 15 лет. В последнее время свою поддержку район сконцентрировал на переработку,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простимулировав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создание 3 цехов – это цех по  переработке мяса в КФХ Воронцова А.А., цех по переработке  молока в КФХ Башмакова В.А., убойный пункт в КФХ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Веретельникова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С.В. Таким образом, стоимость основных фондов  в хозяйствах района  находится в пределах  500 млн. рублей, что соответствует  ежегодной стоимости произведенной 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продукци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 не менее 0,5 млрд.рублей.</a:t>
            </a:r>
          </a:p>
          <a:p>
            <a:pPr algn="just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последние 4 года в отрасль 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инвестировано около 350 млн. рублей бюджетных средств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 то числе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десятая часть 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районных  около 33  млн.  рублей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411828" y="2111213"/>
            <a:ext cx="43932" cy="53062"/>
          </a:xfrm>
          <a:custGeom>
            <a:avLst/>
            <a:gdLst>
              <a:gd name="connsiteX0" fmla="*/ 0 w 5974404"/>
              <a:gd name="connsiteY0" fmla="*/ 0 h 593388"/>
              <a:gd name="connsiteX1" fmla="*/ 5972783 w 5974404"/>
              <a:gd name="connsiteY1" fmla="*/ 593388 h 593388"/>
              <a:gd name="connsiteX2" fmla="*/ 0 w 5974404"/>
              <a:gd name="connsiteY2" fmla="*/ 0 h 59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4404" h="593388">
                <a:moveTo>
                  <a:pt x="0" y="0"/>
                </a:moveTo>
                <a:lnTo>
                  <a:pt x="5972783" y="593388"/>
                </a:lnTo>
                <a:cubicBezTo>
                  <a:pt x="5974404" y="593388"/>
                  <a:pt x="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85" tIns="44892" rIns="89785" bIns="4489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71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8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1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6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9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4574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41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06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71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06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86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469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1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45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22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46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70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24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2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02238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25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58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69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74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0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41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91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40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12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76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98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89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9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78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92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0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07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18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92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53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77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39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25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24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2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80170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5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5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5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0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4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5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5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4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7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5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mailto:komitet@hmrn.ru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SobyaninSA@hmrn.r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5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Без 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88640"/>
            <a:ext cx="11377264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341694" y="2405379"/>
            <a:ext cx="6048672" cy="260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2024 год и плановый период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 и 2026 годов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3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6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42" y="11998"/>
            <a:ext cx="297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748" y="3284984"/>
            <a:ext cx="11304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Прожиточный минимум по Ханты-Мансийскому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автономному округу – Югре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1717" y="288697"/>
            <a:ext cx="9409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 потребительских цен по Ханты-Мансийскому автономному округу – Югра за 2022 год</a:t>
            </a:r>
            <a:endParaRPr lang="ru-RU" sz="1900" b="1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768075" y="1273283"/>
            <a:ext cx="51845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%, период с начала года </a:t>
            </a:r>
            <a:endParaRPr lang="ru-RU" altLang="ru-RU" sz="1200" dirty="0">
              <a:solidFill>
                <a:prstClr val="black"/>
              </a:solidFill>
            </a:endParaRPr>
          </a:p>
          <a:p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соответствующему периоду предыдущего года</a:t>
            </a:r>
            <a:endParaRPr lang="ru-RU" altLang="ru-RU" sz="1200" dirty="0">
              <a:solidFill>
                <a:prstClr val="black"/>
              </a:solidFill>
            </a:endParaRPr>
          </a:p>
          <a:p>
            <a:endParaRPr lang="ru-RU" altLang="ru-RU" sz="12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986537"/>
              </p:ext>
            </p:extLst>
          </p:nvPr>
        </p:nvGraphicFramePr>
        <p:xfrm>
          <a:off x="527381" y="1700808"/>
          <a:ext cx="11233248" cy="1437496"/>
        </p:xfrm>
        <a:graphic>
          <a:graphicData uri="http://schemas.openxmlformats.org/drawingml/2006/table">
            <a:tbl>
              <a:tblPr firstRow="1" bandRow="1"/>
              <a:tblGrid>
                <a:gridCol w="9021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1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Югра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товары и услуги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108,56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товары (за исключением услуг)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109,39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Общественное питание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104,82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Услуги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106,42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855351"/>
              </p:ext>
            </p:extLst>
          </p:nvPr>
        </p:nvGraphicFramePr>
        <p:xfrm>
          <a:off x="529616" y="4031193"/>
          <a:ext cx="11233248" cy="1693851"/>
        </p:xfrm>
        <a:graphic>
          <a:graphicData uri="http://schemas.openxmlformats.org/drawingml/2006/table">
            <a:tbl>
              <a:tblPr firstRow="1" bandRow="1"/>
              <a:tblGrid>
                <a:gridCol w="556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66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Ханты-Мансийского автономного округа – Югры от 02.09.2021 № 334-п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Ханты-Мансийского автономного округа – Югры от 23.12.2022 № 699-п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2022 год: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2023 год: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среднем на душу населения 	– 18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625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среднем на душу населения 	– 19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649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трудоспособного населения	– 20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302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трудоспособного населения	– 21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417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пенсионеров		               – 16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067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пенсионеров		               – 16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951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детей			– 18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654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детей			– 19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680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12639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950" y="317061"/>
            <a:ext cx="112177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815672"/>
              </p:ext>
            </p:extLst>
          </p:nvPr>
        </p:nvGraphicFramePr>
        <p:xfrm>
          <a:off x="335360" y="1124745"/>
          <a:ext cx="11521281" cy="527993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4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5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30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34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87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87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7169">
                  <a:extLst>
                    <a:ext uri="{9D8B030D-6E8A-4147-A177-3AD203B41FA5}">
                      <a16:colId xmlns:a16="http://schemas.microsoft.com/office/drawing/2014/main" xmlns="" val="3497411919"/>
                    </a:ext>
                  </a:extLst>
                </a:gridCol>
              </a:tblGrid>
              <a:tr h="3302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6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71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Протяженность очищенной прибрежной полосы водных объектов, км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населения, вовлеченного в мероприятия по очистке берегов водных объектов, тыс. чел (нарастающим итогом)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0,984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1,968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2,296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2,296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утилизированных (размещенных) твердых коммунальных отходов в общем объеме твердых коммунальных отходов,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9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проектов нормативов выбросов загрязняющих веществ в окружающую среду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77488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47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966" y="160885"/>
            <a:ext cx="1065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модернизация жилищно-коммунального комплекса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повышение энергетической эффективности в Ханты-Мансийском районе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2026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4995176"/>
            <a:ext cx="115932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2839"/>
            <a:ext cx="663614" cy="81000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595160" y="2420888"/>
            <a:ext cx="11189472" cy="21422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надежности предоставления жилищно-коммунальных и бытовых услуг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потребителей надежным и качественным электроснабжением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топливно-энергетических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31056989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782950" y="149994"/>
            <a:ext cx="11001682" cy="405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879304"/>
              </p:ext>
            </p:extLst>
          </p:nvPr>
        </p:nvGraphicFramePr>
        <p:xfrm>
          <a:off x="263351" y="959994"/>
          <a:ext cx="11665297" cy="49394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7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38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335281616"/>
                    </a:ext>
                  </a:extLst>
                </a:gridCol>
              </a:tblGrid>
              <a:tr h="81930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121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спецтехники для улучшения качества предоставляемых коммунальных услуг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53 085,0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53 085,00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38 993,30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588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Строительство, реконструкция, капитальный ремонт и ремонт объектов коммунального хозяйства и инженерных сетей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310 673,5</a:t>
                      </a: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8 472,7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66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питьевой воды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20 406,1</a:t>
                      </a: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120 110,60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66 090,60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65 090,60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9320015"/>
                  </a:ext>
                </a:extLst>
              </a:tr>
              <a:tr h="44962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Аварийно-технический запас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2 739,2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2 739,30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2 739,30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2 739,3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03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исполнения муниципальных функций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91 716,9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97 521,40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97 521,40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97 521,4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12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бытового обслуживания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20 000,0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962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благосостояния населения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42 464,0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26 450,4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48 004,8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49 484,9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040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недополученных доходов организациям, осуществляющим реализацию электрической энергии в зоне децентрализованного электроснабжения на территории Ханты-Мансийского района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354 407,7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384 835,3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393 235,4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402 165,3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9621">
                <a:tc>
                  <a:txBody>
                    <a:bodyPr/>
                    <a:lstStyle/>
                    <a:p>
                      <a:pPr algn="ctr"/>
                      <a:endParaRPr lang="ru-RU"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программе: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895 492,4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694 742,0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666 584,8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645 474,2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3732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254385"/>
            <a:ext cx="110172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56600"/>
              </p:ext>
            </p:extLst>
          </p:nvPr>
        </p:nvGraphicFramePr>
        <p:xfrm>
          <a:off x="47327" y="959994"/>
          <a:ext cx="11824854" cy="556534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7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8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4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9637">
                  <a:extLst>
                    <a:ext uri="{9D8B030D-6E8A-4147-A177-3AD203B41FA5}">
                      <a16:colId xmlns:a16="http://schemas.microsoft.com/office/drawing/2014/main" xmlns="" val="520925889"/>
                    </a:ext>
                  </a:extLst>
                </a:gridCol>
              </a:tblGrid>
              <a:tr h="2242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3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Доля населения Ханты-Мансийского района, обеспеченного качественной питьевой водой из систем централизованного водоснабжения, %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6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Доля площади жилищного фонда, обеспеченного всеми видами благоустройства, в общей площади жилищного фонда Ханты-Мансийского района,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23,8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Обеспечение аварийно-техническим запасом жилищно-коммунального хозяйства района,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Количество предоставленных банных услуг, помывки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9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расходов на коммунальные услуги в совокупном доходе семьи,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84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замены ветхих инженерных сетей теплоснабжения, водоснабжения, водоотведения от общей протяженности ветхих инженерных сетей теплоснабжения, водоснабжения, водоотведения,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266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180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966" y="232840"/>
            <a:ext cx="1092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населенных пунктов 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2026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4995176"/>
            <a:ext cx="11161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2840"/>
            <a:ext cx="663614" cy="81000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479376" y="2780928"/>
            <a:ext cx="11233248" cy="14401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5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комфортности городской среды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механизма прямого участия граждан в формировании комфортной городской среды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благоустройства населенных пунктов Ханты-Мансийского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4120230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149994"/>
            <a:ext cx="10873208" cy="405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611015"/>
              </p:ext>
            </p:extLst>
          </p:nvPr>
        </p:nvGraphicFramePr>
        <p:xfrm>
          <a:off x="191344" y="959995"/>
          <a:ext cx="11449272" cy="52664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7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9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1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68882844"/>
                    </a:ext>
                  </a:extLst>
                </a:gridCol>
              </a:tblGrid>
              <a:tr h="120135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603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проект «Формирование комфортной городской среды»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3 402,9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1 837,5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1 848,1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373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мероприятий по благоустройству сельских поселений на основании конкурсного отбора проектов инициативного бюджетирования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7 387,7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603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 территорий в населенных пунктах Ханты-Мансийского района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69 617,3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5 077,9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6 448,4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9288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1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80 407,8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6 915,4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8 296,5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659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0300" y="254912"/>
            <a:ext cx="10945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117483"/>
              </p:ext>
            </p:extLst>
          </p:nvPr>
        </p:nvGraphicFramePr>
        <p:xfrm>
          <a:off x="191344" y="1628800"/>
          <a:ext cx="11809311" cy="453733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4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2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7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665726423"/>
                    </a:ext>
                  </a:extLst>
                </a:gridCol>
              </a:tblGrid>
              <a:tr h="20633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5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6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населенных пунктах Ханты-Мансийского района, на территории которых реализуется проекты по созданию комфортной городской среды,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9370" marR="3937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9370" marR="3937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6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общественных территорий, подлежащих благоустройству, единиц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2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благоустройства, единиц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266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088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СПАСИБО ЗА ВНИМАНИЕ. ЖЕЛАЮЩИЕ БОЛЬШЕ УЗНАТЬ О БЮДЖЕТЕ МОГУТ ОБРАТИТЬСЯ               </a:t>
            </a:r>
            <a:br>
              <a:rPr lang="ru-RU" sz="1200" dirty="0"/>
            </a:br>
            <a:r>
              <a:rPr lang="ru-RU" sz="1200" dirty="0"/>
              <a:t>В КОМИТЕТ ПО ФИНАНСАМ АДМИНИСТРАЦИИ ХАНТЫ-МАНСИЙСКОГО РАЙОНА</a:t>
            </a:r>
            <a:br>
              <a:rPr lang="ru-RU" sz="1200" dirty="0"/>
            </a:br>
            <a:r>
              <a:rPr lang="ru-RU" sz="1200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52737"/>
            <a:ext cx="10814992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50" dirty="0"/>
              <a:t>Комитет по финансам администрации Ханты-Мансийского района</a:t>
            </a:r>
          </a:p>
          <a:p>
            <a:pPr>
              <a:buNone/>
            </a:pPr>
            <a:r>
              <a:rPr lang="ru-RU" sz="1050" b="1" dirty="0"/>
              <a:t>адрес:</a:t>
            </a:r>
            <a:r>
              <a:rPr lang="ru-RU" sz="1050" dirty="0"/>
              <a:t> ул. Гагарина, д. 214, г. Ханты-Мансийск, 628002</a:t>
            </a:r>
          </a:p>
          <a:p>
            <a:pPr>
              <a:buNone/>
            </a:pPr>
            <a:r>
              <a:rPr lang="ru-RU" sz="1050" b="1" dirty="0" err="1"/>
              <a:t>еmail</a:t>
            </a:r>
            <a:r>
              <a:rPr lang="ru-RU" sz="1050" b="1" dirty="0"/>
              <a:t>:</a:t>
            </a:r>
            <a:r>
              <a:rPr lang="ru-RU" sz="1050" dirty="0"/>
              <a:t> komitet@hmrn.ru</a:t>
            </a:r>
          </a:p>
          <a:p>
            <a:pPr>
              <a:buNone/>
            </a:pPr>
            <a:r>
              <a:rPr lang="ru-RU" sz="1050" b="1" dirty="0"/>
              <a:t>Режим работы:</a:t>
            </a:r>
            <a:endParaRPr lang="ru-RU" sz="1050" dirty="0"/>
          </a:p>
          <a:p>
            <a:pPr>
              <a:buNone/>
            </a:pPr>
            <a:r>
              <a:rPr lang="ru-RU" sz="1050" dirty="0"/>
              <a:t>понедельник — четверг   с 09.00 до 18.15</a:t>
            </a:r>
          </a:p>
          <a:p>
            <a:pPr>
              <a:buNone/>
            </a:pPr>
            <a:r>
              <a:rPr lang="ru-RU" sz="1050" dirty="0"/>
              <a:t>пятница с 09.00 до 17.00</a:t>
            </a:r>
          </a:p>
          <a:p>
            <a:pPr>
              <a:buNone/>
            </a:pPr>
            <a:r>
              <a:rPr lang="ru-RU" sz="1050" dirty="0"/>
              <a:t>обед: с 13.00 до 14.00</a:t>
            </a:r>
          </a:p>
          <a:p>
            <a:pPr>
              <a:buNone/>
            </a:pPr>
            <a:r>
              <a:rPr lang="ru-RU" sz="1050" dirty="0"/>
              <a:t>выходные дни: суббота, воскресенье</a:t>
            </a:r>
          </a:p>
          <a:p>
            <a:pPr>
              <a:buNone/>
            </a:pPr>
            <a:r>
              <a:rPr lang="ru-RU" sz="1050" dirty="0"/>
              <a:t>Заместитель главы Ханты-Мансийского района по финансам</a:t>
            </a:r>
          </a:p>
          <a:p>
            <a:pPr>
              <a:buNone/>
            </a:pPr>
            <a:r>
              <a:rPr lang="ru-RU" sz="1050" b="1" dirty="0"/>
              <a:t>Болдырева Наталия Валерьевна </a:t>
            </a:r>
            <a:r>
              <a:rPr lang="ru-RU" sz="1050" dirty="0" err="1"/>
              <a:t>каб</a:t>
            </a:r>
            <a:r>
              <a:rPr lang="ru-RU" sz="1050" dirty="0"/>
              <a:t>. 201, тел. 35-28-03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Приемная</a:t>
            </a:r>
          </a:p>
          <a:p>
            <a:pPr>
              <a:buNone/>
            </a:pPr>
            <a:r>
              <a:rPr lang="ru-RU" sz="1050" dirty="0"/>
              <a:t>Эксперт I категории(секретарь)</a:t>
            </a:r>
            <a:r>
              <a:rPr lang="ru-RU" sz="1050" b="1" dirty="0"/>
              <a:t>Ефремова Елена Витальевна </a:t>
            </a:r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ru-RU" sz="1050" dirty="0">
                <a:hlinkClick r:id="rId3"/>
              </a:rPr>
              <a:t>komitet@hmrn.ru</a:t>
            </a:r>
            <a:r>
              <a:rPr lang="ru-RU" sz="1050" dirty="0"/>
              <a:t> </a:t>
            </a:r>
          </a:p>
          <a:p>
            <a:pPr>
              <a:buNone/>
            </a:pPr>
            <a:r>
              <a:rPr lang="ru-RU" sz="1050" dirty="0" err="1"/>
              <a:t>каб</a:t>
            </a:r>
            <a:r>
              <a:rPr lang="ru-RU" sz="1050" dirty="0"/>
              <a:t>. 200 факс 35-27-74 тел. 35-27-73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Управление по бюджету</a:t>
            </a:r>
          </a:p>
          <a:p>
            <a:pPr>
              <a:buNone/>
            </a:pPr>
            <a:r>
              <a:rPr lang="ru-RU" sz="1050" dirty="0"/>
              <a:t>Начальник управления </a:t>
            </a:r>
            <a:r>
              <a:rPr lang="ru-RU" sz="1050" b="1" dirty="0"/>
              <a:t>Собянин Сергей Александрович</a:t>
            </a:r>
            <a:endParaRPr lang="ru-RU" sz="1050" dirty="0"/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ru-RU" sz="1050" dirty="0">
                <a:hlinkClick r:id="rId4"/>
              </a:rPr>
              <a:t>SobyaninSA@hmrn.ru</a:t>
            </a:r>
            <a:r>
              <a:rPr lang="ru-RU" sz="1050" dirty="0"/>
              <a:t> </a:t>
            </a:r>
            <a:r>
              <a:rPr lang="ru-RU" sz="1050" dirty="0" err="1"/>
              <a:t>каб</a:t>
            </a:r>
            <a:r>
              <a:rPr lang="ru-RU" sz="1050" dirty="0"/>
              <a:t>. </a:t>
            </a:r>
            <a:r>
              <a:rPr lang="ru-RU" sz="1050" dirty="0" smtClean="0"/>
              <a:t>219тел</a:t>
            </a:r>
            <a:r>
              <a:rPr lang="ru-RU" sz="1050" dirty="0"/>
              <a:t>. 35-27-75 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Управление доходов, налоговой политики </a:t>
            </a:r>
          </a:p>
          <a:p>
            <a:pPr>
              <a:buNone/>
            </a:pPr>
            <a:r>
              <a:rPr lang="ru-RU" sz="1050" dirty="0"/>
              <a:t>Начальник управления </a:t>
            </a:r>
            <a:r>
              <a:rPr lang="ru-RU" sz="1050" b="1" dirty="0"/>
              <a:t>Харисова Рада Вячеславовна</a:t>
            </a:r>
            <a:endParaRPr lang="ru-RU" sz="1050" dirty="0"/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ru-RU" sz="1050" dirty="0">
                <a:hlinkClick r:id="rId4"/>
              </a:rPr>
              <a:t>HarisovaRV@hmrn.ru</a:t>
            </a:r>
            <a:r>
              <a:rPr lang="ru-RU" sz="1050" dirty="0"/>
              <a:t> </a:t>
            </a:r>
            <a:r>
              <a:rPr lang="ru-RU" sz="1050" dirty="0" err="1"/>
              <a:t>каб</a:t>
            </a:r>
            <a:r>
              <a:rPr lang="ru-RU" sz="1050" dirty="0"/>
              <a:t>. 219 тел. 35-28-57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Управление учета, отчетности и исполнения бюджета</a:t>
            </a:r>
          </a:p>
          <a:p>
            <a:pPr>
              <a:buNone/>
            </a:pPr>
            <a:r>
              <a:rPr lang="ru-RU" sz="1050" dirty="0"/>
              <a:t>Начальник управления </a:t>
            </a:r>
            <a:r>
              <a:rPr lang="ru-RU" sz="1050" b="1" dirty="0"/>
              <a:t>Змановский Макар Константинович</a:t>
            </a:r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en-US" sz="1050" dirty="0"/>
              <a:t>ZmanovskiyMK@hmrn.ru</a:t>
            </a:r>
            <a:r>
              <a:rPr lang="ru-RU" sz="1050" dirty="0"/>
              <a:t> </a:t>
            </a:r>
            <a:r>
              <a:rPr lang="ru-RU" sz="1050" dirty="0" err="1"/>
              <a:t>каб</a:t>
            </a:r>
            <a:r>
              <a:rPr lang="ru-RU" sz="1050" dirty="0"/>
              <a:t>. 220 тел. 35-2</a:t>
            </a:r>
            <a:r>
              <a:rPr lang="en-US" sz="1050" dirty="0"/>
              <a:t>7</a:t>
            </a:r>
            <a:r>
              <a:rPr lang="ru-RU" sz="1050" dirty="0"/>
              <a:t>-</a:t>
            </a:r>
            <a:r>
              <a:rPr lang="en-US" sz="1050" dirty="0"/>
              <a:t>79</a:t>
            </a:r>
            <a:endParaRPr lang="ru-RU" sz="1050" dirty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24160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96688" y="188640"/>
            <a:ext cx="11809312" cy="100811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доходов бюджета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2022-2026 годы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42609661"/>
              </p:ext>
            </p:extLst>
          </p:nvPr>
        </p:nvGraphicFramePr>
        <p:xfrm>
          <a:off x="-93420" y="980728"/>
          <a:ext cx="11881320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332624"/>
              </p:ext>
            </p:extLst>
          </p:nvPr>
        </p:nvGraphicFramePr>
        <p:xfrm>
          <a:off x="623393" y="4995174"/>
          <a:ext cx="10585174" cy="13141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51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5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1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243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02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7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4 687 873,7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5 496 000,8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4 437 483,3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4 266 529,8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4 347 633,6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9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214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10945216" cy="72008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Ханты-Мансийского района,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gray">
          <a:xfrm>
            <a:off x="335360" y="6165304"/>
            <a:ext cx="11521280" cy="30349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3" name="Диаграмма 12" title="НДФЛ"/>
          <p:cNvGraphicFramePr/>
          <p:nvPr>
            <p:extLst>
              <p:ext uri="{D42A27DB-BD31-4B8C-83A1-F6EECF244321}">
                <p14:modId xmlns:p14="http://schemas.microsoft.com/office/powerpoint/2010/main" val="3294939861"/>
              </p:ext>
            </p:extLst>
          </p:nvPr>
        </p:nvGraphicFramePr>
        <p:xfrm>
          <a:off x="2495600" y="404664"/>
          <a:ext cx="62646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53956"/>
              </p:ext>
            </p:extLst>
          </p:nvPr>
        </p:nvGraphicFramePr>
        <p:xfrm>
          <a:off x="263352" y="1340768"/>
          <a:ext cx="3024336" cy="18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</a:p>
                  </a:txBody>
                  <a:tcPr marL="68580" marR="68580" marT="34290" marB="34290">
                    <a:solidFill>
                      <a:srgbClr val="0E7D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1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534 171,0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1 625 297,7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1 456 703,3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1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517 903,4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1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593 574,4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992592"/>
              </p:ext>
            </p:extLst>
          </p:nvPr>
        </p:nvGraphicFramePr>
        <p:xfrm>
          <a:off x="325995" y="3429000"/>
          <a:ext cx="2025589" cy="24482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5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74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68580" marR="68580" marT="34290" marB="34290">
                    <a:solidFill>
                      <a:srgbClr val="F19A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– 8 592,5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8 786,2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 10 791,4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год – 10 920,4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 – 11 049,6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280060"/>
              </p:ext>
            </p:extLst>
          </p:nvPr>
        </p:nvGraphicFramePr>
        <p:xfrm>
          <a:off x="3071664" y="4473664"/>
          <a:ext cx="1926214" cy="1691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– 1 105,0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1 003,7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 1 146,1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 – 1 177,8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1 177,8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24145"/>
              </p:ext>
            </p:extLst>
          </p:nvPr>
        </p:nvGraphicFramePr>
        <p:xfrm>
          <a:off x="6672064" y="4509118"/>
          <a:ext cx="2160240" cy="17281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68580" marR="68580" marT="34290" marB="34290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– 5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5 681,6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 4 995,6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5 143,3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5 314,9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973631"/>
              </p:ext>
            </p:extLst>
          </p:nvPr>
        </p:nvGraphicFramePr>
        <p:xfrm>
          <a:off x="9480376" y="3645024"/>
          <a:ext cx="2232248" cy="2257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586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–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267,5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148,2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 год –  159,8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год – 161,5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год – 162,9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366226"/>
              </p:ext>
            </p:extLst>
          </p:nvPr>
        </p:nvGraphicFramePr>
        <p:xfrm>
          <a:off x="9264352" y="1196752"/>
          <a:ext cx="1959732" cy="23042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9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955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– 47 410,5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41 370,7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 год –  50 150,1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год – 52 312,1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Год – 53 851,1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8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05256" cy="64807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Ханты-Мансийского района,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72291401"/>
              </p:ext>
            </p:extLst>
          </p:nvPr>
        </p:nvGraphicFramePr>
        <p:xfrm>
          <a:off x="3287688" y="764704"/>
          <a:ext cx="56166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39504"/>
              </p:ext>
            </p:extLst>
          </p:nvPr>
        </p:nvGraphicFramePr>
        <p:xfrm>
          <a:off x="407368" y="836711"/>
          <a:ext cx="3384376" cy="266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14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 от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использования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имущества</a:t>
                      </a:r>
                    </a:p>
                  </a:txBody>
                  <a:tcPr marL="68580" marR="68580" marT="34290" marB="34290">
                    <a:solidFill>
                      <a:srgbClr val="0E7D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2022 год –  322 299,1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2023 год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–  322 563,8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2024 год –  330 343,3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2025 год –  339 829,6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2026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год –  349 414,1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798245"/>
              </p:ext>
            </p:extLst>
          </p:nvPr>
        </p:nvGraphicFramePr>
        <p:xfrm>
          <a:off x="335360" y="3645024"/>
          <a:ext cx="3384376" cy="26642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7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Платежи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за пользование природными ресурсами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2022 год –   89 736,2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2023 год –  81 147,2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2024 год –  38 453,0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2025 год –  38 453,0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2026 год –  38 453,0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799995"/>
              </p:ext>
            </p:extLst>
          </p:nvPr>
        </p:nvGraphicFramePr>
        <p:xfrm>
          <a:off x="4295800" y="4221088"/>
          <a:ext cx="3384376" cy="22101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от продажи материальных и нематериальных ресурсов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2022 год –  12 362,6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/>
                        <a:t>2023 год –  8 569,1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/>
                        <a:t>2024 год –  1 816,4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/>
                        <a:t>2025 год –  </a:t>
                      </a:r>
                      <a:r>
                        <a:rPr lang="ru-RU" sz="1600" baseline="0" dirty="0"/>
                        <a:t>3 616,4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/>
                        <a:t>2026 год –  </a:t>
                      </a:r>
                      <a:r>
                        <a:rPr lang="ru-RU" sz="1600" baseline="0" dirty="0"/>
                        <a:t>1 116,4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069986"/>
              </p:ext>
            </p:extLst>
          </p:nvPr>
        </p:nvGraphicFramePr>
        <p:xfrm>
          <a:off x="8616280" y="3717032"/>
          <a:ext cx="2826313" cy="27670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26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730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от оказания </a:t>
                      </a: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платных услуг</a:t>
                      </a: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 компенсаций затрат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2022 год –  16 916,3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2023 год –  23 880,0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2024 год –   13 335,0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2025  год –  12 858,9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2026  год –  12 761,4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194315"/>
              </p:ext>
            </p:extLst>
          </p:nvPr>
        </p:nvGraphicFramePr>
        <p:xfrm>
          <a:off x="8832304" y="1052734"/>
          <a:ext cx="3096344" cy="23343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129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Пени, штрафы, 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возмещение ущерба</a:t>
                      </a: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2022 год –   14 928,1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/>
                        <a:t>2023 год </a:t>
                      </a:r>
                      <a:r>
                        <a:rPr lang="ru-RU" sz="1600"/>
                        <a:t>–</a:t>
                      </a:r>
                      <a:r>
                        <a:rPr lang="ru-RU" sz="1600" baseline="0"/>
                        <a:t>  127 198,9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/>
                        <a:t>2024  год –  19 069,7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/>
                        <a:t>2025  год –  19</a:t>
                      </a:r>
                      <a:r>
                        <a:rPr lang="ru-RU" sz="1600" baseline="0" dirty="0"/>
                        <a:t> 070,0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/>
                        <a:t>2026 год –   18 528,3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80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96688" y="-99392"/>
            <a:ext cx="12529392" cy="1038489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Ханты-Мансийского района,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2667002" y="5751258"/>
            <a:ext cx="6857999" cy="24949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307724"/>
              </p:ext>
            </p:extLst>
          </p:nvPr>
        </p:nvGraphicFramePr>
        <p:xfrm>
          <a:off x="551384" y="908719"/>
          <a:ext cx="11017224" cy="5603233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8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2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78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69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%,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составе безвозмездных поступлений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(ожидаемая оценка)*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из бюджета округа,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2 594 966,3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2 997 002,7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2 510 350,8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2 264 914,6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2 262 060,9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115 596,9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144 190,8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164 048,6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504 792,0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818 049,9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379 138,5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291 448,2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287 023,1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1 838 788,1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1 954 959,4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1 950 277,1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1 956 871,0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1 963 083,0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135 789,2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79 802,5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16 886,6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595,4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11 954,8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1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остатков субсидий, субвенций и ИМТ прошлых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-68 529,2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-12 511,7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31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106 091,4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255 617,7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2 632 528,4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3 240 108,6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2 510 350,8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2 264 914,6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2 262 060,9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C0C0">
                            <a:shade val="30000"/>
                            <a:satMod val="115000"/>
                          </a:srgbClr>
                        </a:gs>
                        <a:gs pos="50000">
                          <a:srgbClr val="C0C0C0">
                            <a:shade val="67500"/>
                            <a:satMod val="115000"/>
                          </a:srgbClr>
                        </a:gs>
                        <a:gs pos="100000">
                          <a:srgbClr val="C0C0C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292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Решения, планируемые к принятию по результатам оценки эффективности налоговых расходов за 2022 год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448" y="1268760"/>
            <a:ext cx="10369152" cy="18167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1424" y="3085525"/>
            <a:ext cx="103691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 ЗЕМЕЛЬНОМУ НАЛОГУ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установление льготы в виде освобождения от уплаты налога на землю на межселенной территории Ханты-Мансийского района для организаций, реализующих инвестиционные проекты, в отношении которых заключены соглашения о защите и поощрении капиталовложений в отношении земельных участков в границах которых реализуются инвестиционные проекты в соответствии с соглашением о защите и поощрении капиталовложений, с момента начала строительства до ввода объекта в эксплуатацию, предусмотренного                         в инвестиционном проекте, но не более, чем на пять лет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81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696" y="250532"/>
            <a:ext cx="11953328" cy="405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заимствования, объем долга Ханты-Мансийского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6360" y="65553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80385514"/>
              </p:ext>
            </p:extLst>
          </p:nvPr>
        </p:nvGraphicFramePr>
        <p:xfrm>
          <a:off x="551384" y="963309"/>
          <a:ext cx="1094521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11209"/>
              </p:ext>
            </p:extLst>
          </p:nvPr>
        </p:nvGraphicFramePr>
        <p:xfrm>
          <a:off x="551385" y="5629987"/>
          <a:ext cx="10729190" cy="824484"/>
        </p:xfrm>
        <a:graphic>
          <a:graphicData uri="http://schemas.openxmlformats.org/drawingml/2006/table">
            <a:tbl>
              <a:tblPr/>
              <a:tblGrid>
                <a:gridCol w="4379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7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30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9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5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</a:t>
                      </a: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</a:t>
                      </a: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Предельный планируемый объем долга,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0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  <a:p>
                      <a:pPr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 sz="1400" b="0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126 154,0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133 409,9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138 172,2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9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92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96688" y="-99392"/>
            <a:ext cx="12529392" cy="1038489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утвержденных параметров дефицита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муниципального долга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ограничениями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кодекса Российской Федерации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09105"/>
              </p:ext>
            </p:extLst>
          </p:nvPr>
        </p:nvGraphicFramePr>
        <p:xfrm>
          <a:off x="407368" y="728074"/>
          <a:ext cx="11257927" cy="577448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3752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5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68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78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276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 Ханты-Мансийского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района, тыс.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578 477,1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- 70 005,5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- 127 257,2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- 55 872,8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доходам без учета безвозмездных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3,7%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6,4%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2,7%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 объем дефицита бюджета                            в соответствии с БК РФ, тыс.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188 856,9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189 708,0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199 596,2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207 986,1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доходам без учета безвозмездных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поступлений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058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долг, тыс.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420 535,7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126 154,0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409,9</a:t>
                      </a:r>
                      <a:endParaRPr lang="ru-RU" sz="1600" dirty="0"/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138 172,2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доходам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учета безвозмездных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6,6%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215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муниципального долга в соответствии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БК РФ,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</a:t>
                      </a:r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группе заемщиков с высоким уровнем долговой устойчивости)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948 540,1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997 981,0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1 039 930,5</a:t>
                      </a:r>
                    </a:p>
                  </a:txBody>
                  <a:tcPr>
                    <a:solidFill>
                      <a:srgbClr val="65ED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доходам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учета безвозмездных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31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95134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трелка вниз 2"/>
          <p:cNvSpPr/>
          <p:nvPr/>
        </p:nvSpPr>
        <p:spPr>
          <a:xfrm rot="12255980">
            <a:off x="10100713" y="3512178"/>
            <a:ext cx="264086" cy="864096"/>
          </a:xfrm>
          <a:prstGeom prst="downArrow">
            <a:avLst>
              <a:gd name="adj1" fmla="val 50000"/>
              <a:gd name="adj2" fmla="val 123716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463123">
            <a:off x="9957716" y="2290408"/>
            <a:ext cx="264086" cy="864096"/>
          </a:xfrm>
          <a:prstGeom prst="downArrow">
            <a:avLst>
              <a:gd name="adj1" fmla="val 50000"/>
              <a:gd name="adj2" fmla="val 10226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102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476672"/>
            <a:ext cx="11089232" cy="504056"/>
          </a:xfrm>
        </p:spPr>
        <p:txBody>
          <a:bodyPr>
            <a:noAutofit/>
          </a:bodyPr>
          <a:lstStyle/>
          <a:p>
            <a:r>
              <a:rPr lang="ru-RU" sz="1500" b="1" dirty="0">
                <a:cs typeface="Times New Roman" pitchFamily="18" charset="0"/>
              </a:rPr>
              <a:t>Программные расходы бюджета Ханты-Мансийского района на 2023-2026 годы</a:t>
            </a:r>
            <a:endParaRPr lang="ru-RU" sz="1500" dirty="0"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908721"/>
          <a:ext cx="12072664" cy="591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11424" y="5661248"/>
          <a:ext cx="10585177" cy="936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9486">
                <a:tc>
                  <a:txBody>
                    <a:bodyPr/>
                    <a:lstStyle/>
                    <a:p>
                      <a:r>
                        <a:rPr lang="ru-RU" sz="1100" b="1" dirty="0"/>
                        <a:t>Всего по муниципальным программам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  <a:p>
                      <a:pPr algn="ctr"/>
                      <a:r>
                        <a:rPr lang="ru-RU" sz="1100" b="1" dirty="0"/>
                        <a:t>4 311 385,2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  <a:p>
                      <a:pPr algn="ctr"/>
                      <a:r>
                        <a:rPr lang="ru-RU" sz="1100" b="1" dirty="0"/>
                        <a:t>4</a:t>
                      </a:r>
                      <a:r>
                        <a:rPr lang="ru-RU" sz="1100" b="1" baseline="0" dirty="0"/>
                        <a:t> 453 577,1</a:t>
                      </a:r>
                      <a:endParaRPr lang="ru-RU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  <a:p>
                      <a:pPr algn="ctr"/>
                      <a:r>
                        <a:rPr lang="ru-RU" sz="1100" b="1" dirty="0"/>
                        <a:t>4 338 740,8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/>
                    </a:p>
                    <a:p>
                      <a:pPr algn="ctr"/>
                      <a:r>
                        <a:rPr lang="ru-RU" sz="1100" b="1" dirty="0"/>
                        <a:t>4 288 830,3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617">
                <a:tc>
                  <a:txBody>
                    <a:bodyPr/>
                    <a:lstStyle/>
                    <a:p>
                      <a:r>
                        <a:rPr lang="ru-RU" sz="1100" b="1" dirty="0"/>
                        <a:t>Доля муниципальных</a:t>
                      </a:r>
                      <a:r>
                        <a:rPr lang="ru-RU" sz="1100" b="1" baseline="0" dirty="0"/>
                        <a:t> программ в общем объеме расходов</a:t>
                      </a:r>
                      <a:endParaRPr lang="ru-RU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dirty="0"/>
                    </a:p>
                    <a:p>
                      <a:pPr algn="ctr"/>
                      <a:r>
                        <a:rPr lang="ru-RU" sz="1100" b="1" dirty="0"/>
                        <a:t>99,7</a:t>
                      </a:r>
                      <a:r>
                        <a:rPr lang="ru-RU" sz="1100" b="1" baseline="0" dirty="0"/>
                        <a:t> %</a:t>
                      </a:r>
                      <a:r>
                        <a:rPr lang="ru-RU" sz="1100" b="1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98,8 %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98,7 %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97,4 %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0205605">
            <a:off x="5800007" y="4472782"/>
            <a:ext cx="7753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16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2667002" y="2370536"/>
            <a:ext cx="6857999" cy="363021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marR="0" lvl="0" indent="-142875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13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1127448" y="332656"/>
            <a:ext cx="9865095" cy="1546753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Правовые основания для подготовки проведения публичных слушаний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бюджете Ханты-Мансийского района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2024 год и плановый период 2025 и 2026 годов</a:t>
            </a:r>
            <a:endParaRPr lang="de-DE" sz="20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983432" y="2003526"/>
            <a:ext cx="10225135" cy="3403160"/>
            <a:chOff x="323850" y="1555749"/>
            <a:chExt cx="8497092" cy="4250562"/>
          </a:xfrm>
        </p:grpSpPr>
        <p:sp>
          <p:nvSpPr>
            <p:cNvPr id="18" name="Freeform 8"/>
            <p:cNvSpPr>
              <a:spLocks/>
            </p:cNvSpPr>
            <p:nvPr/>
          </p:nvSpPr>
          <p:spPr bwMode="gray">
            <a:xfrm flipH="1">
              <a:off x="323850" y="1555749"/>
              <a:ext cx="4176930" cy="2058709"/>
            </a:xfrm>
            <a:custGeom>
              <a:avLst/>
              <a:gdLst/>
              <a:ahLst/>
              <a:cxnLst/>
              <a:rect l="l" t="t" r="r" b="b"/>
              <a:pathLst>
                <a:path w="4176930" h="2058709">
                  <a:moveTo>
                    <a:pt x="0" y="0"/>
                  </a:moveTo>
                  <a:cubicBezTo>
                    <a:pt x="0" y="0"/>
                    <a:pt x="0" y="0"/>
                    <a:pt x="4176930" y="0"/>
                  </a:cubicBezTo>
                  <a:lnTo>
                    <a:pt x="4176930" y="2058709"/>
                  </a:lnTo>
                  <a:cubicBezTo>
                    <a:pt x="4176930" y="2058709"/>
                    <a:pt x="4176930" y="2058709"/>
                    <a:pt x="1079378" y="2058709"/>
                  </a:cubicBezTo>
                  <a:cubicBezTo>
                    <a:pt x="1078688" y="2046733"/>
                    <a:pt x="1077814" y="2034806"/>
                    <a:pt x="1075638" y="2023030"/>
                  </a:cubicBezTo>
                  <a:cubicBezTo>
                    <a:pt x="1075154" y="2002066"/>
                    <a:pt x="1073005" y="1981342"/>
                    <a:pt x="1069130" y="1960943"/>
                  </a:cubicBezTo>
                  <a:cubicBezTo>
                    <a:pt x="1068629" y="1954635"/>
                    <a:pt x="1067677" y="1948400"/>
                    <a:pt x="1066276" y="1942246"/>
                  </a:cubicBezTo>
                  <a:cubicBezTo>
                    <a:pt x="989069" y="1409541"/>
                    <a:pt x="545998" y="995728"/>
                    <a:pt x="0" y="963616"/>
                  </a:cubicBezTo>
                  <a:cubicBezTo>
                    <a:pt x="0" y="917052"/>
                    <a:pt x="0" y="73238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1000" tIns="54000" rIns="81000" bIns="108000" anchor="b" anchorCtr="0"/>
            <a:lstStyle/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gray">
            <a:xfrm>
              <a:off x="323850" y="3747602"/>
              <a:ext cx="4176930" cy="2058709"/>
            </a:xfrm>
            <a:custGeom>
              <a:avLst/>
              <a:gdLst/>
              <a:ahLst/>
              <a:cxnLst>
                <a:cxn ang="0">
                  <a:pos x="1300" y="0"/>
                </a:cxn>
                <a:cxn ang="0">
                  <a:pos x="0" y="0"/>
                </a:cxn>
                <a:cxn ang="0">
                  <a:pos x="0" y="864"/>
                </a:cxn>
                <a:cxn ang="0">
                  <a:pos x="1753" y="864"/>
                </a:cxn>
                <a:cxn ang="0">
                  <a:pos x="1753" y="453"/>
                </a:cxn>
                <a:cxn ang="0">
                  <a:pos x="1300" y="0"/>
                </a:cxn>
              </a:cxnLst>
              <a:rect l="0" t="0" r="r" b="b"/>
              <a:pathLst>
                <a:path w="1753" h="864">
                  <a:moveTo>
                    <a:pt x="13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64"/>
                    <a:pt x="0" y="864"/>
                    <a:pt x="0" y="864"/>
                  </a:cubicBezTo>
                  <a:cubicBezTo>
                    <a:pt x="1753" y="864"/>
                    <a:pt x="1753" y="864"/>
                    <a:pt x="1753" y="864"/>
                  </a:cubicBezTo>
                  <a:cubicBezTo>
                    <a:pt x="1753" y="453"/>
                    <a:pt x="1753" y="453"/>
                    <a:pt x="1753" y="453"/>
                  </a:cubicBezTo>
                  <a:cubicBezTo>
                    <a:pt x="1509" y="438"/>
                    <a:pt x="1314" y="243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1000" tIns="54000" rIns="81000" bIns="10800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gray">
            <a:xfrm>
              <a:off x="4644012" y="3747602"/>
              <a:ext cx="4176930" cy="2058709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0" y="864"/>
                </a:cxn>
                <a:cxn ang="0">
                  <a:pos x="1753" y="864"/>
                </a:cxn>
                <a:cxn ang="0">
                  <a:pos x="1753" y="0"/>
                </a:cxn>
                <a:cxn ang="0">
                  <a:pos x="453" y="0"/>
                </a:cxn>
                <a:cxn ang="0">
                  <a:pos x="0" y="453"/>
                </a:cxn>
              </a:cxnLst>
              <a:rect l="0" t="0" r="r" b="b"/>
              <a:pathLst>
                <a:path w="1753" h="864">
                  <a:moveTo>
                    <a:pt x="0" y="453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1753" y="864"/>
                    <a:pt x="1753" y="864"/>
                    <a:pt x="1753" y="864"/>
                  </a:cubicBezTo>
                  <a:cubicBezTo>
                    <a:pt x="1753" y="0"/>
                    <a:pt x="1753" y="0"/>
                    <a:pt x="1753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39" y="243"/>
                    <a:pt x="244" y="438"/>
                    <a:pt x="0" y="45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1000" tIns="54000" rIns="81000" bIns="108000" anchor="t" anchorCtr="0"/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gray">
            <a:xfrm>
              <a:off x="4644011" y="1555749"/>
              <a:ext cx="4176000" cy="2058709"/>
            </a:xfrm>
            <a:custGeom>
              <a:avLst/>
              <a:gdLst/>
              <a:ahLst/>
              <a:cxnLst/>
              <a:rect l="l" t="t" r="r" b="b"/>
              <a:pathLst>
                <a:path w="4176930" h="2058709">
                  <a:moveTo>
                    <a:pt x="0" y="0"/>
                  </a:moveTo>
                  <a:cubicBezTo>
                    <a:pt x="0" y="0"/>
                    <a:pt x="0" y="0"/>
                    <a:pt x="4176930" y="0"/>
                  </a:cubicBezTo>
                  <a:lnTo>
                    <a:pt x="4176930" y="2058709"/>
                  </a:lnTo>
                  <a:cubicBezTo>
                    <a:pt x="4176930" y="2058709"/>
                    <a:pt x="4176930" y="2058709"/>
                    <a:pt x="1079378" y="2058709"/>
                  </a:cubicBezTo>
                  <a:cubicBezTo>
                    <a:pt x="1078688" y="2046733"/>
                    <a:pt x="1077814" y="2034806"/>
                    <a:pt x="1075638" y="2023030"/>
                  </a:cubicBezTo>
                  <a:cubicBezTo>
                    <a:pt x="1075154" y="2002066"/>
                    <a:pt x="1073005" y="1981342"/>
                    <a:pt x="1069130" y="1960943"/>
                  </a:cubicBezTo>
                  <a:cubicBezTo>
                    <a:pt x="1068629" y="1954635"/>
                    <a:pt x="1067677" y="1948400"/>
                    <a:pt x="1066276" y="1942246"/>
                  </a:cubicBezTo>
                  <a:cubicBezTo>
                    <a:pt x="989069" y="1409541"/>
                    <a:pt x="545998" y="995728"/>
                    <a:pt x="0" y="963616"/>
                  </a:cubicBezTo>
                  <a:cubicBezTo>
                    <a:pt x="0" y="917052"/>
                    <a:pt x="0" y="73238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1000" tIns="54000" rIns="81000" bIns="108000" anchor="b" anchorCtr="0"/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gray">
            <a:xfrm>
              <a:off x="323850" y="5445948"/>
              <a:ext cx="4169368" cy="360363"/>
            </a:xfrm>
            <a:prstGeom prst="rect">
              <a:avLst/>
            </a:prstGeom>
            <a:solidFill>
              <a:srgbClr val="F19A14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81000" tIns="54000" rIns="81000" bIns="54000" anchor="ctr"/>
            <a:lstStyle/>
            <a:p>
              <a:pPr marL="0" marR="0" lvl="0" indent="0" algn="l" defTabSz="601266" rtl="0" eaLnBrk="0" fontAlgn="auto" latinLnBrk="0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gray">
            <a:xfrm>
              <a:off x="4651574" y="5445948"/>
              <a:ext cx="4169368" cy="360363"/>
            </a:xfrm>
            <a:prstGeom prst="rect">
              <a:avLst/>
            </a:prstGeom>
            <a:solidFill>
              <a:srgbClr val="0E7DC2"/>
            </a:solidFill>
            <a:ln w="12700">
              <a:solidFill>
                <a:srgbClr val="0D73B2"/>
              </a:solidFill>
              <a:miter lim="800000"/>
              <a:headEnd/>
              <a:tailEnd/>
            </a:ln>
            <a:effectLst/>
          </p:spPr>
          <p:txBody>
            <a:bodyPr lIns="81000" tIns="54000" rIns="81000" bIns="54000" anchor="ctr"/>
            <a:lstStyle/>
            <a:p>
              <a:pPr marL="0" marR="0" lvl="0" indent="0" algn="l" defTabSz="601266" rtl="0" eaLnBrk="0" fontAlgn="auto" latinLnBrk="0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gray">
            <a:xfrm>
              <a:off x="4651574" y="1555749"/>
              <a:ext cx="4169368" cy="360363"/>
            </a:xfrm>
            <a:prstGeom prst="rect">
              <a:avLst/>
            </a:prstGeom>
            <a:solidFill>
              <a:srgbClr val="33D1AD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81000" tIns="54000" rIns="81000" bIns="54000" anchor="ctr"/>
            <a:lstStyle/>
            <a:p>
              <a:pPr marL="0" marR="0" lvl="0" indent="0" algn="l" defTabSz="601266" rtl="0" eaLnBrk="0" fontAlgn="auto" latinLnBrk="0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1200" cap="none" spc="0" normalizeH="0" baseline="0" noProof="1">
                <a:ln>
                  <a:noFill/>
                </a:ln>
                <a:solidFill>
                  <a:srgbClr val="33D1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gray">
            <a:xfrm>
              <a:off x="323850" y="1555749"/>
              <a:ext cx="4169368" cy="360363"/>
            </a:xfrm>
            <a:prstGeom prst="rect">
              <a:avLst/>
            </a:prstGeom>
            <a:solidFill>
              <a:srgbClr val="445468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81000" tIns="54000" rIns="81000" bIns="54000" anchor="ctr"/>
            <a:lstStyle/>
            <a:p>
              <a:pPr marL="0" marR="0" lvl="0" indent="0" algn="l" defTabSz="601266" rtl="0" eaLnBrk="0" fontAlgn="auto" latinLnBrk="0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1" i="0" u="none" strike="noStrike" kern="1200" cap="none" spc="0" normalizeH="0" baseline="0" noProof="1">
                <a:ln>
                  <a:noFill/>
                </a:ln>
                <a:solidFill>
                  <a:srgbClr val="1635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271296"/>
            <a:ext cx="2305271" cy="25550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71464" y="2271296"/>
            <a:ext cx="46541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Статья 28 Федерального закона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06.10.2003 №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131-ФЗ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(ред. от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4.08.2023) "Об общих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принципах организации местного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самоуправления в Российской Федерации"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11332" y="2312584"/>
            <a:ext cx="46371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Статьи 12, 40 Устава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принятого решением Думы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25.05.2005 № 372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71464" y="3907796"/>
            <a:ext cx="43541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Статья 4 решения Думы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27.06.2019 № 479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Положении о бюджетном устройстве и бюджетном процессе в Ханты-Мансийском районе»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266285" y="3933064"/>
            <a:ext cx="45822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Думы Ханты-Мансийского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района от 17.03.2017 № 104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утверждении Порядка организации и проведения публичных слушаний в Ханты-Мансийском районе»</a:t>
            </a:r>
          </a:p>
        </p:txBody>
      </p:sp>
    </p:spTree>
    <p:extLst>
      <p:ext uri="{BB962C8B-B14F-4D97-AF65-F5344CB8AC3E}">
        <p14:creationId xmlns:p14="http://schemas.microsoft.com/office/powerpoint/2010/main" val="28288326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10585176" cy="504056"/>
          </a:xfrm>
        </p:spPr>
        <p:txBody>
          <a:bodyPr>
            <a:noAutofit/>
          </a:bodyPr>
          <a:lstStyle/>
          <a:p>
            <a:r>
              <a:rPr lang="ru-RU" sz="1500" b="1" dirty="0">
                <a:cs typeface="Times New Roman" pitchFamily="18" charset="0"/>
              </a:rPr>
              <a:t>Структура расходов бюджета Ханты-Мансийского района на 2023-2026 годы</a:t>
            </a:r>
            <a:endParaRPr lang="ru-RU" sz="1500" dirty="0"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548680"/>
          <a:ext cx="12192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55439" y="5877271"/>
          <a:ext cx="9217024" cy="6480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00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59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93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93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2023 год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2024 год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2025 год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2026 год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3 975 263,0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4 507 488,8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/>
                        <a:t>4 393 787,0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4 403 506,4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Всего расходов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406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21485"/>
            <a:ext cx="3744416" cy="107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16633"/>
            <a:ext cx="3528392" cy="108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" y="116632"/>
            <a:ext cx="363360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52736"/>
            <a:ext cx="10972800" cy="648072"/>
          </a:xfrm>
        </p:spPr>
        <p:txBody>
          <a:bodyPr>
            <a:normAutofit/>
          </a:bodyPr>
          <a:lstStyle/>
          <a:p>
            <a:r>
              <a:rPr lang="ru-RU" sz="2800" dirty="0"/>
              <a:t>Расходы на реализацию национальных проектов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68438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648072"/>
          </a:xfrm>
        </p:spPr>
        <p:txBody>
          <a:bodyPr>
            <a:normAutofit fontScale="90000"/>
          </a:bodyPr>
          <a:lstStyle/>
          <a:p>
            <a:r>
              <a:rPr lang="ru-RU" sz="2500" b="1" dirty="0"/>
              <a:t>Создание объектов муниципальной собственности в Ханты-Мансийском районе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496746"/>
              </p:ext>
            </p:extLst>
          </p:nvPr>
        </p:nvGraphicFramePr>
        <p:xfrm>
          <a:off x="839416" y="1628800"/>
          <a:ext cx="10756776" cy="42484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14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294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2026 год</a:t>
                      </a: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ВСЕГО</a:t>
                      </a: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5640">
                <a:tc>
                  <a:txBody>
                    <a:bodyPr/>
                    <a:lstStyle/>
                    <a:p>
                      <a:r>
                        <a:rPr lang="ru-RU" sz="1200" dirty="0"/>
                        <a:t>Строительство СДК </a:t>
                      </a:r>
                      <a:r>
                        <a:rPr lang="ru-RU" sz="1200" dirty="0" err="1"/>
                        <a:t>п.Горноправдинск</a:t>
                      </a:r>
                      <a:endParaRPr lang="ru-RU" sz="1200" dirty="0"/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108 070,6</a:t>
                      </a: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0,0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108 070,6</a:t>
                      </a: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6707">
                <a:tc>
                  <a:txBody>
                    <a:bodyPr/>
                    <a:lstStyle/>
                    <a:p>
                      <a:r>
                        <a:rPr lang="ru-RU" sz="1200" dirty="0"/>
                        <a:t>Строительство </a:t>
                      </a:r>
                      <a:r>
                        <a:rPr lang="ru-RU" sz="1200" b="0" dirty="0"/>
                        <a:t>водозаборного сооружения со станцией очистки воды в </a:t>
                      </a:r>
                      <a:r>
                        <a:rPr lang="ru-RU" sz="1200" b="0" dirty="0" err="1"/>
                        <a:t>с.Нялинское</a:t>
                      </a:r>
                      <a:r>
                        <a:rPr lang="ru-RU" sz="1200" b="0" dirty="0"/>
                        <a:t> (ПИР, СМР) </a:t>
                      </a:r>
                      <a:r>
                        <a:rPr lang="ru-RU" sz="1200" b="1" dirty="0"/>
                        <a:t>                                       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8 472,7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8 472,7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6725">
                <a:tc>
                  <a:txBody>
                    <a:bodyPr/>
                    <a:lstStyle/>
                    <a:p>
                      <a:r>
                        <a:rPr lang="ru-RU" sz="1600" dirty="0"/>
                        <a:t>ВСЕГО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108 070,6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8 472,7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116 543,3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36429" y="1216510"/>
            <a:ext cx="1536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24002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6801" y="188640"/>
            <a:ext cx="10925914" cy="6356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РАСХОДЫ БЮДЖЕТА НА ГОСУДАРСТВЕННУЮ ПОДДЕРЖКУ СЕМЬИ И ДЕТЕЙ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963546"/>
              </p:ext>
            </p:extLst>
          </p:nvPr>
        </p:nvGraphicFramePr>
        <p:xfrm>
          <a:off x="87142" y="764704"/>
          <a:ext cx="1210485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542" y="4149080"/>
            <a:ext cx="12145458" cy="270892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169135"/>
              </p:ext>
            </p:extLst>
          </p:nvPr>
        </p:nvGraphicFramePr>
        <p:xfrm>
          <a:off x="0" y="3284985"/>
          <a:ext cx="12192001" cy="36452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87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994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088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2023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2024 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2025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2026 год 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2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</a:t>
                      </a:r>
                      <a:r>
                        <a:rPr lang="ru-RU" sz="1600" b="1" u="none" strike="noStrike" dirty="0">
                          <a:effectLst/>
                        </a:rPr>
                        <a:t>Расходы на государственную поддержку</a:t>
                      </a:r>
                      <a:r>
                        <a:rPr lang="ru-RU" sz="1600" b="1" u="none" strike="noStrike" baseline="0" dirty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СЕМЬИ и ДЕТЕЙ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1 825 355,1</a:t>
                      </a: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1 774 866,5</a:t>
                      </a: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1 662 195,5</a:t>
                      </a: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1 655 615,7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dirty="0">
                        <a:effectLst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 в сфере социальной поддержки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4 367,0</a:t>
                      </a: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7 030,0</a:t>
                      </a: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7 030,0</a:t>
                      </a: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7 030,0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1 578 484,1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86,5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1 640 173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,9</a:t>
                      </a:r>
                      <a:endParaRPr lang="ru-RU" sz="1600" u="none" strike="noStrike" dirty="0">
                        <a:effectLst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92,4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1 638 215,1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98,6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1 638 215,1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99,0</a:t>
                      </a: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обеспечения жильем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42 611,9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12 934,1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9 888,6</a:t>
                      </a: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2 458,2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7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культуры и спорта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199 892,1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114 728,5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7 061,8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7 912,4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0,5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67608" y="1268760"/>
            <a:ext cx="9144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43,7%</a:t>
            </a:r>
          </a:p>
        </p:txBody>
      </p:sp>
    </p:spTree>
    <p:extLst>
      <p:ext uri="{BB962C8B-B14F-4D97-AF65-F5344CB8AC3E}">
        <p14:creationId xmlns:p14="http://schemas.microsoft.com/office/powerpoint/2010/main" val="896992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22636828"/>
              </p:ext>
            </p:extLst>
          </p:nvPr>
        </p:nvGraphicFramePr>
        <p:xfrm>
          <a:off x="4583832" y="77738"/>
          <a:ext cx="7798012" cy="673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940" y="2711896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87" y="960859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9333" y="4365105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57609035"/>
              </p:ext>
            </p:extLst>
          </p:nvPr>
        </p:nvGraphicFramePr>
        <p:xfrm>
          <a:off x="407368" y="908720"/>
          <a:ext cx="3888432" cy="529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8135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940" y="188640"/>
            <a:ext cx="10010414" cy="927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РАСХОДЫ НА ДОШКОЛЬНОЕ И ОБЩЕЕ ОБРАЗОВАНИЕ</a:t>
            </a: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/>
              <a:t>                                                                              </a:t>
            </a:r>
            <a:r>
              <a:rPr lang="ru-RU" sz="1600" i="1" dirty="0"/>
              <a:t>МЛН.РУБЛЕЙ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811287"/>
              </p:ext>
            </p:extLst>
          </p:nvPr>
        </p:nvGraphicFramePr>
        <p:xfrm>
          <a:off x="191344" y="3789040"/>
          <a:ext cx="1173883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10959718" cy="69775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188927"/>
              </p:ext>
            </p:extLst>
          </p:nvPr>
        </p:nvGraphicFramePr>
        <p:xfrm>
          <a:off x="46542" y="1268760"/>
          <a:ext cx="11954881" cy="23762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70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5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3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3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Наименование показателя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2024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2026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Всего расходы на дошкольное и общее образование, из них: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1 730,8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 1 730,8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>
                          <a:effectLst/>
                        </a:rPr>
                        <a:t>1 730,8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6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Субвенции для обеспечения государственных гарантий на получение образования и осуществления переданных отдельных государственных полномочий в области образования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1 367,4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1 367,4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1 367,4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Доля субвенции в расходах на дошкольное и общее образование,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076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926" y="127076"/>
            <a:ext cx="11090532" cy="779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КОМПЛЕКСНОЙ БЕЗОПАСНОСТИ И КОМФОРТНЫХ УСЛОВИЙ ОБРАЗОВАТЕЛЬНОГО ПРОЦЕССА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96848"/>
              </p:ext>
            </p:extLst>
          </p:nvPr>
        </p:nvGraphicFramePr>
        <p:xfrm>
          <a:off x="343948" y="1522383"/>
          <a:ext cx="11801509" cy="529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65100" y="1051333"/>
            <a:ext cx="158428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/>
              <a:t>2024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9168" y="1051333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/>
              <a:t>2025 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41858" y="703067"/>
            <a:ext cx="1780149" cy="362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79479" y="1057819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/>
              <a:t>2026 год</a:t>
            </a:r>
          </a:p>
        </p:txBody>
      </p:sp>
    </p:spTree>
    <p:extLst>
      <p:ext uri="{BB962C8B-B14F-4D97-AF65-F5344CB8AC3E}">
        <p14:creationId xmlns:p14="http://schemas.microsoft.com/office/powerpoint/2010/main" val="1659637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911424" y="1795134"/>
            <a:ext cx="4896544" cy="122556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РАСХОДЫ НА ОДНОГО ШКОЛЬНИКА 1-4 НАЧАЛЬНЫХ КЛАССОВ В ДЕНЬ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911424" y="3046964"/>
            <a:ext cx="4896544" cy="1296144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РАСХОДЫ НА ОДНОГО ШКОЛЬНИКА, ОТНЕСЕННОГО К ЛЬГОТНЫМ КАТЕГОРИЯМ ОБУЧАЮЩИХСЯ В ДЕНЬ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0899" y="0"/>
            <a:ext cx="10972800" cy="67188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/>
              <a:t>ОРГАНИЗАЦИЯ БЕСПЛАТНОГО ЗДОРОВОГО ПИТАНИЯ ШКОЛЬНИКОВ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6549532" y="1816838"/>
            <a:ext cx="1867027" cy="122556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76,0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8239" y="1406111"/>
            <a:ext cx="1440160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5447" y="1385511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9267152" y="3046963"/>
            <a:ext cx="1867027" cy="129614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199,0 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6548389" y="3046965"/>
            <a:ext cx="1779860" cy="1296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194,0 рубля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9305447" y="1820154"/>
            <a:ext cx="1740172" cy="122680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>
                <a:solidFill>
                  <a:prstClr val="white"/>
                </a:solidFill>
                <a:latin typeface="Calibri"/>
              </a:rPr>
              <a:t>80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,0 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516" y="5436840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2024 ГОДУ НА ОРГАНИЗАЦИЮ ПИТАНИЯ ШКОЛЬНИКАМ НАПРАВЛЕНО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0516" y="4709120"/>
            <a:ext cx="9185972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ШКОЛЬНИКОВ , КОТОРЫЕ БУДУТ ОБЕСПЕЧЕНЫ ЗДОРОВЫМ ПИТАНИЕМ В 2024 ГОДУ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51192" y="4657328"/>
            <a:ext cx="1525395" cy="6438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>
                <a:solidFill>
                  <a:prstClr val="white"/>
                </a:solidFill>
                <a:latin typeface="Calibri"/>
              </a:rPr>
              <a:t>1 696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866348" y="5363148"/>
            <a:ext cx="1525394" cy="65429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84 589,4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77072" y="676700"/>
            <a:ext cx="10874624" cy="7088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800" tIns="38400" rIns="76800" bIns="38400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ЗАДАЧУ ОБЕСПЕЧИТЬ БЕСПЛАТНЫМ ГОРЯЧИМ, ЗДОРОВЫМ ПИТАНИЕМ ВСЕХ УЧАЩИХСЯ НАЧАЛЬНОЙ ШКОЛЫ ОБОЗНАЧИЛ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РФ В.В. ПУТИН В ПОСЛАНИИ ФЕДЕРАЛЬНОМУ СОБРАНИЮ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ЯНВАРЯ 2020 ГОДА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08478" y="540498"/>
            <a:ext cx="174690" cy="9141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800" tIns="38400" rIns="76800" bIns="38400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0516" y="6146399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том числе из бюджетной системы РФ (федеральный и окружной бюджеты)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51193" y="6110501"/>
            <a:ext cx="1525394" cy="6164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82 721,9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864892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94882"/>
            <a:ext cx="10992544" cy="852101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ОРГАНИЗАЦИЮ ОТДЫХА И ОЗДОРОВЛЕНИЕ ДЕТЕЙ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73439232"/>
              </p:ext>
            </p:extLst>
          </p:nvPr>
        </p:nvGraphicFramePr>
        <p:xfrm>
          <a:off x="79517" y="1004896"/>
          <a:ext cx="12112483" cy="324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2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3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7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285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Направления расходов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2024</a:t>
                      </a:r>
                    </a:p>
                    <a:p>
                      <a:pPr algn="ctr"/>
                      <a:r>
                        <a:rPr lang="ru-RU" sz="1800" dirty="0"/>
                        <a:t>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2025</a:t>
                      </a:r>
                    </a:p>
                    <a:p>
                      <a:pPr algn="ctr"/>
                      <a:r>
                        <a:rPr lang="ru-RU" sz="1800" dirty="0"/>
                        <a:t>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2026</a:t>
                      </a:r>
                    </a:p>
                    <a:p>
                      <a:pPr algn="ctr"/>
                      <a:r>
                        <a:rPr lang="ru-RU" sz="1800" dirty="0"/>
                        <a:t>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Всего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1945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  <a:p>
                      <a:pPr algn="l"/>
                      <a:r>
                        <a:rPr lang="ru-RU" sz="1800" dirty="0"/>
                        <a:t>Организация и обеспечение отдыха и оздоровления детей, в том числе в этнической среде </a:t>
                      </a:r>
                      <a:r>
                        <a:rPr lang="ru-RU" sz="1800" dirty="0">
                          <a:effectLst/>
                        </a:rPr>
                        <a:t>(лагеря с дневным пребыванием, выездные, палаточные, загородные)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17 161,1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17 152,6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17 152,6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51 466,3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7352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Организация </a:t>
                      </a:r>
                      <a:r>
                        <a:rPr lang="ru-RU" sz="1800" baseline="0" dirty="0"/>
                        <a:t>иных форм занятости детей в летний период </a:t>
                      </a:r>
                      <a:r>
                        <a:rPr lang="ru-RU" sz="1800" dirty="0">
                          <a:effectLst/>
                        </a:rPr>
                        <a:t>(ТЭО, детские площадки, вечерняя форма досуга и занятость на спортивных объектах)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2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700,0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56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Итого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18 061,1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18 052,6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18 052,6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54 166,3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531374"/>
              </p:ext>
            </p:extLst>
          </p:nvPr>
        </p:nvGraphicFramePr>
        <p:xfrm>
          <a:off x="20128" y="4437112"/>
          <a:ext cx="1209891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6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0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98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18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Численность детей в Ханты-Мансийском районе,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2024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2025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2026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24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5C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детей, охваченных отдыхом и оздоровлением (лагеря с дневным пребыванием, выездные, палаточные, загородные),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1 690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1 700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1 710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детей, охваченных иными формами занятости (ТЭО, детские площадки, вечерняя форма досуга и занятость на спортивных объектах),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66988" y="675118"/>
            <a:ext cx="1632180" cy="285537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735674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94882"/>
            <a:ext cx="10992544" cy="852101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Социальный заказ в Ханты-Мансийском районе в 2024 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35360" y="1150588"/>
          <a:ext cx="11557284" cy="5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0408"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 gridSpan="3"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обеспечение, тыс. руб.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2649984169"/>
                  </a:ext>
                </a:extLst>
              </a:tr>
              <a:tr h="8485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Направления деятельности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Всего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Муниципальные учреждения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Индивидуальные предприниматели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7758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  <a:p>
                      <a:pPr algn="l"/>
                      <a:r>
                        <a:rPr lang="ru-RU" sz="1800" dirty="0"/>
                        <a:t>Реализация дополнительных общеразвивающих программ для детей*  </a:t>
                      </a:r>
                    </a:p>
                    <a:p>
                      <a:pPr algn="l"/>
                      <a:endParaRPr lang="ru-RU" sz="1800" dirty="0"/>
                    </a:p>
                    <a:p>
                      <a:pPr algn="l"/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26 560,2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25 707,1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853,1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8996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3041717"/>
                  </a:ext>
                </a:extLst>
              </a:tr>
              <a:tr h="1208996">
                <a:tc gridSpan="4">
                  <a:txBody>
                    <a:bodyPr/>
                    <a:lstStyle/>
                    <a:p>
                      <a:endParaRPr lang="ru-RU" sz="16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Постановление администрации Ханты-Мансийского района от 12.09.2023 № 490 «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утверждении программы персонифицированного  финансирования дополнительного образования детей в Ханты-Мансийском районе на 2023 – 2024 годы»</a:t>
                      </a:r>
                    </a:p>
                  </a:txBody>
                  <a:tcPr marL="121920" marR="12192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21920" marR="12192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5034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41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2667002" y="2370536"/>
            <a:ext cx="6857999" cy="363021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36196" y="1692950"/>
            <a:ext cx="116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7368" y="332657"/>
            <a:ext cx="11233248" cy="1248240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sz="2000" b="1" dirty="0">
                <a:solidFill>
                  <a:srgbClr val="16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Ханты-Мансийского района</a:t>
            </a:r>
            <a:br>
              <a:rPr lang="ru-RU" sz="2000" b="1" dirty="0">
                <a:solidFill>
                  <a:srgbClr val="16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63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и плановый период 2025 и 2026 годов</a:t>
            </a:r>
            <a:endParaRPr lang="ru-RU" sz="2000" b="1" dirty="0">
              <a:solidFill>
                <a:srgbClr val="16355A"/>
              </a:solidFill>
            </a:endParaRPr>
          </a:p>
        </p:txBody>
      </p:sp>
      <p:graphicFrame>
        <p:nvGraphicFramePr>
          <p:cNvPr id="10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49508"/>
              </p:ext>
            </p:extLst>
          </p:nvPr>
        </p:nvGraphicFramePr>
        <p:xfrm>
          <a:off x="407366" y="1979364"/>
          <a:ext cx="11233248" cy="4329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7403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 </a:t>
                      </a:r>
                    </a:p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*</a:t>
                      </a:r>
                    </a:p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(ожидаемая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(проект)</a:t>
                      </a:r>
                      <a:endParaRPr lang="en-US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(проект)</a:t>
                      </a:r>
                      <a:endParaRPr lang="en-US" sz="11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(проект)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D1AD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4 687 873,7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5 496 000,8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4 437 483,3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4 266 529,8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4 347 633,6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A14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4 803 396,5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5 984 188,9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4 507 488,8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4 393 787,0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4 403 506,4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(профицит)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3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115 522,8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-488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188,1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70 005,5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- 127 257,2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55 872,8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3981">
                <a:tc gridSpan="6"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В соответствии с решением </a:t>
                      </a:r>
                      <a:r>
                        <a:rPr lang="ru-RU" sz="10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Думы Ханты-Мансийского района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22.09.2023 №334 «О</a:t>
                      </a:r>
                      <a:r>
                        <a:rPr lang="ru-RU" sz="10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внесении изменений  в решение Думы Ханты-Мансийского района от 23.12.2022 № 227 «О бюджете Ханты-Мансийского района на 2023 год и плановый период 2024 и 2025 годов» с учетом доведенных межбюджетных трансфертов от Департамента финансов Ханты-Мансийского автономного округа – Югры в сентябре и октябре 2023 года</a:t>
                      </a:r>
                      <a:endParaRPr lang="en-US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490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122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6768074" y="1379780"/>
            <a:ext cx="5280587" cy="53615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31340" y="1646084"/>
            <a:ext cx="4368485" cy="1186681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9384" y="704084"/>
            <a:ext cx="5802629" cy="8309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33CC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116632"/>
            <a:ext cx="109728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Жилищно-коммунальное хозяйство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124" y="704086"/>
            <a:ext cx="4529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 –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616 424,8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 – 586 192,3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 – 551 158,8 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612" y="1755539"/>
            <a:ext cx="4416491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Жилищное хозяйство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 –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11 331,2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 –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7 679,8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 –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,0 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23528" y="2930426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23528" y="5377748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1889" y="2985156"/>
            <a:ext cx="441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Коммунальное хозяйство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 –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594 478,7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 –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566 321,5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 –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545 210,9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тыс. 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4233" y="4220744"/>
            <a:ext cx="4416491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Благоустройство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 –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10 594,1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 –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12 170,1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 – 5 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927,0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тыс.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1889" y="5432458"/>
            <a:ext cx="441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Другие вопросы в области ЖКХ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 – 20,8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 – 20,8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 – 20,8 тыс. рублей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21359" y="1702262"/>
            <a:ext cx="427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общей площади жилых помещений, сокращение непригодного для проживания жилого фонда.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31340" y="2887490"/>
            <a:ext cx="4368485" cy="888304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31340" y="3816153"/>
            <a:ext cx="4368485" cy="1369338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17348" y="5243230"/>
            <a:ext cx="4368485" cy="1266446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4380" y="5432479"/>
            <a:ext cx="4014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количества благоустроенных дворовых и общественных территорий.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21355" y="2916164"/>
            <a:ext cx="4278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Повышение качества предоставления жилищно-коммунальных и бытовых услуг.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07367" y="3862106"/>
            <a:ext cx="427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доли населения, обеспеченного качественной питьевой водой из систем централизованного водоснабжения.</a:t>
            </a:r>
          </a:p>
        </p:txBody>
      </p:sp>
      <p:cxnSp>
        <p:nvCxnSpPr>
          <p:cNvPr id="39" name="Соединительная линия уступом 38"/>
          <p:cNvCxnSpPr/>
          <p:nvPr/>
        </p:nvCxnSpPr>
        <p:spPr>
          <a:xfrm>
            <a:off x="6179849" y="1116555"/>
            <a:ext cx="3223571" cy="526493"/>
          </a:xfrm>
          <a:prstGeom prst="bentConnector2">
            <a:avLst/>
          </a:prstGeom>
          <a:ln w="4762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36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2132857"/>
            <a:ext cx="5256584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2132856"/>
            <a:ext cx="532859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Субсидии на оказание транспортных услуг населению Ханты-Мансийского района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Перевозки речным транспортом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2023 – 5 392,2</a:t>
            </a:r>
          </a:p>
          <a:p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2024 – 7 271,3</a:t>
            </a:r>
          </a:p>
          <a:p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2025 – 7 656,7</a:t>
            </a:r>
          </a:p>
          <a:p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2026 – 8 062,5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689775"/>
            <a:ext cx="5389033" cy="4851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Перевозки автомобильным транспортом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2023 – 4 204,4</a:t>
            </a:r>
          </a:p>
          <a:p>
            <a:endParaRPr lang="ru-RU" sz="3200" dirty="0">
              <a:solidFill>
                <a:srgbClr val="FF0000"/>
              </a:solidFill>
            </a:endParaRPr>
          </a:p>
          <a:p>
            <a:r>
              <a:rPr lang="ru-RU" sz="3200" dirty="0">
                <a:solidFill>
                  <a:srgbClr val="FF0000"/>
                </a:solidFill>
              </a:rPr>
              <a:t>2024 – 4 227,5</a:t>
            </a:r>
          </a:p>
          <a:p>
            <a:endParaRPr lang="ru-RU" sz="3200" dirty="0">
              <a:solidFill>
                <a:srgbClr val="FF0000"/>
              </a:solidFill>
            </a:endParaRPr>
          </a:p>
          <a:p>
            <a:r>
              <a:rPr lang="ru-RU" sz="3200" dirty="0">
                <a:solidFill>
                  <a:srgbClr val="FF0000"/>
                </a:solidFill>
              </a:rPr>
              <a:t>2025 – 4 451,6</a:t>
            </a:r>
          </a:p>
          <a:p>
            <a:endParaRPr lang="ru-RU" sz="3200" dirty="0">
              <a:solidFill>
                <a:srgbClr val="FF0000"/>
              </a:solidFill>
            </a:endParaRPr>
          </a:p>
          <a:p>
            <a:r>
              <a:rPr lang="ru-RU" sz="3200" dirty="0">
                <a:solidFill>
                  <a:srgbClr val="FF0000"/>
                </a:solidFill>
              </a:rPr>
              <a:t>2026 – 4 687,5</a:t>
            </a:r>
          </a:p>
          <a:p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128448" y="1412776"/>
            <a:ext cx="1920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937144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60496" y="646264"/>
            <a:ext cx="129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31504" y="260648"/>
            <a:ext cx="9289032" cy="451281"/>
          </a:xfrm>
        </p:spPr>
        <p:txBody>
          <a:bodyPr>
            <a:normAutofit/>
          </a:bodyPr>
          <a:lstStyle/>
          <a:p>
            <a:r>
              <a:rPr lang="ru-RU" sz="1350" b="1" dirty="0">
                <a:latin typeface="Arial" pitchFamily="34" charset="0"/>
                <a:cs typeface="Arial" pitchFamily="34" charset="0"/>
              </a:rPr>
              <a:t>СРЕДСТВА ДОРОЖНОГО ФОНДА ХАНТЫ-МАНСИЙСКОГО РАЙОНА</a:t>
            </a:r>
            <a:endParaRPr lang="ru-RU" sz="13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16632"/>
            <a:ext cx="1152128" cy="101208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919536" y="1052736"/>
            <a:ext cx="2160240" cy="720080"/>
            <a:chOff x="260362" y="109260"/>
            <a:chExt cx="2204300" cy="6040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2023 год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72064" y="1049501"/>
            <a:ext cx="2014745" cy="716187"/>
            <a:chOff x="2713880" y="1021995"/>
            <a:chExt cx="2204300" cy="62219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2025 год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968916" y="1056629"/>
            <a:ext cx="2167644" cy="716187"/>
            <a:chOff x="5218968" y="46823"/>
            <a:chExt cx="2204300" cy="56857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2026 год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369" y="2248313"/>
            <a:ext cx="11449270" cy="270030"/>
            <a:chOff x="6311671" y="885966"/>
            <a:chExt cx="2401065" cy="120053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11671" y="885966"/>
              <a:ext cx="2401065" cy="12005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11671" y="885966"/>
              <a:ext cx="2401065" cy="1200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Содержание автомобильных дорог местного значения                               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351584" y="1595283"/>
            <a:ext cx="1296144" cy="593978"/>
            <a:chOff x="3416146" y="3016702"/>
            <a:chExt cx="1452597" cy="31191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6 674,7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033696" y="1561893"/>
            <a:ext cx="1291479" cy="593977"/>
            <a:chOff x="3416146" y="3016702"/>
            <a:chExt cx="1452597" cy="31191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6 321,1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460550" y="1561892"/>
            <a:ext cx="1296144" cy="562268"/>
            <a:chOff x="3416146" y="3016702"/>
            <a:chExt cx="1452597" cy="31191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6 492,7</a:t>
              </a:r>
            </a:p>
          </p:txBody>
        </p:sp>
      </p:grp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62027"/>
              </p:ext>
            </p:extLst>
          </p:nvPr>
        </p:nvGraphicFramePr>
        <p:xfrm>
          <a:off x="407367" y="2518342"/>
          <a:ext cx="11449271" cy="2584184"/>
        </p:xfrm>
        <a:graphic>
          <a:graphicData uri="http://schemas.openxmlformats.org/drawingml/2006/table">
            <a:tbl>
              <a:tblPr/>
              <a:tblGrid>
                <a:gridCol w="9163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5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366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Содержание автомобильной дороги «Подъезд к </a:t>
                      </a:r>
                      <a:r>
                        <a:rPr lang="ru-RU" sz="1100" b="1" i="0" u="none" strike="noStrike" dirty="0" err="1">
                          <a:solidFill>
                            <a:schemeClr val="tx2"/>
                          </a:solidFill>
                          <a:latin typeface="Arial"/>
                        </a:rPr>
                        <a:t>д.Ярки</a:t>
                      </a: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»</a:t>
                      </a: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2 891,4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8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Содержание автомобильной дороги «Подъезд к </a:t>
                      </a:r>
                      <a:r>
                        <a:rPr lang="ru-RU" sz="1100" b="1" i="0" u="none" strike="noStrike" dirty="0" err="1">
                          <a:solidFill>
                            <a:schemeClr val="tx2"/>
                          </a:solidFill>
                          <a:latin typeface="Arial"/>
                        </a:rPr>
                        <a:t>п.Выкатной</a:t>
                      </a: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»</a:t>
                      </a: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2 980,6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28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Содержание автомобильной дороги «Подъезд к </a:t>
                      </a:r>
                      <a:r>
                        <a:rPr lang="ru-RU" sz="1100" b="1" i="0" u="none" strike="noStrike" dirty="0" err="1">
                          <a:solidFill>
                            <a:schemeClr val="tx2"/>
                          </a:solidFill>
                          <a:latin typeface="Arial"/>
                        </a:rPr>
                        <a:t>с.Реполово</a:t>
                      </a:r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» </a:t>
                      </a: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269,7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49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2"/>
                          </a:solidFill>
                        </a:rPr>
                        <a:t>ВСЕГО СРЕДСТВ</a:t>
                      </a:r>
                      <a:r>
                        <a:rPr lang="ru-RU" sz="1100" b="1" baseline="0" dirty="0">
                          <a:solidFill>
                            <a:schemeClr val="tx2"/>
                          </a:solidFill>
                        </a:rPr>
                        <a:t> ДОРОЖНОГО ФОНДА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6 141,7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4367808" y="1040933"/>
            <a:ext cx="2014745" cy="716187"/>
            <a:chOff x="2713880" y="1021995"/>
            <a:chExt cx="2204300" cy="62219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2024 год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729440" y="1561892"/>
            <a:ext cx="1291479" cy="593977"/>
            <a:chOff x="3416146" y="3016702"/>
            <a:chExt cx="1452597" cy="31191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6 141,7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493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835013"/>
              </p:ext>
            </p:extLst>
          </p:nvPr>
        </p:nvGraphicFramePr>
        <p:xfrm>
          <a:off x="1271464" y="1649661"/>
          <a:ext cx="9144000" cy="5038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807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66FF66"/>
                          </a:solidFill>
                        </a:rPr>
                        <a:t>ВСЕГО: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66FF66"/>
                          </a:solidFill>
                        </a:rPr>
                        <a:t>2023 год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66FF66"/>
                          </a:solidFill>
                        </a:rPr>
                        <a:t>2024 год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66FF66"/>
                          </a:solidFill>
                        </a:rPr>
                        <a:t>2025 год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66FF66"/>
                          </a:solidFill>
                        </a:rPr>
                        <a:t>2026 год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66FF66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Развитие отрасли растениеводства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21 215,0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26 500,0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27 000,0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27 500,0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41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Развитие отрасли животноводство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84 105,2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77 828,3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75 853,4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75 514,8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609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Поддержка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</a:rPr>
                        <a:t>рыбохозяйственного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комплекса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1 799,9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1 019,0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1 009,5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1 019,0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609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Поддержка развития системы и переработки дикоросов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4 775,3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5 095,4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5 096,3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4 591,6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9214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Обеспечение стабильной благополучной  эпизодической обстановки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2 735,8</a:t>
                      </a:r>
                      <a:endParaRPr lang="ru-RU" sz="1200" baseline="0" dirty="0"/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5 692,1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327,2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276,4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2" descr="C:\Users\nateprov_vm\Desktop\solntse-ferma-korovy-luga-khol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5400" y="1199945"/>
            <a:ext cx="10945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504D">
                    <a:lumMod val="75000"/>
                  </a:srgbClr>
                </a:solidFill>
              </a:rPr>
              <a:t>Расходы на поддержку агропромышленного комплекса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84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0B0F59-763C-5BC6-6F1E-47D503B9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сельским поселениям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2024 - 2026 годы</a:t>
            </a: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351A5F13-A330-8F96-3584-D1CA0C36CC0F}"/>
              </a:ext>
            </a:extLst>
          </p:cNvPr>
          <p:cNvGraphicFramePr>
            <a:graphicFrameLocks/>
          </p:cNvGraphicFramePr>
          <p:nvPr/>
        </p:nvGraphicFramePr>
        <p:xfrm>
          <a:off x="0" y="620688"/>
          <a:ext cx="12192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481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94373"/>
            <a:ext cx="112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ответственного управления муниципальными финансами, повышения устойчивости местных бюджетов Ханты-Мансийского района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2026 годы»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65206"/>
            <a:ext cx="11233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финансам 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37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643486"/>
            <a:ext cx="112332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равных условий для устойчивого исполнения расходных обязательств муниципальных образований сельских поселений района и повышения качества управления муниципальными финансами</a:t>
            </a:r>
          </a:p>
        </p:txBody>
      </p:sp>
    </p:spTree>
    <p:extLst>
      <p:ext uri="{BB962C8B-B14F-4D97-AF65-F5344CB8AC3E}">
        <p14:creationId xmlns:p14="http://schemas.microsoft.com/office/powerpoint/2010/main" val="2018473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финансирования по основным мероприятиям программы в 202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-202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6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48806"/>
              </p:ext>
            </p:extLst>
          </p:nvPr>
        </p:nvGraphicFramePr>
        <p:xfrm>
          <a:off x="0" y="911691"/>
          <a:ext cx="12192000" cy="59016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5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0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xmlns="" val="2511148159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79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6528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062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муниципальных образований сельских поселений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316 860,9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361 818,9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375 283,9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367 704,5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08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Содействие повышению эффективности деятельности органов местного самоуправления и качества управления муниципальными финансами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2 782,4 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1338249"/>
                  </a:ext>
                </a:extLst>
              </a:tr>
              <a:tr h="9708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резервными средствами бюджета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13 811,5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97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комитета по финансам администрации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44 542,3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46 406,8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46 430,7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46 430,7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97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190,1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267,2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199,1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6249">
                <a:tc>
                  <a:txBody>
                    <a:bodyPr/>
                    <a:lstStyle/>
                    <a:p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423 187,3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423 492,9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436 913,7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429 264,7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" y="101690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15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874482"/>
              </p:ext>
            </p:extLst>
          </p:nvPr>
        </p:nvGraphicFramePr>
        <p:xfrm>
          <a:off x="0" y="836713"/>
          <a:ext cx="12192000" cy="608216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0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8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8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53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53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40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4034">
                  <a:extLst>
                    <a:ext uri="{9D8B030D-6E8A-4147-A177-3AD203B41FA5}">
                      <a16:colId xmlns:a16="http://schemas.microsoft.com/office/drawing/2014/main" xmlns="" val="506905200"/>
                    </a:ext>
                  </a:extLst>
                </a:gridCol>
              </a:tblGrid>
              <a:tr h="2524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0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1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Доля сельских поселений, уровень расчетной бюджетной обеспеченности которых после предоставления дотации на выравнивание бюджетной обеспеченности из бюджета муниципального района составляет более 90% от установленного критерия выравнивания поселений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на формирование резервного фонда администрации района в общем объеме расходов бюджета района (%)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≤0,3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9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субвенций), %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61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уровня исполнения расходных обязательств Ханты-Мансийского района за отчетный финансовый год, утвержденных решением о бюджете Ханты-Мансийского района (%)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6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Достижение доли числа главных администраторов средств бюджета Ханты-Мансийского района, улучивших суммарную оценку качества финансового менеджмента, в общем числе главных администраторов средств бюджета района, %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9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уровня исполнения расходных обязательств Ханты-Мансийского района по обслуживанию муниципального долга Ханты-Мансийского района, возникающих на основании договоров и соглашений (%)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8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Средняя итоговая оценка качества организации и осуществления бюджетного процесса в сельских поселениях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≥59,3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≥59,3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≥59,3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≥59,3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≥59,3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1226579"/>
                  </a:ext>
                </a:extLst>
              </a:tr>
              <a:tr h="783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Среднее итоговое значение показателей эффективности развития сельских поселений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≥28,2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≥28,2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≥28,2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≥28,2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851674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4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424" y="70450"/>
            <a:ext cx="1108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Ханты-Мансийском районе на 2022 – 2026 годы»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3" y="5363321"/>
            <a:ext cx="11089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образованию администрации Ханты-Мансийского района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70450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1424" y="1916832"/>
            <a:ext cx="11089231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качественного образования, соответствующего требованиям инновационного развития экономики, современным потребностям общества и каждого жителя Ханты-Мансийского района</a:t>
            </a:r>
          </a:p>
          <a:p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реализации образовательной и молодежной политики в интересах инновационного социально ориентированного развития Ханты-Мансийского района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99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1710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-202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380608"/>
              </p:ext>
            </p:extLst>
          </p:nvPr>
        </p:nvGraphicFramePr>
        <p:xfrm>
          <a:off x="17494" y="1169370"/>
          <a:ext cx="12157012" cy="56886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7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32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15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0492">
                  <a:extLst>
                    <a:ext uri="{9D8B030D-6E8A-4147-A177-3AD203B41FA5}">
                      <a16:colId xmlns:a16="http://schemas.microsoft.com/office/drawing/2014/main" xmlns="" val="673090808"/>
                    </a:ext>
                  </a:extLst>
                </a:gridCol>
              </a:tblGrid>
              <a:tr h="4393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05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Оснащение образовательного процесса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Стимулирование лидеров и поддержка системы воспитания (ПНПО)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2661,8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качества и содержания технологий образования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Информационное, организационно-методическое сопровождение реализации Программы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102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Проведение капитальных ремонтов зданий, сооружений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14 458,0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Проведение мероприятий по текущему ремонту образовательных учреждений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12 689,3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12 978,1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12 978,1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102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Укрепление пожарной безопасности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8 396,2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3 921,5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3 921,5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Укрепление санитарно-эпидемиологической безопасности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12 909,2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14 345,6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13 827,5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13 827,5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102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энергоэффективности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8 647,9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6 904,7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6 886,0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6 886,0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079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Антитеррористическая защищенность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71 085,1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64 127,0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64 127,0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64 127,0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2079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и реконструкция учреждений общего образования в соответствии с нормативом обеспеченности местами в образовательных учреждениях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3 260,0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0742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8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339389"/>
              </p:ext>
            </p:extLst>
          </p:nvPr>
        </p:nvGraphicFramePr>
        <p:xfrm>
          <a:off x="551383" y="1196753"/>
          <a:ext cx="11305256" cy="5344463"/>
        </p:xfrm>
        <a:graphic>
          <a:graphicData uri="http://schemas.openxmlformats.org/drawingml/2006/table">
            <a:tbl>
              <a:tblPr firstRow="1" bandRow="1"/>
              <a:tblGrid>
                <a:gridCol w="4227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9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6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0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21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63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21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55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2023* (оценка)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вариант)*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03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 среднегодовом исчислении)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18,888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18,883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18,863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18,903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18,866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18,855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18,936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трудоспособного возраста                         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11,304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11,643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12,225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старше трудоспособного возраста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4,287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4,287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4,097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709 737,9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617 246,6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610 246,6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642 982,7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678 034,6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к предыдущему году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сопоставимых ценах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1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кв. м общей площади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15,627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15,500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15,500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15,500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107 987,0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114 466,2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120 189,5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126 199,0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132 509,0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6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Реальные располагаемые денежные доходы населения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г/г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6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Фонд заработной платы работников организаций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млн.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26 408,2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28 803,1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29 976,6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32 060,1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34 315,6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2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зарегистрированной безработицы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867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безработных, зарегистрированных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государственных учреждениях службы занятости населения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0,081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0,085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0,080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0,085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0,087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867769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Постановление</a:t>
                      </a:r>
                      <a:r>
                        <a:rPr lang="ru-RU" sz="135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администрации Ханты-Мансийского района от 20.10.2023 № 603 «</a:t>
                      </a:r>
                      <a:r>
                        <a:rPr lang="ru-RU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прогнозе социально-экономического развития Ханты-Мансийского района на 2024 год и плановый период 2025 – 2026 годов»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47528" y="188641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</a:t>
            </a:r>
          </a:p>
          <a:p>
            <a:pPr algn="ctr"/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032915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41918" y="103911"/>
            <a:ext cx="10297144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-202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408447"/>
              </p:ext>
            </p:extLst>
          </p:nvPr>
        </p:nvGraphicFramePr>
        <p:xfrm>
          <a:off x="21048" y="810000"/>
          <a:ext cx="12138883" cy="59440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8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12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7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5675">
                  <a:extLst>
                    <a:ext uri="{9D8B030D-6E8A-4147-A177-3AD203B41FA5}">
                      <a16:colId xmlns:a16="http://schemas.microsoft.com/office/drawing/2014/main" xmlns="" val="2773563347"/>
                    </a:ext>
                  </a:extLst>
                </a:gridCol>
              </a:tblGrid>
              <a:tr h="5939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830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Укрепление материально-технической базы образовательных учреждений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2 400,3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883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1 404,8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233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реализации основных общеобразовательных программ в образовательных организациях, расположенных на территории Ханты-Мансийского района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1 502 380,2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1 462 587,5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1 461 520,6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1 462 417,7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01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условий для удовлетворения потребности населения района в оказании услуг в учреждениях дошкольного образования (содержание учреждений)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113 625,8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123 998,5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123 998,5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123 998,5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05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условий для удовлетворения потребности населения района в оказании услуг в учреждениях общего среднего образования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235 733,2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242 990,3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245 160,1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245 160,1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657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условий для удовлетворения потребностей населения района в оказании услуг в сфере дополнительного образования (содержание учреждения)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102 099,8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105 697,1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105 697,1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105 697,1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" y="103911"/>
            <a:ext cx="663614" cy="810000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1E0EE8E7-5C4E-B754-C7E5-8497E9D3F36D}"/>
              </a:ext>
            </a:extLst>
          </p:cNvPr>
          <p:cNvGraphicFramePr>
            <a:graphicFrameLocks noGrp="1"/>
          </p:cNvGraphicFramePr>
          <p:nvPr/>
        </p:nvGraphicFramePr>
        <p:xfrm>
          <a:off x="11107554" y="471638"/>
          <a:ext cx="208280" cy="2971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32268601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982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306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357407"/>
            <a:ext cx="1080120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-202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48963"/>
              </p:ext>
            </p:extLst>
          </p:nvPr>
        </p:nvGraphicFramePr>
        <p:xfrm>
          <a:off x="1" y="1005435"/>
          <a:ext cx="12192002" cy="58525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1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12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1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9459">
                  <a:extLst>
                    <a:ext uri="{9D8B030D-6E8A-4147-A177-3AD203B41FA5}">
                      <a16:colId xmlns:a16="http://schemas.microsoft.com/office/drawing/2014/main" xmlns="" val="647582740"/>
                    </a:ext>
                  </a:extLst>
                </a:gridCol>
              </a:tblGrid>
              <a:tr h="5807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045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обеспечение функций органов местного самоуправления (содержание комитета по образованию)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38 052,0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44 332,7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44 332,7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44 332,7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365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финансовое и организационно-методическое обеспечение реализации муниципальной программы (содержание централизованной бухгалтерии ЦБ)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82 453,6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88 784,4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88 784,4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88 784,4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365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финансовое и организационно-методическое обеспечение реализации муниципальной программы (содержание МАУ ХМР "Муниципальный методический центр)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21 592,2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21 510,8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21 510,8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21 510,8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045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за счет средств резервного фонда Правительства Российской Федерации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414,8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414,8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365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и участие в мероприятиях, направленных на выявление и развитие талантливых детей и молодежи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1 390,8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1 390,8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1 390,8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1 390,8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9543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68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311967"/>
            <a:ext cx="11089232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-202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968008"/>
              </p:ext>
            </p:extLst>
          </p:nvPr>
        </p:nvGraphicFramePr>
        <p:xfrm>
          <a:off x="0" y="959994"/>
          <a:ext cx="12216680" cy="33876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0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1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976307571"/>
                    </a:ext>
                  </a:extLst>
                </a:gridCol>
              </a:tblGrid>
              <a:tr h="40248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49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условий для развития гражданско-патриотических качеств детей и молодежи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1 194,4</a:t>
                      </a:r>
                    </a:p>
                  </a:txBody>
                  <a:tcPr marL="24289" marR="24289" marT="0" marB="0"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1 194,4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1 194,4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1 194,4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60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отдыха и оздоровления детей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21 306,2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289" marR="24289" marT="0" marB="0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18 479,2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18 470,7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18 470,7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9968524"/>
                  </a:ext>
                </a:extLst>
              </a:tr>
              <a:tr h="81068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Содействие профориентации и карьерным устремлениям молодежи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6 477,4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29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Оказание мер социальной поддержки отдельным категориям граждан 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6 881,7</a:t>
                      </a:r>
                    </a:p>
                  </a:txBody>
                  <a:tcPr marL="24289" marR="24289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6 856,2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7 059,9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7 059,9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756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2 271 697,5</a:t>
                      </a:r>
                    </a:p>
                  </a:txBody>
                  <a:tcPr marL="24289" marR="24289" marT="0" marB="0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2 229 134,0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2 222 794,9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2 223 692,0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77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64" y="404953"/>
            <a:ext cx="107459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142752"/>
              </p:ext>
            </p:extLst>
          </p:nvPr>
        </p:nvGraphicFramePr>
        <p:xfrm>
          <a:off x="2" y="1052735"/>
          <a:ext cx="12191997" cy="580526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1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9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7407">
                  <a:extLst>
                    <a:ext uri="{9D8B030D-6E8A-4147-A177-3AD203B41FA5}">
                      <a16:colId xmlns:a16="http://schemas.microsoft.com/office/drawing/2014/main" xmlns="" val="879856433"/>
                    </a:ext>
                  </a:extLst>
                </a:gridCol>
              </a:tblGrid>
              <a:tr h="3775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0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муниципальных общеобразовательных организаций, соответствующих современным требованиям обучения, в общем количестве муниципальных общеобразовательных организаций, %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0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обучающихся в муниципальных общеобразовательных организациях, занимающихся в одну смену, в общей численности обучающихся муниципальных общеобразовательных организациях,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6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Численность обучающихся в возрасте 15 – 21 года по основным общеобразовательным программам, человек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04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419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441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2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детей в возрасте от 1 до 6 лет, состоящих на учете для определения в муниципальные дошкольные образовательные учреждения, в общей численности детей в возрасте от 1 до 6 лет,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43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456" y="485958"/>
            <a:ext cx="111571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22166"/>
              </p:ext>
            </p:extLst>
          </p:nvPr>
        </p:nvGraphicFramePr>
        <p:xfrm>
          <a:off x="0" y="893752"/>
          <a:ext cx="12170770" cy="591962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79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7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8186">
                  <a:extLst>
                    <a:ext uri="{9D8B030D-6E8A-4147-A177-3AD203B41FA5}">
                      <a16:colId xmlns:a16="http://schemas.microsoft.com/office/drawing/2014/main" xmlns="" val="1388857548"/>
                    </a:ext>
                  </a:extLst>
                </a:gridCol>
              </a:tblGrid>
              <a:tr h="3496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9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7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9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детей в возрасте от 5 до 18 лет, охваченных дополнительным образованием,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7,5</a:t>
                      </a:r>
                      <a:endParaRPr lang="ru-RU" sz="1400" dirty="0"/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64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Охват детей деятельностью региональных центров выявления, поддержки и развития способностей и талантов у детей, молодежи, технопарков 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</a:rPr>
                        <a:t>Кванториум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», «IT-куб», в%</a:t>
                      </a:r>
                      <a:endParaRPr lang="ru-RU" sz="1100" dirty="0"/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3753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77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382" y="448043"/>
            <a:ext cx="10887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990383"/>
              </p:ext>
            </p:extLst>
          </p:nvPr>
        </p:nvGraphicFramePr>
        <p:xfrm>
          <a:off x="0" y="1003084"/>
          <a:ext cx="12192001" cy="585491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1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73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9417">
                  <a:extLst>
                    <a:ext uri="{9D8B030D-6E8A-4147-A177-3AD203B41FA5}">
                      <a16:colId xmlns:a16="http://schemas.microsoft.com/office/drawing/2014/main" xmlns="" val="3392566992"/>
                    </a:ext>
                  </a:extLst>
                </a:gridCol>
              </a:tblGrid>
              <a:tr h="3912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9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обучающихся по программам основного и среднего общего образования, охваченных мероприятиями, направленным на раннюю профессиональную ориентацию, в том числе в рамках программы «Билет в будущее»,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3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общеобразовательных организаций, оснащённых в целях внедрения цифровой образовательной среды,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9308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913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64" y="443599"/>
            <a:ext cx="106019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27520"/>
              </p:ext>
            </p:extLst>
          </p:nvPr>
        </p:nvGraphicFramePr>
        <p:xfrm>
          <a:off x="1" y="998637"/>
          <a:ext cx="12191999" cy="58593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1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9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1424">
                  <a:extLst>
                    <a:ext uri="{9D8B030D-6E8A-4147-A177-3AD203B41FA5}">
                      <a16:colId xmlns:a16="http://schemas.microsoft.com/office/drawing/2014/main" xmlns="" val="1462763882"/>
                    </a:ext>
                  </a:extLst>
                </a:gridCol>
              </a:tblGrid>
              <a:tr h="2778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6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1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обучающихся, для которых созданы равные условия получения качественного образования вне зависимости от места их нахождения посредством предоставления доступа к федеральной информационно-сервисной платформе цифровой образовательной среды,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педагогических работников, использующих сервисы федеральной информационно-сервисной платформы цифровой образовательной среды,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1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Доля образовательных организаций, использующих сервисы федеральной информационно-сервисной платформы цифровой образовательной среды при реализации программ основного общего образования,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Доступность дошкольного образования для детей в возрасте от 1,5 до 3 лет,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0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686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7448" y="491258"/>
            <a:ext cx="10585176" cy="378041"/>
          </a:xfrm>
        </p:spPr>
        <p:txBody>
          <a:bodyPr>
            <a:normAutofit/>
          </a:bodyPr>
          <a:lstStyle/>
          <a:p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06404"/>
              </p:ext>
            </p:extLst>
          </p:nvPr>
        </p:nvGraphicFramePr>
        <p:xfrm>
          <a:off x="1" y="959993"/>
          <a:ext cx="12191999" cy="722269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51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0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65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1424">
                  <a:extLst>
                    <a:ext uri="{9D8B030D-6E8A-4147-A177-3AD203B41FA5}">
                      <a16:colId xmlns:a16="http://schemas.microsoft.com/office/drawing/2014/main" xmlns="" val="2945776137"/>
                    </a:ext>
                  </a:extLst>
                </a:gridCol>
              </a:tblGrid>
              <a:tr h="2366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6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1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Разработка и внедрение рабочих программ воспитания обучающихся в общеобразовательных организациях и профессиональных образовательных организациях, нарастающим итогом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0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Численность детей и молодежи в возрасте до 35 лет, вовлеченных в социально активную деятельность через увеличение охвата патриотическими проектами (тыс. чел.)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0,934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6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Создание условий для развития системы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</a:rPr>
                        <a:t>межпоколенческого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 взаимодействия и обеспечения преемственности поколений, поддержки общественных инициатив и проектов, направленных на гражданское и патриотическое воспитание детей и молодежи (тыс. чел.)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0,067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5268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7448" y="491258"/>
            <a:ext cx="10585176" cy="378041"/>
          </a:xfrm>
        </p:spPr>
        <p:txBody>
          <a:bodyPr>
            <a:normAutofit/>
          </a:bodyPr>
          <a:lstStyle/>
          <a:p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73572"/>
              </p:ext>
            </p:extLst>
          </p:nvPr>
        </p:nvGraphicFramePr>
        <p:xfrm>
          <a:off x="1" y="959993"/>
          <a:ext cx="12191999" cy="49457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51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0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65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1424">
                  <a:extLst>
                    <a:ext uri="{9D8B030D-6E8A-4147-A177-3AD203B41FA5}">
                      <a16:colId xmlns:a16="http://schemas.microsoft.com/office/drawing/2014/main" xmlns="" val="2945776137"/>
                    </a:ext>
                  </a:extLst>
                </a:gridCol>
              </a:tblGrid>
              <a:tr h="2366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6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1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выпускников 11 классов в местах традиционного проживания и традиционной хозяйственной деятельности коренных малочисленных народов Севера, продолживших обучение в профессиональных образовательных организациях или образовательных организациях высшего образования,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0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детей, которые обеспечены сертификатами персонифицированного финансирования дополнительного образования, социальными сертификатами дополнительного образования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255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40" y="129839"/>
            <a:ext cx="1094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занятости населения 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2026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265206"/>
            <a:ext cx="11521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0670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0" y="2780930"/>
            <a:ext cx="1152128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улучшению положения на рынке труда незанятых трудовой деятельностью и безработных граждан, зарегистрированных в органах службы занятости населения</a:t>
            </a:r>
          </a:p>
          <a:p>
            <a:pPr algn="ctr"/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производственного травматизма </a:t>
            </a:r>
          </a:p>
        </p:txBody>
      </p:sp>
    </p:spTree>
    <p:extLst>
      <p:ext uri="{BB962C8B-B14F-4D97-AF65-F5344CB8AC3E}">
        <p14:creationId xmlns:p14="http://schemas.microsoft.com/office/powerpoint/2010/main" val="277103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370667"/>
            <a:ext cx="11416069" cy="562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Показатели прогноза социально-экономического развития Ханты-Мансийского района: </a:t>
            </a:r>
            <a:r>
              <a:rPr lang="ru-RU" sz="1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Промышленное производство</a:t>
            </a:r>
            <a:endParaRPr lang="ru-RU" sz="1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93068577"/>
              </p:ext>
            </p:extLst>
          </p:nvPr>
        </p:nvGraphicFramePr>
        <p:xfrm>
          <a:off x="383745" y="1988840"/>
          <a:ext cx="5810291" cy="300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05170783"/>
              </p:ext>
            </p:extLst>
          </p:nvPr>
        </p:nvGraphicFramePr>
        <p:xfrm>
          <a:off x="6289868" y="1760944"/>
          <a:ext cx="5665389" cy="386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60373" y="5085185"/>
            <a:ext cx="5715040" cy="15158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долю Ханты-Мансийского района приходится порядка </a:t>
            </a:r>
            <a:r>
              <a:rPr lang="ru-RU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18%</a:t>
            </a:r>
            <a:r>
              <a:rPr lang="ru-RU" kern="0" dirty="0">
                <a:solidFill>
                  <a:srgbClr val="C0504D">
                    <a:lumMod val="40000"/>
                    <a:lumOff val="6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общей добычи нефти по округу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0373" y="966739"/>
            <a:ext cx="114252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Объем отгруженных товаров собственного производства, выполненных работ и услуг собственными силами организаций (без субъектов малого предпринимательства) в действующих ценах за 2022 год сложился в сумме 709 737,9 млн. рублей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, который на 99% сформирован за счет вида деятельности, связанного с добычей полезных ископаемых (702 989,8 млн. рублей). 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5346" y="5085184"/>
            <a:ext cx="5664629" cy="15158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155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территории района добычу нефти  </a:t>
            </a:r>
          </a:p>
          <a:p>
            <a:pPr algn="ctr">
              <a:defRPr/>
            </a:pPr>
            <a:r>
              <a:rPr lang="ru-RU" sz="155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2021 году осуществляли </a:t>
            </a:r>
          </a:p>
          <a:p>
            <a:pPr algn="ctr"/>
            <a:r>
              <a:rPr lang="ru-RU" sz="155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нефтегазодобывающих компаний</a:t>
            </a:r>
            <a:r>
              <a:rPr lang="ru-RU" sz="155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550" dirty="0">
                <a:solidFill>
                  <a:prstClr val="black"/>
                </a:solidFill>
                <a:latin typeface="Times New Roman"/>
                <a:ea typeface="Times New Roman"/>
              </a:rPr>
              <a:t>Лидер по добыче нефти </a:t>
            </a:r>
          </a:p>
          <a:p>
            <a:pPr algn="ctr"/>
            <a:r>
              <a:rPr lang="ru-RU" sz="1550" dirty="0">
                <a:solidFill>
                  <a:prstClr val="black"/>
                </a:solidFill>
                <a:latin typeface="Times New Roman"/>
                <a:ea typeface="Times New Roman"/>
              </a:rPr>
              <a:t>ПАО «НК «Роснефть» – 26,6 млн. тонн.</a:t>
            </a:r>
            <a:endParaRPr lang="ru-RU" sz="1550" dirty="0">
              <a:solidFill>
                <a:prstClr val="black"/>
              </a:solidFill>
            </a:endParaRPr>
          </a:p>
          <a:p>
            <a:pPr algn="ctr"/>
            <a:r>
              <a:rPr lang="ru-RU" sz="15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(65% от общего объема добытой нефти)</a:t>
            </a:r>
            <a:endParaRPr lang="ru-RU" sz="155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24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67102" y="379502"/>
            <a:ext cx="1094521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824465"/>
              </p:ext>
            </p:extLst>
          </p:nvPr>
        </p:nvGraphicFramePr>
        <p:xfrm>
          <a:off x="263353" y="1340768"/>
          <a:ext cx="11737305" cy="44177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8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6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1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10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53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53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Содействие улучшению ситуации на рынке труда</a:t>
                      </a:r>
                      <a:endParaRPr lang="ru-RU" sz="1200" b="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34 771,0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46 867,4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56 276,7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52 184,5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9042">
                <a:tc>
                  <a:txBody>
                    <a:bodyPr/>
                    <a:lstStyle/>
                    <a:p>
                      <a:pPr algn="ctr"/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Улучшение условий и охраны труда в Ханты-Мансийском районе 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2 998,7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3 435,4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3 537,7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3 537,7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4488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769,7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50 302,8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59 814,4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55 722,2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7529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01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1654" y="554994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64622"/>
              </p:ext>
            </p:extLst>
          </p:nvPr>
        </p:nvGraphicFramePr>
        <p:xfrm>
          <a:off x="263352" y="1052736"/>
          <a:ext cx="11521282" cy="49394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9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6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9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19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19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15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9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Уровень регистрируемой безработицы (на конец года),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временных рабочих мест по организации общественных работ для граждан, зарегистрированных в органах службы занятости населения, 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временных рабочих мест по организации общественных работ для граждан, испытывающих трудности в поиске работы, 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проведенной уведомительной регистрации коллективных договоров и территориальных соглашений, ед.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78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пострадавших в результате несчастных случаев на производстве с утратой трудоспособности, чел.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617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3330" y="226892"/>
            <a:ext cx="10887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малого и среднего предпринимательства на территории 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2026 годы»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84" y="5319212"/>
            <a:ext cx="110172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55556"/>
            <a:ext cx="648071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371" y="3050959"/>
            <a:ext cx="1155728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 в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743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404664"/>
            <a:ext cx="10945216" cy="5294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10003"/>
              </p:ext>
            </p:extLst>
          </p:nvPr>
        </p:nvGraphicFramePr>
        <p:xfrm>
          <a:off x="335359" y="1124741"/>
          <a:ext cx="11593288" cy="51452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1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7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4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4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78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78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235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063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«Создание условий для легкого старта и комфортного ведения бизнеса»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«Акселерация субъектов малого и среднего предпринимательства»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1 800,9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2 855,4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2 910,9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2 014,0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Основное мероприятие: «Содействие развитию малого и среднего предпринимательства в Ханты-Мансийском районе»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8460339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«Популяризация предпринимательства»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77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3 506,8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6 587,2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6 142,7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5 223,4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187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3432" y="315195"/>
            <a:ext cx="10945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290540"/>
              </p:ext>
            </p:extLst>
          </p:nvPr>
        </p:nvGraphicFramePr>
        <p:xfrm>
          <a:off x="263352" y="1268760"/>
          <a:ext cx="11487743" cy="471680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54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1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0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60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1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16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80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4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3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занятых в сфере МСП, включая индивидуальных предпринимателей и </a:t>
                      </a:r>
                      <a:r>
                        <a:rPr lang="ru-RU" sz="135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самозанятых</a:t>
                      </a: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человек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0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процент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6887" y="275987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0357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91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838454"/>
            <a:ext cx="1072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агропромышленного комплекса Ханты-Мансийского района на 2022-2026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5319212"/>
            <a:ext cx="114492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2834935"/>
            <a:ext cx="1137726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/>
                <a:ea typeface="Times New Roman"/>
              </a:rPr>
              <a:t>устойчивое развитие агропромышленного комплекса, повышение конкурентоспособности продукции, произведенной в 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052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127448" y="404664"/>
            <a:ext cx="10585176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01944"/>
              </p:ext>
            </p:extLst>
          </p:nvPr>
        </p:nvGraphicFramePr>
        <p:xfrm>
          <a:off x="191344" y="1052738"/>
          <a:ext cx="11737303" cy="56714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56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8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5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05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05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8011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544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производства и реализации продукции растениеводства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21 215,0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26 500,0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27 000,0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27 500,0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1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отрасли животноводства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r>
                        <a:rPr lang="ru-RU" sz="11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105,2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77 828,3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75 853,4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75 514,8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1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рыбохозяйственного комплекса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1 799,9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1 019,0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1 009,5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1 019,0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1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системы заготовки и переработки дикоросов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4 775,3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5 095,4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5 096,3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4 591,6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07230"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мероприятий при осуществлении деятельности по обращению с животными без владельцев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2 735,8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5 692,1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327,2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89160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1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114 631,2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116 134,8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109 286,4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108 901,8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793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441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456" y="260648"/>
            <a:ext cx="104411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181707"/>
              </p:ext>
            </p:extLst>
          </p:nvPr>
        </p:nvGraphicFramePr>
        <p:xfrm>
          <a:off x="263352" y="1196752"/>
          <a:ext cx="11521282" cy="546008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23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6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6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34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34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88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88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30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7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овощей в хозяйствах всех категорий, тонн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2700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2800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2900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1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скота и птицы на убой в хозяйствах всех категорий, тонн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1070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1080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1085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молока в хозяйствах всех категорий, тонн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6180 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6310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6370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6380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6380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2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Производство пищевой рыбной продукции собственного производства, тонн</a:t>
                      </a:r>
                      <a:endParaRPr lang="ru-RU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2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заготовки дикоросов, тонн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6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Количество животных без владельцев, прошедших отлов, транспортировку, регистрацию, учет, содержание, лечение (вакцинацию), единиц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156,0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116</a:t>
                      </a:r>
                    </a:p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96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Количество организованных и проведенных мероприятий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при осуществлении деятельности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 обращению с животными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без владельцев», единиц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290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953" y="200615"/>
            <a:ext cx="108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цифрового общества 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2026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6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администрация Ханты-Мансийского района (управление по информационным технологиям администрации Ханты-Мансийского района</a:t>
            </a:r>
            <a:endParaRPr lang="ru-RU" sz="1350" b="1" dirty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86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400" y="2510899"/>
            <a:ext cx="110892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информационного пространства на основе использования цифровых технологий для повышения качества жизни граждан и обеспечения условий для реализации эффективной системы муниципального управления в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092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055440" y="476672"/>
            <a:ext cx="1058517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761914"/>
              </p:ext>
            </p:extLst>
          </p:nvPr>
        </p:nvGraphicFramePr>
        <p:xfrm>
          <a:off x="335360" y="1124743"/>
          <a:ext cx="11449272" cy="54726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75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49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26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0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03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305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787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и сопровождение инфраструктуры цифрового муниципалитета и информационных систем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2 030,4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3 145,4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8428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технической и технологической основ становления информационного общества и электронного муниципалитета для перехода к цифровой экономики»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0807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безопасности информации в корпоративной сети органов администрации Ханты-Мансийского района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2 369,7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1 554,2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4944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4 749,6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634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Показатели прогноза социально-экономического развития  Ханты-Мансийского района: </a:t>
            </a:r>
            <a: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Демографическая ситуация</a:t>
            </a:r>
            <a:endParaRPr lang="ru-RU" sz="1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75082815"/>
              </p:ext>
            </p:extLst>
          </p:nvPr>
        </p:nvGraphicFramePr>
        <p:xfrm>
          <a:off x="5999989" y="3212976"/>
          <a:ext cx="6192011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231954"/>
              </p:ext>
            </p:extLst>
          </p:nvPr>
        </p:nvGraphicFramePr>
        <p:xfrm>
          <a:off x="0" y="3212976"/>
          <a:ext cx="6192011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179264"/>
              </p:ext>
            </p:extLst>
          </p:nvPr>
        </p:nvGraphicFramePr>
        <p:xfrm>
          <a:off x="143339" y="980729"/>
          <a:ext cx="11809311" cy="1943573"/>
        </p:xfrm>
        <a:graphic>
          <a:graphicData uri="http://schemas.openxmlformats.org/drawingml/2006/table">
            <a:tbl>
              <a:tblPr firstRow="1" bandRow="1"/>
              <a:tblGrid>
                <a:gridCol w="4416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8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2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4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2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41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971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(отчет)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(оценка)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54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 среднегодовом исчислении)</a:t>
                      </a:r>
                    </a:p>
                  </a:txBody>
                  <a:tcPr marL="48260" marR="4826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48260" marR="4826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18,888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18,883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18,863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18,903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(на конец года)</a:t>
                      </a:r>
                    </a:p>
                  </a:txBody>
                  <a:tcPr marL="48260" marR="4826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48260" marR="4826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18,866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18,855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18,936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трудоспособного возраста (на конец года)</a:t>
                      </a:r>
                    </a:p>
                  </a:txBody>
                  <a:tcPr marL="48260" marR="4826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48260" marR="4826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11,304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11,643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12,225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старше трудоспособного возраста (на конец года)</a:t>
                      </a:r>
                    </a:p>
                  </a:txBody>
                  <a:tcPr marL="48260" marR="4826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48260" marR="4826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4,287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4,287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4,089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4,089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4,097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19937" y="4509120"/>
            <a:ext cx="12817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Times New Roman"/>
                <a:ea typeface="Times New Roman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6835608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514" y="515607"/>
            <a:ext cx="10801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599091"/>
              </p:ext>
            </p:extLst>
          </p:nvPr>
        </p:nvGraphicFramePr>
        <p:xfrm>
          <a:off x="263352" y="920605"/>
          <a:ext cx="11521281" cy="413882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9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5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08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19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19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35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5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6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рабочих мест, обеспеченных программным продуктом для участия в электронном документообороте, единиц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6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защиты информационных систем по требованиям защиты информации, единиц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6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Доля государственных и муниципальных услуг, предоставляемых в электронном виде, от общего числа государственных и муниципальных услуг, %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9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Стоимостная доля закупаемого и (или) арендуемого органами администрации Ханты-Мансийского района отечественного программного обеспечения, %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&gt;80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060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56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11663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«Устойчивое развитие коренных малочисленных народов Севера на территории Ханты-Мансийского района на 2022-2026 годы»</a:t>
            </a:r>
            <a:endParaRPr lang="ru-RU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82464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" y="116632"/>
            <a:ext cx="663614" cy="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9416" y="1988840"/>
            <a:ext cx="11233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самобытному социально-экономическому и культурному развитию коренных малочисленных народов Севера, защита их исконной среды обитания, традиционных образа жизни, хозяйственной деятельности и промыслов</a:t>
            </a:r>
          </a:p>
          <a:p>
            <a:pPr algn="ctr"/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устойчивого экономического и социально-культурного развития коренных малочисленных народов Севера на основе рационального природопользования, сохранения исконной среды обитания, традиционной культуры и быта малочисленных народов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туризма общинами и представителями коренных малочисленных народов Севера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011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4999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316101"/>
              </p:ext>
            </p:extLst>
          </p:nvPr>
        </p:nvGraphicFramePr>
        <p:xfrm>
          <a:off x="119336" y="1052736"/>
          <a:ext cx="11953327" cy="56886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7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95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493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90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юридических и физических лиц из числа коренных малочисленных народов, осуществляющих традиционную хозяйственную деятельность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2 954,2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3 566,2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3 565,5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3 565,5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3341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проведение мероприятий, направленных на сохранение и развитие самобытной культуры, традиционного образа жизни, национальных видов спорта коренных малочисленных народов Севера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380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проектов, способствующих развитию национальных культур, этнографического туризма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7 600,0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3042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11 904,2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5 016,2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5 015,5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5 015,5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763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91302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691647"/>
              </p:ext>
            </p:extLst>
          </p:nvPr>
        </p:nvGraphicFramePr>
        <p:xfrm>
          <a:off x="119337" y="980729"/>
          <a:ext cx="11953327" cy="57606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2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7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4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02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8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7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оличество национальных общин и организаций, осуществляющих традиционную хозяйственную деятельность и занимающихся традиционными промыслами коренных малочисленных народов Севера, единиц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7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национальных    общин и организаций, осуществляющих традиционную хозяйственную деятельность и занимающихся традиционными промыслами коренных малочисленных народов Севера, получивших поддержку на развитие традиционных отраслей хозяйства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7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пользователей территориями традиционного природопользования из числа коренных малочисленных народов Севера и лиц, не относящихся к коренным малочисленным народам Севера, но ведущих традиционные виды хозяйственной деятельности, человек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" y="9130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9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91302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14443"/>
              </p:ext>
            </p:extLst>
          </p:nvPr>
        </p:nvGraphicFramePr>
        <p:xfrm>
          <a:off x="119337" y="980729"/>
          <a:ext cx="11953327" cy="576063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2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7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4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62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8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3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семей, осуществляющих традиционную хозяйственную деятельность, %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0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точек коллективного доступа к сети Интернет, единиц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0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Доля граждан из числа коренных малочисленных народов Севера, удовлетворенных качеством реализуемых мероприятий, направленных на поддержку экономического и социального развития коренных малочисленных народов, в общем количестве опрошенных лиц, относящихся к коренным малочисленным народам Севера,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" y="9130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871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149994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правонарушений в сфере обеспечения общественной безопасности 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Ханты-Мансийском районе на 2022-2026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950" y="5040090"/>
            <a:ext cx="11289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специальных мероприятий и организации профилактики правонарушений администрации Ханты-Мансийского района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9416" y="2132856"/>
            <a:ext cx="11233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преступности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прав граждан в отдельных сферах жизнедеятельности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209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4999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-202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179503"/>
              </p:ext>
            </p:extLst>
          </p:nvPr>
        </p:nvGraphicFramePr>
        <p:xfrm>
          <a:off x="119335" y="1052734"/>
          <a:ext cx="11953327" cy="45373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11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3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8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80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381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деятельности народных дружин в сельских поселениях Ханты-Мансийского района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654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Обеспечение функционирования и развития систем видеонаблюдения в сфере общественного порядка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331,2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2 983,6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2 983,6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2 983,6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76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информационной антинаркотической политики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1 010,0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полномочий по обеспечению деятельности административной комиссии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879,4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1 051,7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1 083,0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1 083,0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государственных полномочий по составлению (изменению и дополнению) списков кандидатов в присяжные заседатели федеральных судов общей юрисдикции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2,7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взаимодействия с политическими партиями, избирательными комиссиями, законодательными (представительными) органами государственной власти и местного самоуправления в сфере регионального развития и содействия развитию местного самоуправления, прогноза общественно-политической ситуации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6,1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5779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412,7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4 268,6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4 299,9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4 299,9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079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144018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340089"/>
              </p:ext>
            </p:extLst>
          </p:nvPr>
        </p:nvGraphicFramePr>
        <p:xfrm>
          <a:off x="119336" y="1052737"/>
          <a:ext cx="11953326" cy="568862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2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0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10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72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преступности на улицах и в общественных местах (число зарегистрированных преступлений на 100 тыс. человек населения),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992</a:t>
                      </a: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942</a:t>
                      </a: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932</a:t>
                      </a: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932</a:t>
                      </a: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Общая распространенность наркомании (на 100 тыс. человек населения),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Вовлеченность населения в незаконный оборот наркотиков (на 100 тыс. человек), ед.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Криминогенность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наркомании (на 100 тыс. человек), ед.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случаев отравления наркотиками (на 100 тыс. человек),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случаев отравления наркотиками среди несовершеннолетних (на 100 тыс. несовершеннолетних), ед.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смертей в результате потребления наркотиков 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(на 100 тыс. человек)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8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Процент охвата социально-психологическим тестированием обучающихся с целью раннего выявления незаконного потребления наркотических средств и психотропных веществ,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7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потребителей,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911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форм непосредственного осуществления населением местного самоуправления и участия населения в осуществлении местного самоуправления и случаев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их применения 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Ханты-Мансийском районе, ед.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401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942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424" y="147493"/>
            <a:ext cx="111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жизнедеятельности в Ханты-Мансийском районе на 2022 – 2026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4" y="5265206"/>
            <a:ext cx="11161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Ханты-Мансийского района «Управление гражданской защиты»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749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1424" y="1484784"/>
            <a:ext cx="1116124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социально-экономического развития Ханты-Мансийского района, а также приемлемого уровня безопасности жизнедеятельности, необходимого уровня защищенности населения и территории Ханты-Мансийского района, материальных и культурных ценностей от опасностей, возникающих при военных конфликтах и чрезвычайных ситуациях</a:t>
            </a:r>
          </a:p>
          <a:p>
            <a:pPr algn="ctr"/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необходимого уровня защищенности населения, имущества от пожаров на территории Ханты-Мансийского района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671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1220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304413"/>
              </p:ext>
            </p:extLst>
          </p:nvPr>
        </p:nvGraphicFramePr>
        <p:xfrm>
          <a:off x="119335" y="1052734"/>
          <a:ext cx="11953330" cy="56886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7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9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756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87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поддержание в постоянной готовности материальных ресурсов (запасов) резерва для ликвидации чрезвычайных ситуаций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508,9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аппаратно-программного комплекса «Безопасный город»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8 641,7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8 716,7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8 716,7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8 716,7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по обеспечению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безопасности людей на водных объектах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30 583,6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5 462,6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17 787,6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12 714,0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 выполнение полномочий и функций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МК «УГЗ»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32 300,1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32 509,6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32 509,6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32 509,6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проекта по установлению санитарно-защитной зоны сибиреязвенного скотомогильника на территории п. Кирпичный,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сельских населенных пунктов, расположенных в лесных массивах, от лесных пожаров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1 577,1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2 025,9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2 025,9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защищенности населения, социальных объектов и объектов экономики от пожаров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22 697,5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376">
                <a:tc>
                  <a:txBody>
                    <a:bodyPr/>
                    <a:lstStyle/>
                    <a:p>
                      <a:pPr algn="ctr"/>
                      <a:endPara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98 208,7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48 891,9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61 715,6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56 642,0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220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3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634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Показатели прогноза социально-экономического развития  Ханты-Мансийского района: </a:t>
            </a:r>
            <a:br>
              <a:rPr lang="ru-RU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</a:br>
            <a: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ea typeface="Times New Roman"/>
              </a:rPr>
              <a:t>Труд и занятость</a:t>
            </a:r>
            <a:endParaRPr lang="ru-RU" sz="1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332070"/>
              </p:ext>
            </p:extLst>
          </p:nvPr>
        </p:nvGraphicFramePr>
        <p:xfrm>
          <a:off x="143339" y="2852936"/>
          <a:ext cx="118093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69017"/>
              </p:ext>
            </p:extLst>
          </p:nvPr>
        </p:nvGraphicFramePr>
        <p:xfrm>
          <a:off x="527381" y="1052736"/>
          <a:ext cx="11219455" cy="1328412"/>
        </p:xfrm>
        <a:graphic>
          <a:graphicData uri="http://schemas.openxmlformats.org/drawingml/2006/table">
            <a:tbl>
              <a:tblPr firstRow="1" bandRow="1"/>
              <a:tblGrid>
                <a:gridCol w="4018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025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(отчет)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(оценка)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546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рабочей силы (П-4)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48260" marR="4826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22,707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23,388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23,161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23,624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24,097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занятых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экономике (по данным баланса трудовых ресурсов)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48260" marR="4826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24,455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25,163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24,941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25,404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25,897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8114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11615"/>
            <a:ext cx="11161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637873"/>
              </p:ext>
            </p:extLst>
          </p:nvPr>
        </p:nvGraphicFramePr>
        <p:xfrm>
          <a:off x="119337" y="980728"/>
          <a:ext cx="11953327" cy="57606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2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0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1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95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71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9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9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вещевым имуществом и продовольственным резервом,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9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Охват населения при информировании и оповещении в случае угрозы возникновения или возникновения чрезвычайных ситуаций,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4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населения, защищенного в результате проведения мероприятий по повышению защищенности от негативного воздействия вод, на уровне,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9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реализации плана основных мероприятий Ханты-Мансийского района в области гражданской обороны, предупреждения  и ликвидации чрезвычайных ситуаций, обеспечения пожарной безопасности и безопасности людей  на водных объектах, %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1615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299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40" y="149994"/>
            <a:ext cx="1072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«Комплексное развитие транспортной системы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Ханты-Мансийского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2022 – 2026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5194292"/>
            <a:ext cx="115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</a:t>
            </a:r>
            <a:endParaRPr lang="ru-RU" sz="1350" b="1" dirty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0" y="2408973"/>
            <a:ext cx="11449271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инфраструктуры, обеспечивающей повышение доступности и безопасности услуг транспортного комплекса для населения Ханты-Мансийского района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обеспечение доступности и повышение качества транспортных услуг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обеспечение бесперебойного функционирования сети автомобильных дорог общего пользования местного значения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повышение безопасности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31335082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60591" y="327280"/>
            <a:ext cx="10729192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19286"/>
              </p:ext>
            </p:extLst>
          </p:nvPr>
        </p:nvGraphicFramePr>
        <p:xfrm>
          <a:off x="407368" y="1196752"/>
          <a:ext cx="11377264" cy="54726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0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70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62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5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27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27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881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157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Проектирование, строительство, реконструкция, капитальный (текущий) ремонт автомобильных дорог местного значения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342,1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1570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доступности и повышение качества транспортных услуг водным, воздушным, автомобильным транспортом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9 596,6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11 498,8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18 191,6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19 155,8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6972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Содержание транспортной инфраструктуры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10 118,5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10 071,6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10 605,4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11 167,5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8977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Популяризация деятельности школьных отрядов юных инспекторов дорожного движения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8977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в районных, региональных слетах, конкурсах юных инспекторов дорожного движения 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382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20 397,2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21 910,4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29 137,0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30 663,3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6530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479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3242" y="437574"/>
            <a:ext cx="107291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95887"/>
              </p:ext>
            </p:extLst>
          </p:nvPr>
        </p:nvGraphicFramePr>
        <p:xfrm>
          <a:off x="595158" y="836712"/>
          <a:ext cx="11145558" cy="548941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57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23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8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1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11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93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93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039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Протяженность сети автомобильных дорог общего пользования местного значения, км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214,6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215,0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215,0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215,0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215,0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91,6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рейсов воздушного транспорта, рейс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6000"/>
                        </a:spcBef>
                        <a:spcAft>
                          <a:spcPts val="1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рейсов водного транспорта, рейс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6000"/>
                        </a:spcBef>
                        <a:spcAft>
                          <a:spcPts val="1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6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рейсов автомобильного транспорта, рейс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6000"/>
                        </a:spcBef>
                        <a:spcAft>
                          <a:spcPts val="1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25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Протяженность автомобильных дорог, содержащихся за счет средств бюджета Ханты-Мансийского района, км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25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Количество дорожно-транспортных происшествий с участием несовершеннолетних, ед.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2615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632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149994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эффективности муниципального управления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2022 – 2026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194293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учету и отчетности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204864"/>
            <a:ext cx="112332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и совершенствования эффективности муниципального управления в Ханты-Мансийском районе</a:t>
            </a:r>
            <a:endParaRPr lang="ru-RU" sz="135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995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37865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831437"/>
              </p:ext>
            </p:extLst>
          </p:nvPr>
        </p:nvGraphicFramePr>
        <p:xfrm>
          <a:off x="119337" y="980728"/>
          <a:ext cx="11953328" cy="5760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7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9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31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8958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6093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Совершенствование и обеспечение работы системы дополнительного профессионального образования муниципальных служащих и лиц, включенных в кадровый резерв Ханты-Мансийского района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495,3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495,3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1103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и выполнение полномочий и функций органов Ханты-Мансийского района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212 722,6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215 468,7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215 468,7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215 468,7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693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надлежащих организационно-технических условий, необходимых для исполнения профессиональной служебной деятельности органов местного самоуправления Ханты-Мансийского района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154 594,6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158 031,0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158 031,0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158 031,0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1103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выполнения отдельных государственных полномочий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4 875,6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1 350,1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1 412,5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1 412,5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5828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372  688,1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273 695,1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273 194,2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273 325,4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2361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558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116632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686239"/>
              </p:ext>
            </p:extLst>
          </p:nvPr>
        </p:nvGraphicFramePr>
        <p:xfrm>
          <a:off x="114992" y="980727"/>
          <a:ext cx="11957671" cy="576064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3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33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0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3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9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99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72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4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5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администрации района, получивших дополнительное профессиональное образование, от общего числа служащих, подлежащих направлению на обучение по программе дополнительного профессионального образования,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7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уровня исполнения расходных обязательств администрации Ханты-Мансийского района за отчетный финансовый год, утвержденных решением о бюджете Ханты-Мансийского района,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96</a:t>
                      </a: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97</a:t>
                      </a: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98</a:t>
                      </a: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98</a:t>
                      </a: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5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объема финансового обеспечения, отраженного в плане муниципальных закупок, утвержденному объему бюджетных ассигнований для осуществления закупок на очередной финансовый год и плановый период,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96</a:t>
                      </a: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97</a:t>
                      </a: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98</a:t>
                      </a: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98</a:t>
                      </a: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1" y="11663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978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2950" y="149994"/>
            <a:ext cx="1107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 развитие муниципального имущества 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2026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4941170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2348880"/>
            <a:ext cx="11593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системы повышения эффективности управления муниципальным имуществом Ханты-Мансийского района, возможности беспрепятственного предоставления земельных участков для целей строительства и для иных целей, не связанных со строительством</a:t>
            </a:r>
          </a:p>
        </p:txBody>
      </p:sp>
    </p:spTree>
    <p:extLst>
      <p:ext uri="{BB962C8B-B14F-4D97-AF65-F5344CB8AC3E}">
        <p14:creationId xmlns:p14="http://schemas.microsoft.com/office/powerpoint/2010/main" val="39950081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54958" y="188640"/>
            <a:ext cx="10929674" cy="7920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02024"/>
              </p:ext>
            </p:extLst>
          </p:nvPr>
        </p:nvGraphicFramePr>
        <p:xfrm>
          <a:off x="365513" y="1070648"/>
          <a:ext cx="11449274" cy="524004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7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4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26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03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03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4548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872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Паспортизация объектов муниципальной собственности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934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объектов муниципальной собственности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347,9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934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имущества муниципальной казны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2 068,6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3 428,0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2 068,6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2 068,6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16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и организационно-техническое обеспечение функций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депимущества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40 421,9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Снос объектов муниципальной собственности</a:t>
                      </a:r>
                    </a:p>
                  </a:txBody>
                  <a:tcPr marL="85725" marR="857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4 745,6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42 692,5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42 692,5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42 692,5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62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объектов муниципальной собственности </a:t>
                      </a:r>
                    </a:p>
                  </a:txBody>
                  <a:tcPr marL="85725" marR="857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2 879,8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9379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кадастровых работ (межевание) земельных участков (под объектами муниципальной собственности, для муниципальных нужд), земельных участков государственная собственность на которые не разграничена</a:t>
                      </a:r>
                    </a:p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643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кадастровых работ (межевание) земельных участков для содействия в оформлении в упрощенном порядке прав граждан на земельные участки</a:t>
                      </a:r>
                    </a:p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0934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53 096,3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47 770,5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46 411,1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46 411,1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835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440" y="247275"/>
            <a:ext cx="110016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71627"/>
              </p:ext>
            </p:extLst>
          </p:nvPr>
        </p:nvGraphicFramePr>
        <p:xfrm>
          <a:off x="263352" y="999023"/>
          <a:ext cx="11665295" cy="491148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67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2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2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22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22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45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45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57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изготовленных технических паспортов, технических планов и актов обследования: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нежилого фонда, ед.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Линейные объекты, км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оценки, ед.</a:t>
                      </a:r>
                      <a:endParaRPr lang="ru-RU" sz="1100" kern="120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расходов на содержание имущества в общем объеме неналоговых доходов, полученных от использования муниципального имущества, %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снесенных объектов, ед.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Исполнение плана по поступлению неналоговых доходов в бюджет района,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3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земельных участков (под объектами муниципальной собственности, для муниципальных нужд), земельных участков, государственная собственность на которые не разграничена, единиц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4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граждан, зарегистрировавших право собственности на земельные участки в рамках реализации Федерального закона от 30.06.2006 № 93-ФЗ «О внесении изменений в некоторые законодательные акты Российской Федерации по вопросу оформления в упрощенном порядке прав граждан на отдельные объекты недвижимого имущества», человек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3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отремонтированных объектов, единиц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235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5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260648"/>
            <a:ext cx="11905323" cy="548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Показатели прогноза социально-экономического развития  Ханты-Мансийского района : </a:t>
            </a:r>
            <a:br>
              <a:rPr lang="ru-RU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Денежные доходы населения</a:t>
            </a:r>
            <a:endParaRPr lang="ru-RU" sz="1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69132279"/>
              </p:ext>
            </p:extLst>
          </p:nvPr>
        </p:nvGraphicFramePr>
        <p:xfrm>
          <a:off x="5244571" y="3500870"/>
          <a:ext cx="6960096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35273" y="1196752"/>
            <a:ext cx="6096000" cy="14096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</a:pPr>
            <a:r>
              <a:rPr lang="ru-RU" sz="16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Среднемесячная заработная плата рассчитывается по всем отраслям экономики района. Наибольшая средняя заработная плата сложилась в отрасли «Добыча полезных ископаемых», её уровень, по отдельным видам деятельности, достигает 117 862 рублей.</a:t>
            </a:r>
            <a:endParaRPr lang="ru-RU" sz="1600" i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371" y="4437112"/>
            <a:ext cx="52805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1600" i="1" dirty="0">
                <a:solidFill>
                  <a:prstClr val="black"/>
                </a:solidFill>
                <a:latin typeface="Times New Roman"/>
                <a:ea typeface="Times New Roman"/>
              </a:rPr>
              <a:t>В 2022 году реальные располагаемые денежные доходы на душу населения (доходы за вычетом обязательных платежей, скорректированные на индекс потребительских цен) составили 105,6% (2020 год – 99,8%).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68247" y="3501008"/>
            <a:ext cx="6096000" cy="4546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1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Средняя заработная плата работников организаций по отдельным видам экономической деятельности в 2022 году, рублей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43783410"/>
              </p:ext>
            </p:extLst>
          </p:nvPr>
        </p:nvGraphicFramePr>
        <p:xfrm>
          <a:off x="220073" y="1124745"/>
          <a:ext cx="5600171" cy="292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37964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«Улучшение жилищных условий жителей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2026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жилищного строительства и обеспечения населения доступным жильем</a:t>
            </a:r>
          </a:p>
        </p:txBody>
      </p:sp>
    </p:spTree>
    <p:extLst>
      <p:ext uri="{BB962C8B-B14F-4D97-AF65-F5344CB8AC3E}">
        <p14:creationId xmlns:p14="http://schemas.microsoft.com/office/powerpoint/2010/main" val="31150547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149994"/>
            <a:ext cx="10873208" cy="5427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00731"/>
              </p:ext>
            </p:extLst>
          </p:nvPr>
        </p:nvGraphicFramePr>
        <p:xfrm>
          <a:off x="263352" y="1196752"/>
          <a:ext cx="11665295" cy="50896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7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3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5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2632500254"/>
                    </a:ext>
                  </a:extLst>
                </a:gridCol>
              </a:tblGrid>
              <a:tr h="76788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255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Приобретение жилых помещений по договорам купли-продажи и (или) приобретение жилых помещений по договорам участия в долевом строительстве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468 820,0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11 331,2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7 679,8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"Обеспечение устойчивого сокращения непригодного для проживания жилищного фонда"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Улучшение жилищных условий граждан, проживающих на сельских территориях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6 338,7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1 621,1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2 227,0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2 476,4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907940"/>
                  </a:ext>
                </a:extLst>
              </a:tr>
              <a:tr h="88558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Предоставление социальных выплат на оплату договора купли-продажи жилого помещения, договора строительного подряда  на строительство индивидуального жилого дома, для уплаты первоначального взноса при получении жилищного кредита, в том числе ипотечного, или жилищного займа на приобретение жилого помещения, или строительство индивидуального жилого дома, для осуществления последнего платежа в счет уплаты паевого взноса в полном размере на условиях софинансирования из федерального, окружного и местного бюджетов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2 313,9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1 602,9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2 208,8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2 458,2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9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Реализация полномочий, указанных в п. 3.1, 3.2 статьи 2 Закона Ханты-Мансийского автономного округа – Югры </a:t>
                      </a:r>
                    </a:p>
                    <a:p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31 марта 2009 года № 36-оз «О наделении органов местного самоуправления муниципальных образований Ханты-Мансийского автономного округа – Югры отдельными государственными полномочиями для обеспечения жилыми помещениями отдельных категорий граждан, определенных федеральным законодательством»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24,8</a:t>
                      </a:r>
                    </a:p>
                  </a:txBody>
                  <a:tcPr marL="24289" marR="24289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89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Предоставление субсидий отдельным категориям граждан, установленным федеральными законами от 12 января 1995 года № 5-ФЗ «О ветеранах» и от 24 ноября 1995 года № 181-ФЗ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«О социальной защите инвалидов в Российской Федерации» в рамках подпрограммы «Обеспечение мерами государственной поддержки по улучшению жилищных условий отдельных категорий граждан»</a:t>
                      </a:r>
                    </a:p>
                    <a:p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4 000,0</a:t>
                      </a:r>
                    </a:p>
                  </a:txBody>
                  <a:tcPr marL="24289" marR="24289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0743156"/>
                  </a:ext>
                </a:extLst>
              </a:tr>
              <a:tr h="215688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475 158,7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4289" marR="24289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12 952,3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9 906,8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2 476,4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965223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252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168295"/>
              </p:ext>
            </p:extLst>
          </p:nvPr>
        </p:nvGraphicFramePr>
        <p:xfrm>
          <a:off x="191344" y="1268761"/>
          <a:ext cx="11802171" cy="511563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7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18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5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963">
                  <a:extLst>
                    <a:ext uri="{9D8B030D-6E8A-4147-A177-3AD203B41FA5}">
                      <a16:colId xmlns:a16="http://schemas.microsoft.com/office/drawing/2014/main" xmlns="" val="1433938371"/>
                    </a:ext>
                  </a:extLst>
                </a:gridCol>
              </a:tblGrid>
              <a:tr h="1950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7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5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семей, улучшивших жилищные условия, семей в год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9370" marR="39370" marT="64770" marB="6477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4289" marR="24289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1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фонда, признанного таковым до 1 января 2017 года, тыс. м</a:t>
                      </a:r>
                      <a:r>
                        <a:rPr lang="ru-RU" sz="110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0,83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1,48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39370" marR="39370" marT="64770" marB="6477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1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граждан, расселенных из аварийного жилищного фонда, признанного таковым до 1 января 2017 года, чел.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9370" marR="39370" marT="64770" marB="6477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1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Общая площадь жилых помещений, приходящихся в среднем на 1 жителя, кв. м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23,1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39370" marR="39370" marT="64770" marB="6477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04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ourier New"/>
                          <a:cs typeface="Times New Roman"/>
                        </a:rPr>
                        <a:t>Доля населения, получившего жилые помещения и улучшившего жилищные условия в отчетном году, 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ourier New"/>
                          <a:cs typeface="Times New Roman"/>
                        </a:rPr>
                        <a:t>в общей численности населения, состоящего на учете в качестве нуждающегося в жилых помещениях, %  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39370" marR="39370" marT="64770" marB="6477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765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3512" y="959995"/>
            <a:ext cx="914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Ханты-Мансийского района на 2022 – 2026 годы»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0356" y="4869160"/>
            <a:ext cx="89298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 администрации Ханты-Мансийского района </a:t>
            </a:r>
          </a:p>
          <a:p>
            <a:pPr algn="r"/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400" y="2459505"/>
            <a:ext cx="1065718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 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единого культурного пространства района, создание комфортных условий и равных возможностей доступа населения к культурным ценностям, цифровым ресурсам, самореализации и раскрытию таланта каждого жителя Ханты-Мансийского района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06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271464" y="422621"/>
            <a:ext cx="1044116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-202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327028"/>
              </p:ext>
            </p:extLst>
          </p:nvPr>
        </p:nvGraphicFramePr>
        <p:xfrm>
          <a:off x="119336" y="1196752"/>
          <a:ext cx="11928648" cy="56612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5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8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9101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929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«Культурное пространство»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929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Стимулирование культурного разнообразия в Ханты - Мансийском районе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10 861,8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1 612,5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1 614,6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1 544,7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015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материально-технической базы учреждений культуры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403 472,8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108 070,6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015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одаренных детей и молодежи, развитие художественного образования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38 697,8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35 793,8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35 793,8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35 793,8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45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библиотечного дела 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37 588,5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27 767,4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27 146,8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27 141,9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6769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490 620,9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173 244,3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64 555,2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64 480,4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361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456" y="527180"/>
            <a:ext cx="10369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700385"/>
              </p:ext>
            </p:extLst>
          </p:nvPr>
        </p:nvGraphicFramePr>
        <p:xfrm>
          <a:off x="-1" y="1196750"/>
          <a:ext cx="12192000" cy="697363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51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89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14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2241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4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1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посещений культурных мероприятий (человек)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3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обращений к цифровым  ресурсам культуры,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 базовому значению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 обращений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22180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286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959995"/>
            <a:ext cx="10369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спорта и туризма на территории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2022 – 2026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5157194"/>
            <a:ext cx="91450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 администрации Ханты-Мансийского района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2564906"/>
            <a:ext cx="11161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потребности населения района в оказании туристических услуг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085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422621"/>
            <a:ext cx="1080120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-202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10311"/>
              </p:ext>
            </p:extLst>
          </p:nvPr>
        </p:nvGraphicFramePr>
        <p:xfrm>
          <a:off x="0" y="1070648"/>
          <a:ext cx="12192000" cy="4158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1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27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5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34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8899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2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«Спорт – норма жизни»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2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массовой физической культуры и спорта высших достижений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2 085,5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2 085,5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2 086,5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2 935,5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96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укрепление материально-технической базы спортивной и туристической инфраструктуры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997,1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2 250,9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3 278,2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3 278,2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44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удовлетворения потребности населения Ханты-Мансийского района в оказании услуг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115 096,5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136 494,6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136 494,6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136 494,6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28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Удовлетворение потребности инвалидов в услугах спорта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460,0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1456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118 639,1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141 291,0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142 319,3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143 168,3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164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9520" y="554994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73962"/>
              </p:ext>
            </p:extLst>
          </p:nvPr>
        </p:nvGraphicFramePr>
        <p:xfrm>
          <a:off x="1" y="1052735"/>
          <a:ext cx="12191998" cy="713335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65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6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79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94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80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7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</a:p>
                    <a:p>
                      <a:pPr algn="ctr"/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0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спорта,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Удовлетворенность качеством предоставляемых услуг для инвалидов и иных маломобильных групп населения (% от числа опрошенных)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86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4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инвалидов, принимавших участие в спортивных, культурных мероприятиях, чел.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cs typeface="+mn-cs"/>
                        </a:rPr>
                        <a:t>22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661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4546" y="1106743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гражданского общества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2022 – 2026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5103188"/>
            <a:ext cx="90730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 администрации Ханты-Мансийского района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0" y="2672917"/>
            <a:ext cx="113772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институтов гражданского общества, социальной активности граждан, добровольческого потенциала жителей Ханты-Мансийского района, реализации гражданских инициатив, формирования культуры открытости в системе муниципального управления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4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42" y="11998"/>
            <a:ext cx="297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842" y="177600"/>
            <a:ext cx="11516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Показатели прогноза социально-экономического развития  Ханты-Мансийского района : </a:t>
            </a:r>
            <a:br>
              <a:rPr lang="ru-RU" sz="1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</a:br>
            <a:r>
              <a:rPr lang="ru-RU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Строительство</a:t>
            </a:r>
            <a:endParaRPr lang="ru-RU" b="1" dirty="0">
              <a:ln w="0"/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629544"/>
              </p:ext>
            </p:extLst>
          </p:nvPr>
        </p:nvGraphicFramePr>
        <p:xfrm>
          <a:off x="911424" y="1268760"/>
          <a:ext cx="5280587" cy="5040984"/>
        </p:xfrm>
        <a:graphic>
          <a:graphicData uri="http://schemas.openxmlformats.org/drawingml/2006/table">
            <a:tbl>
              <a:tblPr firstRow="1" bandRow="1"/>
              <a:tblGrid>
                <a:gridCol w="15178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2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0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257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Ввод жилья, кв. метров</a:t>
                      </a:r>
                    </a:p>
                  </a:txBody>
                  <a:tcPr marL="121920" marR="12192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42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2022(отчет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15 627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10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(оценка)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14 400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103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(базовый вариант)</a:t>
                      </a:r>
                    </a:p>
                  </a:txBody>
                  <a:tcPr marL="0" marR="0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15 500</a:t>
                      </a:r>
                    </a:p>
                  </a:txBody>
                  <a:tcPr marL="121920" marR="12192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103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15 500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103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15 500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" name="Рисунок 9" descr="Z:\Комитет (доступ на редактирование у Председателя), у остальных режим чтения, копирования\Презентации\2012\Исполнение программ (Дума 12.09.2012)\Фото\ФСК п. Горноправдинск.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139" y="4725144"/>
            <a:ext cx="364840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139" y="3068960"/>
            <a:ext cx="3648405" cy="1520016"/>
          </a:xfrm>
          <a:prstGeom prst="rect">
            <a:avLst/>
          </a:prstGeom>
          <a:ln w="2222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G:\Социальные объекты и объекты строительства района\Ярки Жилые дома (2)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4139" y="1124744"/>
            <a:ext cx="3648405" cy="1800200"/>
          </a:xfrm>
          <a:prstGeom prst="rect">
            <a:avLst/>
          </a:prstGeom>
          <a:noFill/>
          <a:ln w="22225">
            <a:solidFill>
              <a:sysClr val="window" lastClr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10379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343472" y="404664"/>
            <a:ext cx="1022513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294725"/>
              </p:ext>
            </p:extLst>
          </p:nvPr>
        </p:nvGraphicFramePr>
        <p:xfrm>
          <a:off x="119336" y="959995"/>
          <a:ext cx="11953327" cy="51148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0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9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0729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58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Региональный</a:t>
                      </a:r>
                      <a:r>
                        <a:rPr lang="ru-RU" sz="1100" baseline="0" dirty="0">
                          <a:effectLst/>
                          <a:latin typeface="Times New Roman"/>
                          <a:ea typeface="Calibri"/>
                        </a:rPr>
                        <a:t> проект «Социальная активность»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Муниципальная поддержка проектов социально ориентированных некоммерческих организаций, направленных на развитие гражданского общества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1 997,5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1 097,5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1 097,5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Создание условий для развития гражданских инициатив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1 157,6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1 157,6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1 157,6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</a:rPr>
                        <a:t>Обеспечение открытости органов местного самоуправления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0,0 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выпуска периодического печатного издания-газеты «Наш район»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14 671,4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16 598,1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16 598,1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16 598,1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62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условий для поддержания стабильного качества жизни отдельных категорий граждан, укрепление социальной защищенности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1 500,0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79676"/>
                  </a:ext>
                </a:extLst>
              </a:tr>
              <a:tr h="597492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19 326,5</a:t>
                      </a: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18 853,2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18 853,2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18 853,2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117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576" y="515607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74697"/>
              </p:ext>
            </p:extLst>
          </p:nvPr>
        </p:nvGraphicFramePr>
        <p:xfrm>
          <a:off x="191345" y="1196752"/>
          <a:ext cx="11881319" cy="545866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6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61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62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51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социально значимых проектов социально ориентированных некоммерческих организаций, реализованных за счет субсидий из бюджета Ханты-Мансийского района, единиц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3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добровольцев (волонтеров), вовлеченных центрами (сообществами, объединениями) поддержки добровольчества (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волонтерства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на базе образовательных организаций, некоммерческих организаций, муниципальных учреждений в добровольческую (волонтерскую) деятельность, при этом учитывается организованное и неорганизованное добровольчество (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волонтерство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на отчетную дату отчетного периода (прошедшего года), человек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2583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7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инициативных граждан и добровольцев социально ориентированных некоммерческих организаций, прошедших обучение по программам в сфере добровольчества, финансируемых за счет средств бюджета Ханты-Мансийского района, человек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39370" marR="39370" marT="64770" marB="6477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граждан, охваченных проектами социально ориентированных некоммерческих организаций, поддержанных в рамках программы, %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39370" marR="39370" marT="64770" marB="6477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информационных сообщений в средствах массовой информации Ханты-Мансийского района о деятельности институтов гражданского общества, единиц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9370" marR="39370" marT="64770" marB="6477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1096452"/>
                  </a:ext>
                </a:extLst>
              </a:tr>
              <a:tr h="761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Годовой объем тиража информационных полос газеты "Наш район" в соответствии с утвержденным муниципальным заданием, полос формата А2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1249900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1098845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1098845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1098845</a:t>
                      </a:r>
                    </a:p>
                  </a:txBody>
                  <a:tcPr marL="39370" marR="39370" marT="64770" marB="6477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1098845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9181620"/>
                  </a:ext>
                </a:extLst>
              </a:tr>
              <a:tr h="463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Обеспечение бесплатной подписки на газету "Наш район" для жителей Ханты-Мансийского района, относящихся к льготным категориям населения, %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4160772"/>
                  </a:ext>
                </a:extLst>
              </a:tr>
              <a:tr h="970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деятельность, человек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1195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1305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1307</a:t>
                      </a:r>
                    </a:p>
                  </a:txBody>
                  <a:tcPr marL="39370" marR="39370" marT="64770" marB="647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1309</a:t>
                      </a:r>
                    </a:p>
                  </a:txBody>
                  <a:tcPr marL="39370" marR="39370" marT="64770" marB="6477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1309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86318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605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40" y="859077"/>
            <a:ext cx="10585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муниципального образования Ханты-Мансийский район, обеспечение социальной и культурной адаптации мигрантов, профилактика межнациональных (межэтнических) конфликтов на 2022 – 2026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238" y="5265206"/>
            <a:ext cx="81982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5A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организации профилактики правонарушений управления специальных мероприятий и организации профилактики правонарушений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3393" y="3537013"/>
            <a:ext cx="11017224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Укрепление единства народов Российской Федерации, проживающих в Ханты-Мансийского района, профилактика экстремизма в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67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494629"/>
            <a:ext cx="10729192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-202</a:t>
            </a:r>
            <a:r>
              <a:rPr lang="en-US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898844"/>
              </p:ext>
            </p:extLst>
          </p:nvPr>
        </p:nvGraphicFramePr>
        <p:xfrm>
          <a:off x="191344" y="1142656"/>
          <a:ext cx="11809311" cy="545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4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34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5740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374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Гармонизация межнациональных и межконфессиональных отношений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455,0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6631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Профилактика экстремизма, обеспечение гражданского единства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579,4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383,9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383,9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0573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российского казачества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6344">
                <a:tc>
                  <a:txBody>
                    <a:bodyPr/>
                    <a:lstStyle/>
                    <a:p>
                      <a:pPr algn="ctr"/>
                      <a:endPara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838,9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1 034,4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838,9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838,9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3265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10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2794" y="417738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4295"/>
              </p:ext>
            </p:extLst>
          </p:nvPr>
        </p:nvGraphicFramePr>
        <p:xfrm>
          <a:off x="47328" y="1124743"/>
          <a:ext cx="12025335" cy="547260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1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40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52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57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42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9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участников мероприятий, направленных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этнокультурное развитие народов России, проживающих</a:t>
                      </a:r>
                      <a:r>
                        <a:rPr lang="ru-RU" sz="11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Ханты-Мансийском районе,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 мероприятий, направленных </a:t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укрепление общероссийского гражданского единства,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тыс.чел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7,5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4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мероприятий, направленных на поддержку русского языка как государственного языка Российской Федерации и средства межнационального общения и языков народов России, проживающих в Ханты-Мансийском районе;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44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людей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возрасте от 14 до 30 лет, участвующих в проектах и программах по укреплению межнационального и межконфессионального согласия, поддержке и развитию языков и культуры народов Российской Федерации, проживающих на территории Ханты-Мансийского района, обеспечению социальной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культурной адаптации мигрантов и профилактике экстремизма; тыс. чел.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62779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4017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6235" y="191694"/>
            <a:ext cx="10729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перспективных территорий для развития жилищного строительства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 на 2022 – 2026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5045211"/>
            <a:ext cx="11521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6557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2780929"/>
            <a:ext cx="115212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жилищного строительства на территории Ханты-Мансийского района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190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201968"/>
            <a:ext cx="1094521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868558"/>
              </p:ext>
            </p:extLst>
          </p:nvPr>
        </p:nvGraphicFramePr>
        <p:xfrm>
          <a:off x="623392" y="1124744"/>
          <a:ext cx="10801199" cy="56004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8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5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5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558448237"/>
                    </a:ext>
                  </a:extLst>
                </a:gridCol>
              </a:tblGrid>
              <a:tr h="11973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88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Программу комплексного развития социальной инфраструктуры Ханты-Мансийского района (актуализация)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сведений, документов и материалов по градостроительной деятельности Ханты-Мансийского района в систему ГИСОГД Югры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документации по планировке и межеванию территории населенных пунктов Ханты-Мансийского района</a:t>
                      </a:r>
                    </a:p>
                    <a:p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5 222,0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14 861,3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14 861,3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14 861,3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8114840"/>
                  </a:ext>
                </a:extLst>
              </a:tr>
              <a:tr h="52756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 по подготовке документов для внесения в Единый государственный реестр недвижимости сведений о границах территориальных зон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8142090"/>
                  </a:ext>
                </a:extLst>
              </a:tr>
              <a:tr h="75396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Внесение изменений в генеральные планы и правила землепользования и застройки населенных пунктов Ханты-Мансийского района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1 314,9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5651961"/>
                  </a:ext>
                </a:extLst>
              </a:tr>
              <a:tr h="919901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6 536,9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14 861,3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14 861,3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14 861,3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11941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319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753" y="404953"/>
            <a:ext cx="10945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2023-2026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82013"/>
              </p:ext>
            </p:extLst>
          </p:nvPr>
        </p:nvGraphicFramePr>
        <p:xfrm>
          <a:off x="191344" y="908720"/>
          <a:ext cx="11737303" cy="561662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1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3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5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xmlns="" val="1973248032"/>
                    </a:ext>
                  </a:extLst>
                </a:gridCol>
              </a:tblGrid>
              <a:tr h="2876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3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7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жилищного строительства, тыс. кв. м в год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11,950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14,400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15,500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15,500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15,500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Доля границ территориальных зон и границ населенных пунктов, поставленных на кадастровый учет, %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Доля утвержденных документов территориального планирования и градостроительного зонирования, соответствующих установленным требованиям,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7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услуг в электронном виде в общем количестве предоставленных услуг по выдаче разрешения на строительство, %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9100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275991"/>
            <a:ext cx="1065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экологической безопасности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2022-2026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5049182"/>
            <a:ext cx="11665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2701879"/>
            <a:ext cx="1137726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благоприятной окружающей среды и биологического разнообразия в интересах настоящего и будущего поколений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4896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54958" y="149994"/>
            <a:ext cx="11089232" cy="6147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2023-2026 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929932"/>
              </p:ext>
            </p:extLst>
          </p:nvPr>
        </p:nvGraphicFramePr>
        <p:xfrm>
          <a:off x="407368" y="1065567"/>
          <a:ext cx="11565054" cy="49154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29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6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5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4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3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1583">
                  <a:extLst>
                    <a:ext uri="{9D8B030D-6E8A-4147-A177-3AD203B41FA5}">
                      <a16:colId xmlns:a16="http://schemas.microsoft.com/office/drawing/2014/main" xmlns="" val="3668860440"/>
                    </a:ext>
                  </a:extLst>
                </a:gridCol>
              </a:tblGrid>
              <a:tr h="83953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385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регулирования деятельности по обращению с отходами производства и потребления 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16 073,7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56 079,1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56 081,4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56 081,4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Обустройство (ограждение) площадок для складирования угля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40 000,0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097722"/>
                  </a:ext>
                </a:extLst>
              </a:tr>
              <a:tr h="11149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негативного воздействия на окружающую среду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24 889,0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8983211"/>
                  </a:ext>
                </a:extLst>
              </a:tr>
              <a:tr h="645019">
                <a:tc>
                  <a:txBody>
                    <a:bodyPr/>
                    <a:lstStyle/>
                    <a:p>
                      <a:pPr algn="ctr"/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80 962,7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56 079,1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56 081,4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56 081,4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10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8322</TotalTime>
  <Words>12261</Words>
  <Application>Microsoft Office PowerPoint</Application>
  <PresentationFormat>Широкоэкранный</PresentationFormat>
  <Paragraphs>3566</Paragraphs>
  <Slides>107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107</vt:i4>
      </vt:variant>
    </vt:vector>
  </HeadingPairs>
  <TitlesOfParts>
    <vt:vector size="118" baseType="lpstr">
      <vt:lpstr>Arial</vt:lpstr>
      <vt:lpstr>Calibri</vt:lpstr>
      <vt:lpstr>Cambria Math</vt:lpstr>
      <vt:lpstr>Courier New</vt:lpstr>
      <vt:lpstr>Times New Roman</vt:lpstr>
      <vt:lpstr>Times New Roman CYR</vt:lpstr>
      <vt:lpstr>Wingdings</vt:lpstr>
      <vt:lpstr>Тема Office</vt:lpstr>
      <vt:lpstr>6_Тема Office</vt:lpstr>
      <vt:lpstr>8_Тема Office</vt:lpstr>
      <vt:lpstr>9_Тема Office</vt:lpstr>
      <vt:lpstr>Презентация PowerPoint</vt:lpstr>
      <vt:lpstr>Правовые основания для подготовки проведения публичных слушаний о бюджете Ханты-Мансийского района на 2024 год и плановый период 2025 и 2026 годов</vt:lpstr>
      <vt:lpstr>Основные характеристики бюджета Ханты-Мансийского района на 2024 год и плановый период 2025 и 2026 годов</vt:lpstr>
      <vt:lpstr>Презентация PowerPoint</vt:lpstr>
      <vt:lpstr>Показатели прогноза социально-экономического развития Ханты-Мансийского района: Промышленное производство</vt:lpstr>
      <vt:lpstr>Показатели прогноза социально-экономического развития  Ханты-Мансийского района: Демографическая ситуация</vt:lpstr>
      <vt:lpstr>Показатели прогноза социально-экономического развития  Ханты-Мансийского района:  Труд и занятость</vt:lpstr>
      <vt:lpstr>Показатели прогноза социально-экономического развития  Ханты-Мансийского района :  Денежные доходы населения</vt:lpstr>
      <vt:lpstr>Презентация PowerPoint</vt:lpstr>
      <vt:lpstr>Презентация PowerPoint</vt:lpstr>
      <vt:lpstr>Динамика и структура доходов бюджета  Ханты-Мансийского района на 2022-2026 годы</vt:lpstr>
      <vt:lpstr>Структура налоговых доходов бюджета Ханты-Мансийского района, тыс. рублей</vt:lpstr>
      <vt:lpstr>Структура неналоговых доходов бюджета Ханты-Мансийского района, тыс. рублей</vt:lpstr>
      <vt:lpstr>Структура безвозмездных поступлений в бюджет Ханты-Мансийского района, тыс. рублей </vt:lpstr>
      <vt:lpstr>Решения, планируемые к принятию по результатам оценки эффективности налоговых расходов за 2022 год  </vt:lpstr>
      <vt:lpstr>Муниципальные заимствования, объем долга Ханты-Мансийского района</vt:lpstr>
      <vt:lpstr>Сопоставление утвержденных параметров дефицита и муниципального долга с ограничениями Бюджетного кодекса Российской Федерации</vt:lpstr>
      <vt:lpstr>Презентация PowerPoint</vt:lpstr>
      <vt:lpstr>Программные расходы бюджета Ханты-Мансийского района на 2023-2026 годы</vt:lpstr>
      <vt:lpstr>Структура расходов бюджета Ханты-Мансийского района на 2023-2026 годы</vt:lpstr>
      <vt:lpstr>Расходы на реализацию национальных проектов</vt:lpstr>
      <vt:lpstr>Создание объектов муниципальной собственности в Ханты-Мансийском районе</vt:lpstr>
      <vt:lpstr>РАСХОДЫ БЮДЖЕТА НА ГОСУДАРСТВЕННУЮ ПОДДЕРЖКУ СЕМЬИ И ДЕТЕЙ</vt:lpstr>
      <vt:lpstr>Презентация PowerPoint</vt:lpstr>
      <vt:lpstr>РАСХОДЫ НА ДОШКОЛЬНОЕ И ОБЩЕЕ ОБРАЗОВАНИЕ                                                                               МЛН.РУБЛЕЙ</vt:lpstr>
      <vt:lpstr>ОБЕСПЕЧЕНИЕ КОМПЛЕКСНОЙ БЕЗОПАСНОСТИ И КОМФОРТНЫХ УСЛОВИЙ ОБРАЗОВАТЕЛЬНОГО ПРОЦЕССА</vt:lpstr>
      <vt:lpstr>ОРГАНИЗАЦИЯ БЕСПЛАТНОГО ЗДОРОВОГО ПИТАНИЯ ШКОЛЬНИКОВ</vt:lpstr>
      <vt:lpstr>РАСХОДЫ НА ОРГАНИЗАЦИЮ ОТДЫХА И ОЗДОРОВЛЕНИЕ ДЕТЕЙ</vt:lpstr>
      <vt:lpstr>    Социальный заказ в Ханты-Мансийском районе в 2024 году</vt:lpstr>
      <vt:lpstr>Жилищно-коммунальное хозяйство</vt:lpstr>
      <vt:lpstr>Субсидии на оказание транспортных услуг населению Ханты-Мансийского района</vt:lpstr>
      <vt:lpstr>СРЕДСТВА ДОРОЖНОГО ФОНДА ХАНТЫ-МАНСИЙСКОГО РАЙОНА</vt:lpstr>
      <vt:lpstr>Презентация PowerPoint</vt:lpstr>
      <vt:lpstr>Межбюджетные трансферты сельским поселениям  Ханты-Мансийского района на 2024 - 2026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РЕАЛИЗАЦИИ ПРОГРАММЫ В 2023-2026 ГОДАХ</vt:lpstr>
      <vt:lpstr>РЕЗУЛЬТАТЫ РЕАЛИЗАЦИИ ПРОГРАММЫ В 2023-2026 ГОДАХ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 ЖЕЛАЮЩИЕ БОЛЬШЕ УЗНАТЬ О БЮДЖЕТЕ МОГУТ ОБРАТИТЬСЯ                В КОМИТЕТ ПО ФИНАНСАМ АДМИНИСТРАЦИИ ХАНТЫ-МАНСИЙСКОГО РАЙОНА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Орлова С.Ю.</dc:creator>
  <cp:lastModifiedBy>Харисова Р.В.</cp:lastModifiedBy>
  <cp:revision>662</cp:revision>
  <cp:lastPrinted>2023-11-03T06:36:58Z</cp:lastPrinted>
  <dcterms:created xsi:type="dcterms:W3CDTF">2019-09-20T05:01:08Z</dcterms:created>
  <dcterms:modified xsi:type="dcterms:W3CDTF">2023-11-15T07:49:24Z</dcterms:modified>
</cp:coreProperties>
</file>