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drawings/drawing5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10.xml" ContentType="application/vnd.openxmlformats-officedocument.drawingml.chart+xml"/>
  <Override PartName="/ppt/theme/themeOverride4.xml" ContentType="application/vnd.openxmlformats-officedocument.themeOverride+xml"/>
  <Override PartName="/ppt/drawings/drawing9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1.xml" ContentType="application/vnd.openxmlformats-officedocument.drawingml.chart+xml"/>
  <Override PartName="/ppt/drawings/drawing10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notesSlides/notesSlide8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16.xml" ContentType="application/vnd.openxmlformats-officedocument.drawingml.chart+xml"/>
  <Override PartName="/ppt/drawings/drawing11.xml" ContentType="application/vnd.openxmlformats-officedocument.drawingml.chartshape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17.xml" ContentType="application/vnd.openxmlformats-officedocument.drawingml.chart+xml"/>
  <Override PartName="/ppt/theme/themeOverride5.xml" ContentType="application/vnd.openxmlformats-officedocument.themeOverride+xml"/>
  <Override PartName="/ppt/drawings/drawing12.xml" ContentType="application/vnd.openxmlformats-officedocument.drawingml.chartshapes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912" r:id="rId2"/>
    <p:sldMasterId id="2147483924" r:id="rId3"/>
    <p:sldMasterId id="2147483936" r:id="rId4"/>
    <p:sldMasterId id="2147483948" r:id="rId5"/>
    <p:sldMasterId id="2147483960" r:id="rId6"/>
    <p:sldMasterId id="2147483984" r:id="rId7"/>
  </p:sldMasterIdLst>
  <p:notesMasterIdLst>
    <p:notesMasterId r:id="rId63"/>
  </p:notesMasterIdLst>
  <p:sldIdLst>
    <p:sldId id="318" r:id="rId8"/>
    <p:sldId id="464" r:id="rId9"/>
    <p:sldId id="463" r:id="rId10"/>
    <p:sldId id="462" r:id="rId11"/>
    <p:sldId id="461" r:id="rId12"/>
    <p:sldId id="518" r:id="rId13"/>
    <p:sldId id="519" r:id="rId14"/>
    <p:sldId id="520" r:id="rId15"/>
    <p:sldId id="521" r:id="rId16"/>
    <p:sldId id="522" r:id="rId17"/>
    <p:sldId id="460" r:id="rId18"/>
    <p:sldId id="425" r:id="rId19"/>
    <p:sldId id="426" r:id="rId20"/>
    <p:sldId id="454" r:id="rId21"/>
    <p:sldId id="456" r:id="rId22"/>
    <p:sldId id="427" r:id="rId23"/>
    <p:sldId id="465" r:id="rId24"/>
    <p:sldId id="459" r:id="rId25"/>
    <p:sldId id="428" r:id="rId26"/>
    <p:sldId id="429" r:id="rId27"/>
    <p:sldId id="430" r:id="rId28"/>
    <p:sldId id="431" r:id="rId29"/>
    <p:sldId id="476" r:id="rId30"/>
    <p:sldId id="475" r:id="rId31"/>
    <p:sldId id="474" r:id="rId32"/>
    <p:sldId id="480" r:id="rId33"/>
    <p:sldId id="501" r:id="rId34"/>
    <p:sldId id="502" r:id="rId35"/>
    <p:sldId id="503" r:id="rId36"/>
    <p:sldId id="504" r:id="rId37"/>
    <p:sldId id="505" r:id="rId38"/>
    <p:sldId id="506" r:id="rId39"/>
    <p:sldId id="507" r:id="rId40"/>
    <p:sldId id="508" r:id="rId41"/>
    <p:sldId id="509" r:id="rId42"/>
    <p:sldId id="510" r:id="rId43"/>
    <p:sldId id="511" r:id="rId44"/>
    <p:sldId id="512" r:id="rId45"/>
    <p:sldId id="513" r:id="rId46"/>
    <p:sldId id="514" r:id="rId47"/>
    <p:sldId id="515" r:id="rId48"/>
    <p:sldId id="479" r:id="rId49"/>
    <p:sldId id="478" r:id="rId50"/>
    <p:sldId id="481" r:id="rId51"/>
    <p:sldId id="516" r:id="rId52"/>
    <p:sldId id="517" r:id="rId53"/>
    <p:sldId id="477" r:id="rId54"/>
    <p:sldId id="482" r:id="rId55"/>
    <p:sldId id="483" r:id="rId56"/>
    <p:sldId id="468" r:id="rId57"/>
    <p:sldId id="484" r:id="rId58"/>
    <p:sldId id="470" r:id="rId59"/>
    <p:sldId id="473" r:id="rId60"/>
    <p:sldId id="433" r:id="rId61"/>
    <p:sldId id="469" r:id="rId6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EEE800"/>
    <a:srgbClr val="908CDE"/>
    <a:srgbClr val="FF66CC"/>
    <a:srgbClr val="FF9933"/>
    <a:srgbClr val="FFFFCC"/>
    <a:srgbClr val="FF0000"/>
    <a:srgbClr val="FF6600"/>
    <a:srgbClr val="FF9966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4629" autoAdjust="0"/>
  </p:normalViewPr>
  <p:slideViewPr>
    <p:cSldViewPr>
      <p:cViewPr varScale="1">
        <p:scale>
          <a:sx n="115" d="100"/>
          <a:sy n="115" d="100"/>
        </p:scale>
        <p:origin x="-186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01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tableStyles" Target="tableStyle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4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package" Target="../embeddings/Microsoft_Excel_Worksheet12.xlsx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package" Target="../embeddings/Microsoft_Excel_Worksheet16.xlsx"/><Relationship Id="rId1" Type="http://schemas.openxmlformats.org/officeDocument/2006/relationships/image" Target="../media/image27.jpeg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 algn="r">
              <a:defRPr/>
            </a:pPr>
            <a:endParaRPr lang="ru-RU" sz="18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5.9871221205305594E-4"/>
          <c:y val="1.6759606788920123E-3"/>
        </c:manualLayout>
      </c:layout>
      <c:overlay val="0"/>
    </c:title>
    <c:autoTitleDeleted val="0"/>
    <c:view3D>
      <c:rotX val="40"/>
      <c:rotY val="0"/>
      <c:rAngAx val="0"/>
      <c:perspective val="8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691768254705727E-4"/>
          <c:y val="7.5624485202703096E-2"/>
          <c:w val="0.99180467017074769"/>
          <c:h val="0.86974628480433391"/>
        </c:manualLayout>
      </c:layout>
      <c:pie3DChart>
        <c:varyColors val="1"/>
        <c:ser>
          <c:idx val="1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c:spPr>
          <c:explosion val="38"/>
          <c:dPt>
            <c:idx val="0"/>
            <c:bubble3D val="0"/>
            <c:explosion val="18"/>
            <c:spPr>
              <a:solidFill>
                <a:srgbClr val="FF66CC"/>
              </a:solidFill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</c:dPt>
          <c:dPt>
            <c:idx val="1"/>
            <c:bubble3D val="0"/>
            <c:explosion val="18"/>
            <c:spPr>
              <a:solidFill>
                <a:srgbClr val="00FF99"/>
              </a:solidFill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</c:dPt>
          <c:dPt>
            <c:idx val="2"/>
            <c:bubble3D val="0"/>
            <c:explosion val="12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</c:dPt>
          <c:dLbls>
            <c:dLbl>
              <c:idx val="2"/>
              <c:layout>
                <c:manualLayout>
                  <c:x val="0.11733555278369744"/>
                  <c:y val="-6.849084131734985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1324677.7</c:v>
                </c:pt>
                <c:pt idx="1">
                  <c:v>519170.4</c:v>
                </c:pt>
                <c:pt idx="2">
                  <c:v>2446746.7999999998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3.4176021687825929E-2"/>
          <c:y val="9.9250046075954834E-2"/>
          <c:w val="0.19554855857766645"/>
          <c:h val="0.59580031223235286"/>
        </c:manualLayout>
      </c:layout>
      <c:overlay val="0"/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r">
              <a:defRPr/>
            </a:pPr>
            <a:endParaRPr lang="ru-RU" sz="18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5.9871221205305594E-4"/>
          <c:y val="1.675960678892012E-3"/>
        </c:manualLayout>
      </c:layout>
      <c:overlay val="0"/>
    </c:title>
    <c:autoTitleDeleted val="0"/>
    <c:view3D>
      <c:rotX val="40"/>
      <c:rotY val="110"/>
      <c:rAngAx val="0"/>
      <c:perspective val="8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45056463260355"/>
          <c:y val="2.2115781769697331E-2"/>
          <c:w val="0.85217077134798669"/>
          <c:h val="0.88514211886304872"/>
        </c:manualLayout>
      </c:layout>
      <c:pie3DChart>
        <c:varyColors val="1"/>
        <c:ser>
          <c:idx val="1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c:spPr>
          <c:explosion val="25"/>
          <c:dPt>
            <c:idx val="0"/>
            <c:bubble3D val="0"/>
            <c:spPr>
              <a:solidFill>
                <a:srgbClr val="FF66CC"/>
              </a:solidFill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</c:dPt>
          <c:dPt>
            <c:idx val="1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</c:dPt>
          <c:dPt>
            <c:idx val="2"/>
            <c:bubble3D val="0"/>
            <c:spPr>
              <a:solidFill>
                <a:srgbClr val="00FF99"/>
              </a:solidFill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</c:dPt>
          <c:dPt>
            <c:idx val="3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</c:dPt>
          <c:dPt>
            <c:idx val="4"/>
            <c:bubble3D val="0"/>
            <c:spPr>
              <a:solidFill>
                <a:srgbClr val="908CDE"/>
              </a:solidFill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</c:dPt>
          <c:dPt>
            <c:idx val="6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</c:dPt>
          <c:dLbls>
            <c:dLbl>
              <c:idx val="0"/>
              <c:layout>
                <c:manualLayout>
                  <c:x val="2.6855886980299785E-2"/>
                  <c:y val="-2.058408997036253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7800486325892112E-2"/>
                  <c:y val="-0.1954197795668147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1730865029333658"/>
                  <c:y val="0.2163604490788714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4849443251825071E-3"/>
                  <c:y val="-4.286834878008130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5.0461687052692966E-2"/>
                  <c:y val="-4.734808684961219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  <c:pt idx="4">
                  <c:v>Прочие безвозмездные поступления</c:v>
                </c:pt>
                <c:pt idx="5">
                  <c:v>Возврат в бюджет района остатков субсидий, субвенций, иных межбюджетных трансфертов</c:v>
                </c:pt>
                <c:pt idx="6">
                  <c:v>Возврат в бюджет автономного округа остатков субсидий, субвенций, иных межбюджетных трансфертов</c:v>
                </c:pt>
              </c:strCache>
            </c:strRef>
          </c:cat>
          <c:val>
            <c:numRef>
              <c:f>Лист1!$B$2:$B$8</c:f>
              <c:numCache>
                <c:formatCode>#,##0.00</c:formatCode>
                <c:ptCount val="7"/>
                <c:pt idx="0">
                  <c:v>56676.5</c:v>
                </c:pt>
                <c:pt idx="1">
                  <c:v>317488.90000000002</c:v>
                </c:pt>
                <c:pt idx="2">
                  <c:v>1760787.9</c:v>
                </c:pt>
                <c:pt idx="3">
                  <c:v>93035.199999999997</c:v>
                </c:pt>
                <c:pt idx="4">
                  <c:v>271689</c:v>
                </c:pt>
                <c:pt idx="5">
                  <c:v>137.9</c:v>
                </c:pt>
                <c:pt idx="6">
                  <c:v>-53068.6</c:v>
                </c:pt>
              </c:numCache>
            </c:numRef>
          </c:val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  <c:pt idx="4">
                  <c:v>Прочие безвозмездные поступления</c:v>
                </c:pt>
                <c:pt idx="5">
                  <c:v>Возврат в бюджет района остатков субсидий, субвенций, иных межбюджетных трансфертов</c:v>
                </c:pt>
                <c:pt idx="6">
                  <c:v>Возврат в бюджет автономного округа остатков субсидий, субвенций, иных межбюджетных трансфертов</c:v>
                </c:pt>
              </c:strCache>
            </c:strRef>
          </c:cat>
          <c:val>
            <c:numRef>
              <c:f>Лист1!$C$2:$C$8</c:f>
              <c:numCache>
                <c:formatCode>0.0%</c:formatCode>
                <c:ptCount val="7"/>
                <c:pt idx="0">
                  <c:v>2.3164023347246231E-2</c:v>
                </c:pt>
                <c:pt idx="1">
                  <c:v>0.12975960569356831</c:v>
                </c:pt>
                <c:pt idx="2">
                  <c:v>0.71964450919073442</c:v>
                </c:pt>
                <c:pt idx="3">
                  <c:v>3.8024040738502247E-2</c:v>
                </c:pt>
                <c:pt idx="4">
                  <c:v>0.11104091359187637</c:v>
                </c:pt>
                <c:pt idx="5">
                  <c:v>5.6360551896910628E-5</c:v>
                </c:pt>
                <c:pt idx="6">
                  <c:v>-2.1689453113824447E-2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1.5605904899455621E-2"/>
          <c:y val="0"/>
          <c:w val="0.32152767076059674"/>
          <c:h val="0.78386599855556605"/>
        </c:manualLayout>
      </c:layout>
      <c:overlay val="0"/>
      <c:txPr>
        <a:bodyPr/>
        <a:lstStyle/>
        <a:p>
          <a:pPr>
            <a:defRPr sz="105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310478817856406E-2"/>
          <c:y val="0.10034164479440071"/>
          <c:w val="0.85141158853270649"/>
          <c:h val="0.8193773694954796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Лист1!$C$14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rgbClr val="FF66CC"/>
            </a:solidFill>
          </c:spPr>
          <c:invertIfNegative val="0"/>
          <c:dLbls>
            <c:dLbl>
              <c:idx val="0"/>
              <c:layout>
                <c:manualLayout>
                  <c:x val="-2.0833335611694655E-2"/>
                  <c:y val="-2.5925925925925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1783416514974121E-2"/>
                  <c:y val="-3.2975573544413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1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Лист1!$A$15:$B$16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Лист1!$C$15:$C$16</c:f>
              <c:numCache>
                <c:formatCode>#,##0.0</c:formatCode>
                <c:ptCount val="2"/>
                <c:pt idx="0">
                  <c:v>4518573.8</c:v>
                </c:pt>
                <c:pt idx="1">
                  <c:v>3895246.4</c:v>
                </c:pt>
              </c:numCache>
            </c:numRef>
          </c:val>
        </c:ser>
        <c:ser>
          <c:idx val="1"/>
          <c:order val="1"/>
          <c:tx>
            <c:strRef>
              <c:f>Лист1!$D$14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908CDE"/>
            </a:solidFill>
          </c:spPr>
          <c:invertIfNegative val="0"/>
          <c:dLbls>
            <c:dLbl>
              <c:idx val="0"/>
              <c:layout>
                <c:manualLayout>
                  <c:x val="-1.2500001367016785E-2"/>
                  <c:y val="-5.740740740740743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4</a:t>
                    </a:r>
                    <a:r>
                      <a:rPr lang="ru-RU" baseline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797 331,5</a:t>
                    </a:r>
                    <a:endParaRPr lang="ru-RU" dirty="0">
                      <a:solidFill>
                        <a:srgbClr val="FFFF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888890407796421E-2"/>
                  <c:y val="-3.3333479148439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1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Лист1!$A$15:$B$16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Лист1!$D$15:$D$16</c:f>
              <c:numCache>
                <c:formatCode>#,##0.0</c:formatCode>
                <c:ptCount val="2"/>
                <c:pt idx="0">
                  <c:v>4797331.5</c:v>
                </c:pt>
                <c:pt idx="1">
                  <c:v>3948815</c:v>
                </c:pt>
              </c:numCache>
            </c:numRef>
          </c:val>
        </c:ser>
        <c:ser>
          <c:idx val="2"/>
          <c:order val="2"/>
          <c:tx>
            <c:strRef>
              <c:f>Лист1!$E$14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00FF99"/>
            </a:solidFill>
          </c:spPr>
          <c:invertIfNegative val="0"/>
          <c:dLbls>
            <c:dLbl>
              <c:idx val="0"/>
              <c:layout>
                <c:manualLayout>
                  <c:x val="3.7500004101050331E-2"/>
                  <c:y val="-4.444459025955089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5 176 052,3</a:t>
                    </a:r>
                    <a:endParaRPr lang="ru-RU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4166672590406154E-2"/>
                  <c:y val="-4.6296296296296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1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Лист1!$A$15:$B$16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Лист1!$E$15:$E$16</c:f>
              <c:numCache>
                <c:formatCode>#,##0.0</c:formatCode>
                <c:ptCount val="2"/>
                <c:pt idx="0">
                  <c:v>5176052.3</c:v>
                </c:pt>
                <c:pt idx="1">
                  <c:v>4501835.99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8305152"/>
        <c:axId val="65394304"/>
        <c:axId val="0"/>
      </c:bar3DChart>
      <c:catAx>
        <c:axId val="128305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5394304"/>
        <c:crosses val="autoZero"/>
        <c:auto val="1"/>
        <c:lblAlgn val="ctr"/>
        <c:lblOffset val="100"/>
        <c:noMultiLvlLbl val="0"/>
      </c:catAx>
      <c:valAx>
        <c:axId val="6539430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283051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74498947342407"/>
          <c:y val="0.76339982502187342"/>
          <c:w val="0.16255010526575939"/>
          <c:h val="0.23660017497812777"/>
        </c:manualLayout>
      </c:layout>
      <c:overlay val="0"/>
      <c:txPr>
        <a:bodyPr/>
        <a:lstStyle/>
        <a:p>
          <a:pPr>
            <a:defRPr sz="2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118936732902845"/>
          <c:y val="4.7975388355542194E-2"/>
          <c:w val="0.6488106326709715"/>
          <c:h val="0.945547880300881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dPt>
            <c:idx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explosion val="33"/>
            <c:spPr>
              <a:solidFill>
                <a:srgbClr val="00FF99"/>
              </a:solidFill>
            </c:spPr>
          </c:dPt>
          <c:dPt>
            <c:idx val="3"/>
            <c:bubble3D val="0"/>
            <c:spPr>
              <a:solidFill>
                <a:srgbClr val="FF00FF"/>
              </a:solidFill>
            </c:spPr>
          </c:dPt>
          <c:dPt>
            <c:idx val="4"/>
            <c:bubble3D val="0"/>
            <c:spPr>
              <a:blipFill>
                <a:blip xmlns:r="http://schemas.openxmlformats.org/officeDocument/2006/relationships" r:embed="rId2"/>
                <a:tile tx="0" ty="0" sx="100000" sy="100000" flip="none" algn="tl"/>
              </a:blipFill>
            </c:spPr>
          </c:dPt>
          <c:dPt>
            <c:idx val="5"/>
            <c:bubble3D val="0"/>
            <c:spPr>
              <a:blipFill>
                <a:blip xmlns:r="http://schemas.openxmlformats.org/officeDocument/2006/relationships" r:embed="rId3"/>
                <a:tile tx="0" ty="0" sx="100000" sy="100000" flip="none" algn="tl"/>
              </a:blipFill>
            </c:spPr>
          </c:dPt>
          <c:dPt>
            <c:idx val="6"/>
            <c:bubble3D val="0"/>
            <c:spPr>
              <a:blipFill>
                <a:blip xmlns:r="http://schemas.openxmlformats.org/officeDocument/2006/relationships" r:embed="rId4"/>
                <a:tile tx="0" ty="0" sx="100000" sy="100000" flip="none" algn="tl"/>
              </a:blipFill>
            </c:spPr>
          </c:dPt>
          <c:dPt>
            <c:idx val="7"/>
            <c:bubble3D val="0"/>
            <c:explosion val="32"/>
            <c:spPr>
              <a:solidFill>
                <a:srgbClr val="FF0000"/>
              </a:solidFill>
            </c:spPr>
          </c:dPt>
          <c:dPt>
            <c:idx val="8"/>
            <c:bubble3D val="0"/>
            <c:spPr>
              <a:blipFill>
                <a:blip xmlns:r="http://schemas.openxmlformats.org/officeDocument/2006/relationships" r:embed="rId5"/>
                <a:tile tx="0" ty="0" sx="100000" sy="100000" flip="none" algn="tl"/>
              </a:blipFill>
            </c:spPr>
          </c:dPt>
          <c:dPt>
            <c:idx val="9"/>
            <c:bubble3D val="0"/>
            <c:explosion val="38"/>
            <c:spPr>
              <a:blipFill>
                <a:blip xmlns:r="http://schemas.openxmlformats.org/officeDocument/2006/relationships" r:embed="rId6"/>
                <a:tile tx="0" ty="0" sx="100000" sy="100000" flip="none" algn="tl"/>
              </a:blipFill>
            </c:spPr>
          </c:dPt>
          <c:dLbls>
            <c:dLbl>
              <c:idx val="0"/>
              <c:layout>
                <c:manualLayout>
                  <c:x val="1.1883989559296761E-2"/>
                  <c:y val="-2.9633472097871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5476102275299281E-3"/>
                  <c:y val="-9.72277590071691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2858611126475598E-2"/>
                  <c:y val="1.9659253546991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448777412549755E-3"/>
                  <c:y val="3.1444872138389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7477903449262911E-2"/>
                  <c:y val="2.0964173915316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2787319170685276E-2"/>
                  <c:y val="9.12611017076535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7402754414181054E-2"/>
                  <c:y val="-2.1799211852277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3048100404862021E-2"/>
                  <c:y val="1.2985158511799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Лист1!$A$2:$A$11</c:f>
              <c:strCache>
                <c:ptCount val="10"/>
                <c:pt idx="0">
                  <c:v>Национальная оборона, Охрана окружающей среды, Здравоохранение, Средства массовой информации, Обслуживание муниципального долга</c:v>
                </c:pt>
                <c:pt idx="1">
                  <c:v>Общегосударственные вопросы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0.74035124266209451</c:v>
                </c:pt>
                <c:pt idx="1">
                  <c:v>8.0296506535988836</c:v>
                </c:pt>
                <c:pt idx="2">
                  <c:v>1.3099264971484128</c:v>
                </c:pt>
                <c:pt idx="3">
                  <c:v>9.1984783974675413</c:v>
                </c:pt>
                <c:pt idx="4">
                  <c:v>22.483569304797857</c:v>
                </c:pt>
                <c:pt idx="5">
                  <c:v>44.477679718783087</c:v>
                </c:pt>
                <c:pt idx="6">
                  <c:v>2.7390960852822137</c:v>
                </c:pt>
                <c:pt idx="7">
                  <c:v>1.3476048320661536</c:v>
                </c:pt>
                <c:pt idx="8">
                  <c:v>2.007390128927045</c:v>
                </c:pt>
                <c:pt idx="9">
                  <c:v>7.6662531392667193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Столбец4</c:v>
                </c:pt>
              </c:strCache>
            </c:strRef>
          </c:tx>
          <c:explosion val="25"/>
          <c:cat>
            <c:strRef>
              <c:f>Лист1!$A$2:$A$11</c:f>
              <c:strCache>
                <c:ptCount val="10"/>
                <c:pt idx="0">
                  <c:v>Национальная оборона, Охрана окружающей среды, Здравоохранение, Средства массовой информации, Обслуживание муниципального долга</c:v>
                </c:pt>
                <c:pt idx="1">
                  <c:v>Общегосударственные вопросы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Лист1!$C$2:$C$11</c:f>
              <c:numCache>
                <c:formatCode>#,##0.00;[Red]\-#,##0.00</c:formatCode>
                <c:ptCount val="10"/>
                <c:pt idx="0">
                  <c:v>33329.398659999999</c:v>
                </c:pt>
                <c:pt idx="1">
                  <c:v>361481.70262</c:v>
                </c:pt>
                <c:pt idx="2">
                  <c:v>58970.742429999998</c:v>
                </c:pt>
                <c:pt idx="3">
                  <c:v>414100.4106</c:v>
                </c:pt>
                <c:pt idx="4">
                  <c:v>1012173.4137499999</c:v>
                </c:pt>
                <c:pt idx="5">
                  <c:v>2002312.19102</c:v>
                </c:pt>
                <c:pt idx="6">
                  <c:v>123309.61323999999</c:v>
                </c:pt>
                <c:pt idx="7">
                  <c:v>60666.959270000007</c:v>
                </c:pt>
                <c:pt idx="8">
                  <c:v>90369.411189999999</c:v>
                </c:pt>
                <c:pt idx="9">
                  <c:v>345122.14254999999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ayout>
        <c:manualLayout>
          <c:xMode val="edge"/>
          <c:yMode val="edge"/>
          <c:x val="1.9802409213791013E-2"/>
          <c:y val="1.0185142827267555E-3"/>
          <c:w val="0.42719270444120522"/>
          <c:h val="0.98272087415123821"/>
        </c:manualLayout>
      </c:layout>
      <c:overlay val="0"/>
      <c:txPr>
        <a:bodyPr/>
        <a:lstStyle/>
        <a:p>
          <a:pPr>
            <a:defRPr sz="16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7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754860571047659E-2"/>
          <c:y val="1.4697441025071289E-2"/>
          <c:w val="0.8322591681732332"/>
          <c:h val="0.9806718583779884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7"/>
          <c:dPt>
            <c:idx val="0"/>
            <c:bubble3D val="0"/>
          </c:dPt>
          <c:dLbls>
            <c:dLbl>
              <c:idx val="0"/>
              <c:layout>
                <c:manualLayout>
                  <c:x val="7.1001071565524973E-2"/>
                  <c:y val="-0.23701301707217717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160949858617859E-2"/>
                  <c:y val="-1.0348580096038711E-2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400">
                        <a:latin typeface="Times New Roman" pitchFamily="18" charset="0"/>
                        <a:cs typeface="Times New Roman" pitchFamily="18" charset="0"/>
                      </a:rPr>
                      <a:t>135 272,1
3%       </a:t>
                    </a:r>
                    <a:endParaRPr lang="en-US" sz="140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Муниципальные программы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4366563.9000000004</c:v>
                </c:pt>
                <c:pt idx="1">
                  <c:v>135272.1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5.916261829493695E-2"/>
          <c:y val="0.73928581755756206"/>
          <c:w val="0.91151656549945625"/>
          <c:h val="0.19120535313427886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133436352189825E-2"/>
          <c:y val="0"/>
          <c:w val="0.8322591681732332"/>
          <c:h val="0.9806718583779884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5.916261829493695E-2"/>
          <c:y val="0.73928581755756206"/>
          <c:w val="0.91151656549945625"/>
          <c:h val="0.19120535313427886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835564304461936"/>
          <c:y val="0.11067366317638352"/>
          <c:w val="0.53116568241469841"/>
          <c:h val="0.8066345605790656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31750">
              <a:solidFill>
                <a:schemeClr val="tx1"/>
              </a:solidFill>
            </a:ln>
          </c:spPr>
          <c:explosion val="10"/>
          <c:dPt>
            <c:idx val="0"/>
            <c:bubble3D val="0"/>
            <c:explosion val="12"/>
          </c:dPt>
          <c:dLbls>
            <c:dLbl>
              <c:idx val="0"/>
              <c:layout>
                <c:manualLayout>
                  <c:x val="-0.20819138232720921"/>
                  <c:y val="-6.5516879445062334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2885750218722666"/>
                  <c:y val="-0.14683868301931419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6840551181102364E-3"/>
                  <c:y val="1.085382396590231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0651793525808983E-4"/>
                  <c:y val="-4.2724912012180802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239610673665818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Социально-культурная сфера</c:v>
                </c:pt>
                <c:pt idx="1">
                  <c:v>Жилищно-коммунальная сфера</c:v>
                </c:pt>
                <c:pt idx="2">
                  <c:v>Развитие отраслей экономики</c:v>
                </c:pt>
                <c:pt idx="3">
                  <c:v>Межбюджетное регулирование, сбалансированность бюджетов СП</c:v>
                </c:pt>
                <c:pt idx="4">
                  <c:v>Иные направления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2242705.5</c:v>
                </c:pt>
                <c:pt idx="1">
                  <c:v>1045402.2</c:v>
                </c:pt>
                <c:pt idx="2">
                  <c:v>322114.3</c:v>
                </c:pt>
                <c:pt idx="3">
                  <c:v>394672.5</c:v>
                </c:pt>
                <c:pt idx="4">
                  <c:v>361666.4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1935892388451461"/>
          <c:y val="6.9131582977266792E-2"/>
          <c:w val="0.2773944663167105"/>
          <c:h val="0.9306763391476861"/>
        </c:manualLayout>
      </c:layout>
      <c:overlay val="0"/>
      <c:txPr>
        <a:bodyPr/>
        <a:lstStyle/>
        <a:p>
          <a:pPr>
            <a:defRPr sz="1600" b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961060664620987E-2"/>
          <c:y val="0.17229785896785071"/>
          <c:w val="0.93366508703786366"/>
          <c:h val="0.6607131437999731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Lbls>
            <c:dLbl>
              <c:idx val="0"/>
              <c:layout>
                <c:manualLayout>
                  <c:x val="-6.3899394589959487E-3"/>
                  <c:y val="-4.68811228528865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983167488727705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Лист1!$B$2:$C$2</c:f>
              <c:numCache>
                <c:formatCode>#,##0.0</c:formatCode>
                <c:ptCount val="2"/>
                <c:pt idx="0">
                  <c:v>109911.4</c:v>
                </c:pt>
                <c:pt idx="1">
                  <c:v>73428.3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overlap val="100"/>
        <c:axId val="221424640"/>
        <c:axId val="222144768"/>
      </c:barChart>
      <c:catAx>
        <c:axId val="221424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2144768"/>
        <c:crosses val="autoZero"/>
        <c:auto val="1"/>
        <c:lblAlgn val="ctr"/>
        <c:lblOffset val="100"/>
        <c:noMultiLvlLbl val="0"/>
      </c:catAx>
      <c:valAx>
        <c:axId val="222144768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221424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  <a:effectLst>
          <a:glow rad="139700">
            <a:schemeClr val="accent1">
              <a:satMod val="175000"/>
              <a:alpha val="40000"/>
            </a:schemeClr>
          </a:glow>
          <a:innerShdw blurRad="63500" dist="50800" dir="18900000">
            <a:prstClr val="black">
              <a:alpha val="50000"/>
            </a:prstClr>
          </a:innerShdw>
          <a:softEdge rad="127000"/>
        </a:effectLst>
        <a:scene3d>
          <a:camera prst="orthographicFront"/>
          <a:lightRig rig="threePt" dir="t"/>
        </a:scene3d>
        <a:sp3d>
          <a:bevelT w="6350"/>
        </a:sp3d>
      </c:spPr>
    </c:sideWall>
    <c:backWall>
      <c:thickness val="0"/>
      <c:spPr>
        <a:noFill/>
        <a:ln w="25400">
          <a:noFill/>
        </a:ln>
        <a:effectLst>
          <a:glow rad="139700">
            <a:schemeClr val="accent1">
              <a:satMod val="175000"/>
              <a:alpha val="40000"/>
            </a:schemeClr>
          </a:glow>
          <a:innerShdw blurRad="63500" dist="50800" dir="18900000">
            <a:prstClr val="black">
              <a:alpha val="50000"/>
            </a:prstClr>
          </a:innerShdw>
          <a:softEdge rad="127000"/>
        </a:effectLst>
        <a:scene3d>
          <a:camera prst="orthographicFront"/>
          <a:lightRig rig="threePt" dir="t"/>
        </a:scene3d>
        <a:sp3d>
          <a:bevelT w="6350"/>
        </a:sp3d>
      </c:spPr>
    </c:backWall>
    <c:plotArea>
      <c:layout>
        <c:manualLayout>
          <c:layoutTarget val="inner"/>
          <c:xMode val="edge"/>
          <c:yMode val="edge"/>
          <c:x val="8.5374015748031495E-2"/>
          <c:y val="2.4872592503966794E-2"/>
          <c:w val="0.86819622876087843"/>
          <c:h val="0.95025481499206643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Дотация</c:v>
                </c:pt>
              </c:strCache>
            </c:strRef>
          </c:tx>
          <c:spPr>
            <a:solidFill>
              <a:srgbClr val="66CCFF"/>
            </a:solidFill>
            <a:ln w="9525"/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>
                <a:rot lat="0" lon="0" rev="0"/>
              </a:lightRig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1.0964912280701754E-3"/>
                  <c:y val="-6.7834343192636716E-3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/>
                      <a:t>332 658,8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66CCFF"/>
              </a:solidFill>
              <a:scene3d>
                <a:camera prst="orthographicFront"/>
                <a:lightRig rig="threePt" dir="t"/>
              </a:scene3d>
              <a:sp3d>
                <a:bevelB h="6350"/>
              </a:sp3d>
            </c:spPr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Лист1!$B$2:$C$2</c:f>
              <c:numCache>
                <c:formatCode>#,##0.0</c:formatCode>
                <c:ptCount val="2"/>
                <c:pt idx="0" formatCode="#,##0.00">
                  <c:v>332658.8</c:v>
                </c:pt>
                <c:pt idx="1">
                  <c:v>344939.3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5050"/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1.6504443788094406E-2"/>
                  <c:y val="0.12134645355020268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3 630,5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4825424782428515E-3"/>
                  <c:y val="9.7229225242779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3391927982686373E-2"/>
                  <c:y val="-9.0445790923515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3158009854031458E-2"/>
                  <c:y val="-9.2707113739499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Лист1!$B$3:$C$3</c:f>
              <c:numCache>
                <c:formatCode>#,##0.0</c:formatCode>
                <c:ptCount val="2"/>
                <c:pt idx="0" formatCode="#,##0.00">
                  <c:v>3630.5</c:v>
                </c:pt>
                <c:pt idx="1">
                  <c:v>3747.4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FF00"/>
            </a:solidFill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balanced" dir="t"/>
            </a:scene3d>
            <a:sp3d prstMaterial="dkEdge">
              <a:bevelT/>
              <a:bevelB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166658032877469E-2"/>
                  <c:y val="-0.142452120704537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1929824561403508E-2"/>
                  <c:y val="6.3312053646460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9239650964682045E-2"/>
                  <c:y val="6.5573198419548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Лист1!$B$4:$C$4</c:f>
              <c:numCache>
                <c:formatCode>#,##0.0</c:formatCode>
                <c:ptCount val="2"/>
                <c:pt idx="0" formatCode="#,##0.00">
                  <c:v>0</c:v>
                </c:pt>
                <c:pt idx="1">
                  <c:v>14847.2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c:spPr>
          <c:invertIfNegative val="0"/>
          <c:dLbls>
            <c:dLbl>
              <c:idx val="0"/>
              <c:layout>
                <c:manualLayout>
                  <c:x val="4.3857922364967539E-3"/>
                  <c:y val="-2.0350302957791014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141 960,4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3158009854031405E-2"/>
                  <c:y val="-2.26114477308780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9941520467836254E-2"/>
                  <c:y val="-1.3566868638527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701754385964912E-2"/>
                  <c:y val="-2.26114477308786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Лист1!$B$5:$C$5</c:f>
              <c:numCache>
                <c:formatCode>#,##0.0</c:formatCode>
                <c:ptCount val="2"/>
                <c:pt idx="0" formatCode="#,##0.00">
                  <c:v>141960.4</c:v>
                </c:pt>
                <c:pt idx="1">
                  <c:v>185286.9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3536640"/>
        <c:axId val="221160576"/>
        <c:axId val="0"/>
      </c:bar3DChart>
      <c:catAx>
        <c:axId val="2235366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 b="1" i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21160576"/>
        <c:crosses val="autoZero"/>
        <c:auto val="1"/>
        <c:lblAlgn val="ctr"/>
        <c:lblOffset val="100"/>
        <c:noMultiLvlLbl val="0"/>
      </c:catAx>
      <c:valAx>
        <c:axId val="221160576"/>
        <c:scaling>
          <c:orientation val="minMax"/>
        </c:scaling>
        <c:delete val="1"/>
        <c:axPos val="b"/>
        <c:numFmt formatCode="#,##0.00" sourceLinked="1"/>
        <c:majorTickMark val="out"/>
        <c:minorTickMark val="none"/>
        <c:tickLblPos val="nextTo"/>
        <c:crossAx val="223536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166324879843196"/>
          <c:y val="0.44759770281934486"/>
          <c:w val="0.21346189045448266"/>
          <c:h val="0.48956605337445963"/>
        </c:manualLayout>
      </c:layout>
      <c:overlay val="0"/>
      <c:txPr>
        <a:bodyPr/>
        <a:lstStyle/>
        <a:p>
          <a:pPr>
            <a:defRPr sz="1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8402284008977784E-2"/>
          <c:y val="6.6825497693802124E-2"/>
          <c:w val="0.83087721482252297"/>
          <c:h val="0.86003036383740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за 2020 год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0"/>
              </a:lightRig>
            </a:scene3d>
            <a:sp3d>
              <a:bevelT w="114300"/>
              <a:bevelB w="114300"/>
            </a:sp3d>
          </c:spPr>
          <c:dPt>
            <c:idx val="0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114300"/>
                <a:bevelB w="114300"/>
              </a:sp3d>
            </c:spPr>
          </c:dPt>
          <c:dPt>
            <c:idx val="1"/>
            <c:bubble3D val="0"/>
            <c:spPr>
              <a:solidFill>
                <a:srgbClr val="FF66CC"/>
              </a:solidFill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114300"/>
                <a:bevelB w="114300"/>
              </a:sp3d>
            </c:spPr>
          </c:dPt>
          <c:dPt>
            <c:idx val="2"/>
            <c:bubble3D val="0"/>
            <c:explosion val="24"/>
            <c:spPr>
              <a:solidFill>
                <a:srgbClr val="65D7FF"/>
              </a:solidFill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114300"/>
                <a:bevelB w="114300"/>
              </a:sp3d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29,0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6979965079458938E-2"/>
                  <c:y val="5.9374999999999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31.6</c:v>
                </c:pt>
                <c:pt idx="1">
                  <c:v>12.2</c:v>
                </c:pt>
                <c:pt idx="2">
                  <c:v>56.2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Уточненный план на 2021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/>
              <a:bevelB w="114300"/>
            </a:sp3d>
          </c:spPr>
          <c:dPt>
            <c:idx val="0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14300"/>
                <a:bevelB w="114300"/>
              </a:sp3d>
            </c:spPr>
          </c:dPt>
          <c:dPt>
            <c:idx val="1"/>
            <c:bubble3D val="0"/>
            <c:spPr>
              <a:solidFill>
                <a:srgbClr val="FF66CC"/>
              </a:solidFill>
              <a:scene3d>
                <a:camera prst="orthographicFront"/>
                <a:lightRig rig="threePt" dir="t"/>
              </a:scene3d>
              <a:sp3d>
                <a:bevelT w="114300"/>
                <a:bevelB w="114300"/>
              </a:sp3d>
            </c:spPr>
          </c:dPt>
          <c:dPt>
            <c:idx val="2"/>
            <c:bubble3D val="0"/>
            <c:spPr>
              <a:solidFill>
                <a:srgbClr val="65D7FF"/>
              </a:solidFill>
              <a:scene3d>
                <a:camera prst="orthographicFront"/>
                <a:lightRig rig="threePt" dir="t"/>
              </a:scene3d>
              <a:sp3d>
                <a:bevelT w="114300"/>
                <a:bevelB w="114300"/>
              </a:sp3d>
            </c:spPr>
          </c:dPt>
          <c:dLbls>
            <c:dLbl>
              <c:idx val="0"/>
              <c:layout>
                <c:manualLayout>
                  <c:x val="4.697996507945902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666666666666666E-2"/>
                  <c:y val="-6.2500000000000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2621719579645153E-2"/>
                  <c:y val="0.1093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30</c:v>
                </c:pt>
                <c:pt idx="1">
                  <c:v>11.5</c:v>
                </c:pt>
                <c:pt idx="2">
                  <c:v>58.5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 за 2021 год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0"/>
              </a:lightRig>
            </a:scene3d>
            <a:sp3d>
              <a:bevelT w="114300"/>
              <a:bevelB w="114300"/>
            </a:sp3d>
          </c:spPr>
          <c:dPt>
            <c:idx val="0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114300"/>
                <a:bevelB w="114300"/>
              </a:sp3d>
            </c:spPr>
          </c:dPt>
          <c:dPt>
            <c:idx val="1"/>
            <c:bubble3D val="0"/>
            <c:spPr>
              <a:solidFill>
                <a:srgbClr val="FF66CC"/>
              </a:solidFill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114300"/>
                <a:bevelB w="114300"/>
              </a:sp3d>
            </c:spPr>
          </c:dPt>
          <c:dPt>
            <c:idx val="2"/>
            <c:bubble3D val="0"/>
            <c:spPr>
              <a:solidFill>
                <a:srgbClr val="65D7FF"/>
              </a:solidFill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114300"/>
                <a:bevelB w="114300"/>
              </a:sp3d>
            </c:spPr>
          </c:dPt>
          <c:dLbls>
            <c:dLbl>
              <c:idx val="0"/>
              <c:layout>
                <c:manualLayout>
                  <c:x val="7.9124151712773053E-2"/>
                  <c:y val="1.8749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0462903544855451"/>
                  <c:y val="0.17812500000000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30.9</c:v>
                </c:pt>
                <c:pt idx="1">
                  <c:v>12.1</c:v>
                </c:pt>
                <c:pt idx="2">
                  <c:v>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2"/>
        <c:holeSize val="1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0"/>
      <c:rotY val="0"/>
      <c:depthPercent val="60"/>
      <c:rAngAx val="0"/>
      <c:perspective val="30"/>
    </c:view3D>
    <c:floor>
      <c:thickness val="0"/>
      <c:spPr>
        <a:solidFill>
          <a:srgbClr val="5B9BD5">
            <a:lumMod val="40000"/>
            <a:lumOff val="60000"/>
          </a:srgb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402284008977784E-2"/>
          <c:y val="6.313038472769901E-2"/>
          <c:w val="0.89829178276993715"/>
          <c:h val="0.8451421116430917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доходов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0"/>
              </a:lightRig>
            </a:scene3d>
            <a:sp3d>
              <a:bevelT w="114300"/>
              <a:bevelB w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08CDE"/>
              </a:solidFill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114300"/>
                <a:bevelB w="114300"/>
              </a:sp3d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114300"/>
                <a:bevelB w="114300"/>
              </a:sp3d>
            </c:spPr>
          </c:dPt>
          <c:dPt>
            <c:idx val="2"/>
            <c:invertIfNegative val="0"/>
            <c:bubble3D val="0"/>
            <c:spPr>
              <a:solidFill>
                <a:srgbClr val="00FF99"/>
              </a:solidFill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114300"/>
                <a:bevelB w="114300"/>
              </a:sp3d>
            </c:spPr>
          </c:dPt>
          <c:dLbls>
            <c:dLbl>
              <c:idx val="0"/>
              <c:layout>
                <c:manualLayout>
                  <c:x val="4.9452594820483184E-3"/>
                  <c:y val="0.181428952581833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205584392431848E-3"/>
                  <c:y val="0.618792667814141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4263996506848074E-3"/>
                  <c:y val="0.416673950709765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anchor="ctr" anchorCtr="0"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за 2020 год</c:v>
                </c:pt>
                <c:pt idx="1">
                  <c:v>Уточненный план на 2021 год</c:v>
                </c:pt>
                <c:pt idx="2">
                  <c:v>Факт за 2021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4221412.7</c:v>
                </c:pt>
                <c:pt idx="1">
                  <c:v>4349927.4000000004</c:v>
                </c:pt>
                <c:pt idx="2">
                  <c:v>4290594.9000000004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110"/>
        <c:shape val="box"/>
        <c:axId val="200416768"/>
        <c:axId val="201105408"/>
        <c:axId val="0"/>
      </c:bar3DChart>
      <c:catAx>
        <c:axId val="20041676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01105408"/>
        <c:crosses val="autoZero"/>
        <c:auto val="1"/>
        <c:lblAlgn val="ctr"/>
        <c:lblOffset val="100"/>
        <c:noMultiLvlLbl val="0"/>
      </c:catAx>
      <c:valAx>
        <c:axId val="20110540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2004167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2012767812123437E-2"/>
          <c:y val="0.87162241937483065"/>
          <c:w val="0.93798701853640198"/>
          <c:h val="0.12837758062516938"/>
        </c:manualLayout>
      </c:layout>
      <c:overlay val="0"/>
      <c:txPr>
        <a:bodyPr/>
        <a:lstStyle/>
        <a:p>
          <a:pPr>
            <a:defRPr sz="105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548353851475024"/>
          <c:y val="2.4484917034047531E-2"/>
          <c:w val="0.76169220385770797"/>
          <c:h val="0.85635579604899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0.5498571155725972"/>
                  <c:y val="-4.08081950567458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50213366780591906"/>
                  <c:y val="-7.4814160011140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48760914022475604"/>
                  <c:y val="-1.2242458517023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за 2020 год</c:v>
                </c:pt>
                <c:pt idx="1">
                  <c:v>Уточненный план на 2021 год</c:v>
                </c:pt>
                <c:pt idx="2">
                  <c:v>Факт за 2021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2370098.7999999998</c:v>
                </c:pt>
                <c:pt idx="1">
                  <c:v>2546078</c:v>
                </c:pt>
                <c:pt idx="2">
                  <c:v>2446746.7999999998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66CC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0.10374662557973532"/>
                  <c:y val="-1.2242458517023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1827115316089831"/>
                  <c:y val="-4.08081950567458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3279568074206122"/>
                  <c:y val="1.87035400027850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за 2020 год</c:v>
                </c:pt>
                <c:pt idx="1">
                  <c:v>Уточненный план на 2021 год</c:v>
                </c:pt>
                <c:pt idx="2">
                  <c:v>Факт за 2021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516426.4</c:v>
                </c:pt>
                <c:pt idx="1">
                  <c:v>498619.2</c:v>
                </c:pt>
                <c:pt idx="2">
                  <c:v>519170.4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0.20334338613628128"/>
                  <c:y val="7.4814160011140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21579298120584944"/>
                  <c:y val="-1.224245851702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21579298120584955"/>
                  <c:y val="-4.08081950567458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за 2020 год</c:v>
                </c:pt>
                <c:pt idx="1">
                  <c:v>Уточненный план на 2021 год</c:v>
                </c:pt>
                <c:pt idx="2">
                  <c:v>Факт за 2021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1334887.5</c:v>
                </c:pt>
                <c:pt idx="1">
                  <c:v>1305230.2</c:v>
                </c:pt>
                <c:pt idx="2">
                  <c:v>1324677.7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6"/>
        <c:axId val="200414720"/>
        <c:axId val="201107136"/>
      </c:barChart>
      <c:catAx>
        <c:axId val="2004147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1107136"/>
        <c:crosses val="autoZero"/>
        <c:auto val="1"/>
        <c:lblAlgn val="ctr"/>
        <c:lblOffset val="100"/>
        <c:noMultiLvlLbl val="0"/>
      </c:catAx>
      <c:valAx>
        <c:axId val="201107136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200414720"/>
        <c:crosses val="autoZero"/>
        <c:crossBetween val="between"/>
      </c:valAx>
      <c:spPr>
        <a:noFill/>
        <a:ln>
          <a:noFill/>
        </a:ln>
        <a:scene3d>
          <a:camera prst="orthographicFront"/>
          <a:lightRig rig="threePt" dir="t"/>
        </a:scene3d>
        <a:sp3d>
          <a:bevelT w="6350"/>
        </a:sp3d>
      </c:spPr>
    </c:plotArea>
    <c:legend>
      <c:legendPos val="b"/>
      <c:layout>
        <c:manualLayout>
          <c:xMode val="edge"/>
          <c:yMode val="edge"/>
          <c:x val="5.0828711006931607E-2"/>
          <c:y val="0.87941274758042765"/>
          <c:w val="0.94917128145982366"/>
          <c:h val="9.6102335385524984E-2"/>
        </c:manualLayout>
      </c:layout>
      <c:overlay val="0"/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solidFill>
        <a:schemeClr val="bg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143639595600488"/>
          <c:y val="2.4250777691367627E-2"/>
          <c:w val="0.60066003777358068"/>
          <c:h val="0.951498444617264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за 2019 год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 prstMaterial="matte">
              <a:bevelT w="254000" h="254000"/>
              <a:bevelB w="254000" h="254000"/>
            </a:sp3d>
          </c:spPr>
          <c:invertIfNegative val="0"/>
          <c:dLbls>
            <c:dLbl>
              <c:idx val="0"/>
              <c:layout>
                <c:manualLayout>
                  <c:x val="-0.19330074436173753"/>
                  <c:y val="-2.20461615376069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#,##0.0</c:formatCode>
                <c:ptCount val="1"/>
                <c:pt idx="0">
                  <c:v>1603705.4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за 2020 год</c:v>
                </c:pt>
              </c:strCache>
            </c:strRef>
          </c:tx>
          <c:spPr>
            <a:solidFill>
              <a:srgbClr val="FF9966"/>
            </a:solidFill>
            <a:scene3d>
              <a:camera prst="orthographicFront"/>
              <a:lightRig rig="threePt" dir="t">
                <a:rot lat="0" lon="0" rev="0"/>
              </a:lightRig>
            </a:scene3d>
            <a:sp3d prstMaterial="matte">
              <a:bevelT w="254000" h="254000"/>
              <a:bevelB w="254000" h="254000"/>
            </a:sp3d>
          </c:spPr>
          <c:invertIfNegative val="0"/>
          <c:dLbls>
            <c:dLbl>
              <c:idx val="0"/>
              <c:layout>
                <c:manualLayout>
                  <c:x val="-0.49101222086434843"/>
                  <c:y val="-8.81846461504269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#,##0.0</c:formatCode>
                <c:ptCount val="1"/>
                <c:pt idx="0">
                  <c:v>1851313.9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Уточненный план на 2021 год</c:v>
                </c:pt>
              </c:strCache>
            </c:strRef>
          </c:tx>
          <c:spPr>
            <a:solidFill>
              <a:srgbClr val="00FF99"/>
            </a:solidFill>
            <a:scene3d>
              <a:camera prst="orthographicFront"/>
              <a:lightRig rig="threePt" dir="t"/>
            </a:scene3d>
            <a:sp3d prstMaterial="matte">
              <a:bevelT w="254000" h="254000"/>
              <a:bevelB w="254000" h="254000"/>
            </a:sp3d>
          </c:spPr>
          <c:invertIfNegative val="0"/>
          <c:dLbls>
            <c:dLbl>
              <c:idx val="0"/>
              <c:layout>
                <c:manualLayout>
                  <c:x val="-0.43457976349843819"/>
                  <c:y val="-8.75155279503109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#,##0.0</c:formatCode>
                <c:ptCount val="1"/>
                <c:pt idx="0">
                  <c:v>1803849.4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Факт за 2021 год</c:v>
                </c:pt>
              </c:strCache>
            </c:strRef>
          </c:tx>
          <c:spPr>
            <a:solidFill>
              <a:srgbClr val="EEE800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0"/>
              </a:lightRig>
            </a:scene3d>
            <a:sp3d prstMaterial="matte">
              <a:bevelT w="254000" h="254000"/>
              <a:bevelB w="254000" h="254000"/>
            </a:sp3d>
          </c:spPr>
          <c:invertIfNegative val="0"/>
          <c:dLbls>
            <c:dLbl>
              <c:idx val="0"/>
              <c:layout>
                <c:manualLayout>
                  <c:x val="-0.47972458615709368"/>
                  <c:y val="-6.61384846128207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#,##0.0</c:formatCode>
                <c:ptCount val="1"/>
                <c:pt idx="0">
                  <c:v>1843848.1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overlap val="-20"/>
        <c:axId val="200786944"/>
        <c:axId val="201111168"/>
      </c:barChart>
      <c:catAx>
        <c:axId val="2007869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01111168"/>
        <c:crosses val="autoZero"/>
        <c:auto val="1"/>
        <c:lblAlgn val="ctr"/>
        <c:lblOffset val="100"/>
        <c:noMultiLvlLbl val="0"/>
      </c:catAx>
      <c:valAx>
        <c:axId val="20111116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200786944"/>
        <c:crosses val="autoZero"/>
        <c:crossBetween val="between"/>
      </c:valAx>
      <c:spPr>
        <a:noFill/>
        <a:ln>
          <a:noFill/>
        </a:ln>
        <a:scene3d>
          <a:camera prst="orthographicFront"/>
          <a:lightRig rig="threePt" dir="t"/>
        </a:scene3d>
        <a:sp3d>
          <a:bevelT w="6350"/>
        </a:sp3d>
      </c:spPr>
    </c:plotArea>
    <c:legend>
      <c:legendPos val="l"/>
      <c:layout>
        <c:manualLayout>
          <c:xMode val="edge"/>
          <c:yMode val="edge"/>
          <c:x val="1.8255020080321285E-2"/>
          <c:y val="6.3440173314076212E-2"/>
          <c:w val="0.19324364123159304"/>
          <c:h val="0.84886887568047997"/>
        </c:manualLayout>
      </c:layout>
      <c:overlay val="0"/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r">
              <a:defRPr/>
            </a:pPr>
            <a:endParaRPr lang="ru-RU"/>
          </a:p>
        </c:rich>
      </c:tx>
      <c:layout>
        <c:manualLayout>
          <c:xMode val="edge"/>
          <c:yMode val="edge"/>
          <c:x val="5.9871221205305594E-4"/>
          <c:y val="1.675960678892012E-3"/>
        </c:manualLayout>
      </c:layout>
      <c:overlay val="0"/>
    </c:title>
    <c:autoTitleDeleted val="0"/>
    <c:view3D>
      <c:rotX val="40"/>
      <c:rotY val="120"/>
      <c:depthPercent val="10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8086333333333328E-2"/>
          <c:y val="5.8008568619317288E-2"/>
          <c:w val="0.88834633333333324"/>
          <c:h val="0.9157087934238608"/>
        </c:manualLayout>
      </c:layout>
      <c:pie3DChart>
        <c:varyColors val="1"/>
        <c:ser>
          <c:idx val="1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c:spPr>
          <c:explosion val="37"/>
          <c:dPt>
            <c:idx val="0"/>
            <c:bubble3D val="0"/>
            <c:explosion val="32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</c:dPt>
          <c:dPt>
            <c:idx val="1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</c:dPt>
          <c:dPt>
            <c:idx val="2"/>
            <c:bubble3D val="0"/>
            <c:explosion val="62"/>
            <c:spPr>
              <a:solidFill>
                <a:srgbClr val="00FF99"/>
              </a:solidFill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</c:dPt>
          <c:dPt>
            <c:idx val="3"/>
            <c:bubble3D val="0"/>
            <c:spPr>
              <a:solidFill>
                <a:srgbClr val="FF00FF"/>
              </a:solidFill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</c:dPt>
          <c:dPt>
            <c:idx val="4"/>
            <c:bubble3D val="0"/>
            <c:explosion val="13"/>
            <c:spPr>
              <a:solidFill>
                <a:srgbClr val="FF9966"/>
              </a:solidFill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</c:dPt>
          <c:dLbls>
            <c:dLbl>
              <c:idx val="0"/>
              <c:layout>
                <c:manualLayout>
                  <c:x val="0.14690933333333334"/>
                  <c:y val="0.1552508087117362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1577777777777786E-3"/>
                  <c:y val="-9.92974762307272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3,1%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0303333333333332E-3"/>
                  <c:y val="-4.766409467055057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  <c:pt idx="3">
                  <c:v>Акцизы</c:v>
                </c:pt>
                <c:pt idx="4">
                  <c:v>Прочие налоги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1265019.3</c:v>
                </c:pt>
                <c:pt idx="1">
                  <c:v>41770.5</c:v>
                </c:pt>
                <c:pt idx="2">
                  <c:v>16815.2</c:v>
                </c:pt>
                <c:pt idx="3">
                  <c:v>914.5</c:v>
                </c:pt>
                <c:pt idx="4">
                  <c:v>158.19999999999999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l"/>
      <c:layout>
        <c:manualLayout>
          <c:xMode val="edge"/>
          <c:yMode val="edge"/>
          <c:x val="3.5277777777777776E-2"/>
          <c:y val="5.6823669109281161E-2"/>
          <c:w val="0.21811755555555559"/>
          <c:h val="0.64350183908912895"/>
        </c:manualLayout>
      </c:layout>
      <c:overlay val="1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800" b="1" i="0" u="none" strike="noStrike" kern="1200" cap="none" spc="0" normalizeH="0" baseline="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800" b="1" i="0" u="none" strike="noStrike" kern="1200" baseline="0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Все налогоплательщики</a:t>
            </a:r>
            <a:endParaRPr lang="ru-RU" sz="1800" b="1" i="0" u="none" strike="noStrike" kern="1200" baseline="0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1221161433532076"/>
          <c:y val="4.029734855791054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7641171590253411"/>
          <c:y val="0.13786157598650656"/>
          <c:w val="0.69944222147359969"/>
          <c:h val="0.839263440425811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Основные налогоплательщики, %</c:v>
                </c:pt>
              </c:strCache>
            </c:strRef>
          </c:tx>
          <c:spPr>
            <a:solidFill>
              <a:srgbClr val="FF996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254000" prst="relaxedInset"/>
              <a:bevelB prst="relaxedInset"/>
            </a:sp3d>
          </c:spPr>
          <c:invertIfNegative val="0"/>
          <c:dLbls>
            <c:dLbl>
              <c:idx val="0"/>
              <c:layout>
                <c:manualLayout>
                  <c:x val="-0.49212721883948379"/>
                  <c:y val="-4.00839300683762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9912662033967557"/>
                  <c:y val="4.0083930068375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за 2020 год</c:v>
                </c:pt>
                <c:pt idx="1">
                  <c:v>Факт за 2021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1279463.6000000001</c:v>
                </c:pt>
                <c:pt idx="1">
                  <c:v>1265019.3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2095104"/>
        <c:axId val="200231168"/>
      </c:barChart>
      <c:catAx>
        <c:axId val="2020951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200231168"/>
        <c:crosses val="autoZero"/>
        <c:auto val="1"/>
        <c:lblAlgn val="ctr"/>
        <c:lblOffset val="100"/>
        <c:noMultiLvlLbl val="0"/>
      </c:catAx>
      <c:valAx>
        <c:axId val="200231168"/>
        <c:scaling>
          <c:orientation val="minMax"/>
        </c:scaling>
        <c:delete val="1"/>
        <c:axPos val="b"/>
        <c:majorGridlines>
          <c:spPr>
            <a:ln w="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inorGridlines>
        <c:numFmt formatCode="#,##0.0" sourceLinked="1"/>
        <c:majorTickMark val="none"/>
        <c:minorTickMark val="none"/>
        <c:tickLblPos val="nextTo"/>
        <c:crossAx val="202095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Крупнейшие налогоплательщики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6297290081554375"/>
          <c:y val="0.11664423649897486"/>
          <c:w val="0.69009730541688064"/>
          <c:h val="0.8112046893779478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Крупнейшие налогоплательщики, %</c:v>
                </c:pt>
              </c:strCache>
            </c:strRef>
          </c:tx>
          <c:spPr>
            <a:solidFill>
              <a:srgbClr val="FF996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254000" prst="relaxedInset"/>
              <a:bevelB prst="relaxedInset"/>
            </a:sp3d>
          </c:spPr>
          <c:invertIfNegative val="0"/>
          <c:dLbls>
            <c:dLbl>
              <c:idx val="1"/>
              <c:layout>
                <c:manualLayout>
                  <c:x val="-0.18478606295982883"/>
                  <c:y val="-1.202517902051287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 за 2020 год</c:v>
                </c:pt>
                <c:pt idx="1">
                  <c:v>Факт за 2021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715641.3</c:v>
                </c:pt>
                <c:pt idx="1">
                  <c:v>790109.4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6869120"/>
        <c:axId val="200232896"/>
      </c:barChart>
      <c:catAx>
        <c:axId val="11686912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200232896"/>
        <c:crosses val="autoZero"/>
        <c:auto val="1"/>
        <c:lblAlgn val="ctr"/>
        <c:lblOffset val="100"/>
        <c:noMultiLvlLbl val="0"/>
      </c:catAx>
      <c:valAx>
        <c:axId val="20023289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116869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8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192099026034144"/>
          <c:y val="5.1054268823931881E-2"/>
          <c:w val="0.6211045994889457"/>
          <c:h val="0.8978914623521367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254000" h="254000"/>
              <a:bevelB w="254000" h="254000"/>
            </a:sp3d>
          </c:spPr>
          <c:explosion val="25"/>
          <c:dPt>
            <c:idx val="0"/>
            <c:bubble3D val="0"/>
            <c:spPr>
              <a:solidFill>
                <a:srgbClr val="908CD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</c:dPt>
          <c:dPt>
            <c:idx val="1"/>
            <c:bubble3D val="0"/>
            <c:spPr>
              <a:solidFill>
                <a:srgbClr val="FF66C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</c:dPt>
          <c:dPt>
            <c:idx val="2"/>
            <c:bubble3D val="0"/>
            <c:spPr>
              <a:solidFill>
                <a:srgbClr val="00FF9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</c:dPt>
          <c:dPt>
            <c:idx val="3"/>
            <c:bubble3D val="0"/>
            <c:spPr>
              <a:solidFill>
                <a:srgbClr val="EEE8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</c:dPt>
          <c:dPt>
            <c:idx val="4"/>
            <c:bubble3D val="0"/>
            <c:spPr>
              <a:solidFill>
                <a:srgbClr val="00B0F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254000" h="254000"/>
                <a:bevelB w="254000" h="254000"/>
              </a:sp3d>
            </c:spPr>
          </c:dPt>
          <c:dLbls>
            <c:dLbl>
              <c:idx val="0"/>
              <c:layout>
                <c:manualLayout>
                  <c:x val="0.10406692913385827"/>
                  <c:y val="0.2230691472877282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3979330708661418E-2"/>
                  <c:y val="-2.022216829708979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5,0%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доходы от использования муниципального имущества
</c:v>
                </c:pt>
                <c:pt idx="1">
                  <c:v>платежи при пользовании природными ресурсами</c:v>
                </c:pt>
                <c:pt idx="2">
                  <c:v>штрафы, санкции, возмещение ущерба</c:v>
                </c:pt>
                <c:pt idx="3">
                  <c:v>доходы от платных услуг и компенсации затрат</c:v>
                </c:pt>
                <c:pt idx="4">
                  <c:v>прочие неналоговые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343558.3</c:v>
                </c:pt>
                <c:pt idx="1">
                  <c:v>66697.5</c:v>
                </c:pt>
                <c:pt idx="2">
                  <c:v>77539.5</c:v>
                </c:pt>
                <c:pt idx="3">
                  <c:v>25683.5</c:v>
                </c:pt>
                <c:pt idx="4">
                  <c:v>5691.6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cat>
            <c:strRef>
              <c:f>Лист1!$A$2:$A$6</c:f>
              <c:strCache>
                <c:ptCount val="5"/>
                <c:pt idx="0">
                  <c:v>доходы от использования муниципального имущества
</c:v>
                </c:pt>
                <c:pt idx="1">
                  <c:v>платежи при пользовании природными ресурсами</c:v>
                </c:pt>
                <c:pt idx="2">
                  <c:v>штрафы, санкции, возмещение ущерба</c:v>
                </c:pt>
                <c:pt idx="3">
                  <c:v>доходы от платных услуг и компенсации затрат</c:v>
                </c:pt>
                <c:pt idx="4">
                  <c:v>прочие неналоговые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66.174477589631465</c:v>
                </c:pt>
                <c:pt idx="1">
                  <c:v>12.846938115115963</c:v>
                </c:pt>
                <c:pt idx="2">
                  <c:v>14.935269807369606</c:v>
                </c:pt>
                <c:pt idx="3">
                  <c:v>5</c:v>
                </c:pt>
                <c:pt idx="4">
                  <c:v>1.0962874616888791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ayout>
        <c:manualLayout>
          <c:xMode val="edge"/>
          <c:yMode val="edge"/>
          <c:x val="1.0207349081364831E-2"/>
          <c:y val="2.5780121653149649E-2"/>
          <c:w val="0.24808817538791991"/>
          <c:h val="0.95122486390401062"/>
        </c:manualLayout>
      </c:layout>
      <c:overlay val="0"/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343248-8750-43C9-9A14-DA16E42217E7}" type="doc">
      <dgm:prSet loTypeId="urn:microsoft.com/office/officeart/2005/8/layout/radial1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2AE82BE-3D45-4079-9697-056D183553F3}">
      <dgm:prSet phldrT="[Текст]" custT="1"/>
      <dgm:spPr>
        <a:solidFill>
          <a:srgbClr val="FF6600"/>
        </a:solidFill>
      </dgm:spPr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 инициативных проектов на сумму         11 808,3 тыс. рублей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887E624-104E-44F2-9302-02411B533B56}" type="parTrans" cxnId="{47BC0531-70A1-49BA-AAED-343684D49767}">
      <dgm:prSet/>
      <dgm:spPr/>
      <dgm:t>
        <a:bodyPr/>
        <a:lstStyle/>
        <a:p>
          <a:endParaRPr lang="ru-RU" sz="1200"/>
        </a:p>
      </dgm:t>
    </dgm:pt>
    <dgm:pt modelId="{A49DF59D-0478-4511-8B2C-C1E7AC208F8C}" type="sibTrans" cxnId="{47BC0531-70A1-49BA-AAED-343684D49767}">
      <dgm:prSet/>
      <dgm:spPr/>
      <dgm:t>
        <a:bodyPr/>
        <a:lstStyle/>
        <a:p>
          <a:endParaRPr lang="ru-RU" sz="1200"/>
        </a:p>
      </dgm:t>
    </dgm:pt>
    <dgm:pt modelId="{E500029B-1286-4B68-B8F4-D930C1240D48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Обустройство прилегающей территории Храма в честь </a:t>
          </a:r>
          <a:r>
            <a:rPr lang="ru-RU" sz="1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Евфимия</a:t>
          </a:r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Великого в                   </a:t>
          </a:r>
          <a:r>
            <a:rPr lang="ru-RU" sz="1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д.Шапша</a:t>
          </a:r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– 1 229,4 тыс. рублей</a:t>
          </a:r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75067C4-68C5-47F4-AAB6-4748F648AD76}" type="parTrans" cxnId="{D0EE98D8-3678-4644-B705-65FEE2E14690}">
      <dgm:prSet custT="1"/>
      <dgm:spPr/>
      <dgm:t>
        <a:bodyPr/>
        <a:lstStyle/>
        <a:p>
          <a:endParaRPr lang="ru-RU" sz="1200"/>
        </a:p>
      </dgm:t>
    </dgm:pt>
    <dgm:pt modelId="{7C57CF40-A7C5-4BDB-9ED1-DCB6C17F0D27}" type="sibTrans" cxnId="{D0EE98D8-3678-4644-B705-65FEE2E14690}">
      <dgm:prSet/>
      <dgm:spPr/>
      <dgm:t>
        <a:bodyPr/>
        <a:lstStyle/>
        <a:p>
          <a:endParaRPr lang="ru-RU" sz="1200"/>
        </a:p>
      </dgm:t>
    </dgm:pt>
    <dgm:pt modelId="{33008C9E-E9A8-4E23-A3E4-C38B215BF66D}">
      <dgm:prSet phldrT="[Текст]"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Ограждение жилых домов     </a:t>
          </a:r>
          <a:r>
            <a:rPr lang="ru-RU" sz="1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п.Красноленинский</a:t>
          </a:r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– 2 137,5 тыс. рублей</a:t>
          </a:r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451C82E-F34F-4EF9-BA89-FE740D596544}" type="parTrans" cxnId="{038AE4BC-D2E1-459D-986D-606E75B7EE0E}">
      <dgm:prSet custT="1"/>
      <dgm:spPr/>
      <dgm:t>
        <a:bodyPr/>
        <a:lstStyle/>
        <a:p>
          <a:endParaRPr lang="ru-RU" sz="1200"/>
        </a:p>
      </dgm:t>
    </dgm:pt>
    <dgm:pt modelId="{C0F577DF-0585-441D-9D98-F6A1856D8298}" type="sibTrans" cxnId="{038AE4BC-D2E1-459D-986D-606E75B7EE0E}">
      <dgm:prSet/>
      <dgm:spPr/>
      <dgm:t>
        <a:bodyPr/>
        <a:lstStyle/>
        <a:p>
          <a:endParaRPr lang="ru-RU" sz="1200"/>
        </a:p>
      </dgm:t>
    </dgm:pt>
    <dgm:pt modelId="{F4AAB339-FBE8-422C-8B86-EB5CC97A566D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Устройство тротуара из тротуарной плитки в           </a:t>
          </a:r>
          <a:r>
            <a:rPr lang="ru-RU" sz="1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п.Сибирский</a:t>
          </a:r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– 1 410,2 тыс. рублей</a:t>
          </a:r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8A527EF-61FE-4923-A098-45AB8F28E610}" type="parTrans" cxnId="{D0225128-1F51-4077-8A0E-F3D9E52D82C8}">
      <dgm:prSet custT="1"/>
      <dgm:spPr/>
      <dgm:t>
        <a:bodyPr/>
        <a:lstStyle/>
        <a:p>
          <a:endParaRPr lang="ru-RU" sz="1200" baseline="0"/>
        </a:p>
      </dgm:t>
    </dgm:pt>
    <dgm:pt modelId="{148F0FC3-09FD-4515-8F94-7577E037FE3D}" type="sibTrans" cxnId="{D0225128-1F51-4077-8A0E-F3D9E52D82C8}">
      <dgm:prSet/>
      <dgm:spPr/>
      <dgm:t>
        <a:bodyPr/>
        <a:lstStyle/>
        <a:p>
          <a:endParaRPr lang="ru-RU" sz="1200"/>
        </a:p>
      </dgm:t>
    </dgm:pt>
    <dgm:pt modelId="{386EA346-F28B-4145-82C7-E0A8C2787179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Благоустройство лыжероллерной трассы «Спорт – это здоровье» в </a:t>
          </a:r>
        </a:p>
        <a:p>
          <a:r>
            <a:rPr lang="ru-RU" sz="1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п.Горноправдинск</a:t>
          </a:r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– 1 301,8 тыс. рублей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600965A-A671-49C7-943E-8BF9E420CC24}" type="parTrans" cxnId="{10A7DB8B-C7C8-40C2-892F-0C10878769BB}">
      <dgm:prSet custT="1"/>
      <dgm:spPr/>
      <dgm:t>
        <a:bodyPr/>
        <a:lstStyle/>
        <a:p>
          <a:endParaRPr lang="ru-RU" sz="1200"/>
        </a:p>
      </dgm:t>
    </dgm:pt>
    <dgm:pt modelId="{D110C3FE-7B19-47AD-8DF0-E98B16D78415}" type="sibTrans" cxnId="{10A7DB8B-C7C8-40C2-892F-0C10878769BB}">
      <dgm:prSet/>
      <dgm:spPr/>
      <dgm:t>
        <a:bodyPr/>
        <a:lstStyle/>
        <a:p>
          <a:endParaRPr lang="ru-RU" sz="1200"/>
        </a:p>
      </dgm:t>
    </dgm:pt>
    <dgm:pt modelId="{F03F396F-2F81-4518-ACAF-91A4604B6B0F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Устройство ограждения территории кладбища в </a:t>
          </a:r>
          <a:r>
            <a:rPr lang="ru-RU" sz="1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п.Батово</a:t>
          </a:r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– 521,4 тыс. рублей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49281E9-488E-4028-B5CC-3F7B3696129B}" type="parTrans" cxnId="{370F8D4C-0732-4C8D-B1A3-319FC878D190}">
      <dgm:prSet custT="1"/>
      <dgm:spPr/>
      <dgm:t>
        <a:bodyPr/>
        <a:lstStyle/>
        <a:p>
          <a:endParaRPr lang="ru-RU" sz="1200"/>
        </a:p>
      </dgm:t>
    </dgm:pt>
    <dgm:pt modelId="{710A1FED-F552-4488-99A9-C0C394D2FE19}" type="sibTrans" cxnId="{370F8D4C-0732-4C8D-B1A3-319FC878D190}">
      <dgm:prSet/>
      <dgm:spPr/>
      <dgm:t>
        <a:bodyPr/>
        <a:lstStyle/>
        <a:p>
          <a:endParaRPr lang="ru-RU" sz="1200"/>
        </a:p>
      </dgm:t>
    </dgm:pt>
    <dgm:pt modelId="{FFDADE5F-8EFE-402B-A9E5-E0AF6D1DBDB3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Обустройство пешеходной зоны в микрорайоне Таежный в                                          </a:t>
          </a:r>
          <a:r>
            <a:rPr lang="ru-RU" sz="1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п.Горноправдинск</a:t>
          </a:r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– 924,4 тыс. рублей  </a:t>
          </a:r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7808127-EBFF-4AD0-8AB4-017BC353F568}" type="parTrans" cxnId="{60180486-5940-4DFB-BB3D-FEE7F9D8FE71}">
      <dgm:prSet/>
      <dgm:spPr/>
      <dgm:t>
        <a:bodyPr/>
        <a:lstStyle/>
        <a:p>
          <a:endParaRPr lang="ru-RU"/>
        </a:p>
      </dgm:t>
    </dgm:pt>
    <dgm:pt modelId="{0D9A4F51-F4E8-4F4B-8306-EA521A3AB765}" type="sibTrans" cxnId="{60180486-5940-4DFB-BB3D-FEE7F9D8FE71}">
      <dgm:prSet/>
      <dgm:spPr/>
      <dgm:t>
        <a:bodyPr/>
        <a:lstStyle/>
        <a:p>
          <a:endParaRPr lang="ru-RU"/>
        </a:p>
      </dgm:t>
    </dgm:pt>
    <dgm:pt modelId="{4266750A-A76A-44B3-96E9-42746AF1FF0F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Обустройство придомовой территории по ул. Ленина 17а, Ленина 19а  в                                </a:t>
          </a:r>
          <a:r>
            <a:rPr lang="ru-RU" sz="1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п.Горноправдинск</a:t>
          </a:r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– 3 201,8 тыс. рублей</a:t>
          </a:r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549CCE4-5434-463C-80F6-C62AFDE889B1}" type="parTrans" cxnId="{8ADEE98E-9D1A-4C8F-82AF-650E0A4AF357}">
      <dgm:prSet/>
      <dgm:spPr/>
      <dgm:t>
        <a:bodyPr/>
        <a:lstStyle/>
        <a:p>
          <a:endParaRPr lang="ru-RU"/>
        </a:p>
      </dgm:t>
    </dgm:pt>
    <dgm:pt modelId="{1585110B-3559-4A20-AF06-3E5F54639AD7}" type="sibTrans" cxnId="{8ADEE98E-9D1A-4C8F-82AF-650E0A4AF357}">
      <dgm:prSet/>
      <dgm:spPr/>
      <dgm:t>
        <a:bodyPr/>
        <a:lstStyle/>
        <a:p>
          <a:endParaRPr lang="ru-RU"/>
        </a:p>
      </dgm:t>
    </dgm:pt>
    <dgm:pt modelId="{EBA18A79-F4AC-4B50-95D9-D6D4F79FDFA2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Благоустройство парка отдыха «Парк Мечты»  в                </a:t>
          </a:r>
          <a:r>
            <a:rPr lang="ru-RU" sz="1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п.Горноправдинск</a:t>
          </a:r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(волейбольная площадка) – 1 081,8 тыс. рублей</a:t>
          </a:r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02282B6-2E64-4BD4-BEA3-F5B898D808F1}" type="parTrans" cxnId="{06AC142A-D40B-4CE7-9220-3992A1063920}">
      <dgm:prSet/>
      <dgm:spPr/>
      <dgm:t>
        <a:bodyPr/>
        <a:lstStyle/>
        <a:p>
          <a:endParaRPr lang="ru-RU"/>
        </a:p>
      </dgm:t>
    </dgm:pt>
    <dgm:pt modelId="{AFF48259-300B-4B22-910D-6DD2A9745559}" type="sibTrans" cxnId="{06AC142A-D40B-4CE7-9220-3992A1063920}">
      <dgm:prSet/>
      <dgm:spPr/>
      <dgm:t>
        <a:bodyPr/>
        <a:lstStyle/>
        <a:p>
          <a:endParaRPr lang="ru-RU"/>
        </a:p>
      </dgm:t>
    </dgm:pt>
    <dgm:pt modelId="{27524EC6-69C2-47A0-BDD5-2CB7A78DAC57}" type="pres">
      <dgm:prSet presAssocID="{53343248-8750-43C9-9A14-DA16E42217E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27E493-B81D-4C38-97F0-196EAAFE4D89}" type="pres">
      <dgm:prSet presAssocID="{D2AE82BE-3D45-4079-9697-056D183553F3}" presName="centerShape" presStyleLbl="node0" presStyleIdx="0" presStyleCnt="1" custScaleX="218241" custScaleY="123475" custLinFactNeighborX="921" custLinFactNeighborY="-2033"/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ACDFCC6A-91F3-4091-B983-D3013899FC19}" type="pres">
      <dgm:prSet presAssocID="{175067C4-68C5-47F4-AAB6-4748F648AD76}" presName="Name9" presStyleLbl="parChTrans1D2" presStyleIdx="0" presStyleCnt="8"/>
      <dgm:spPr/>
      <dgm:t>
        <a:bodyPr/>
        <a:lstStyle/>
        <a:p>
          <a:endParaRPr lang="ru-RU"/>
        </a:p>
      </dgm:t>
    </dgm:pt>
    <dgm:pt modelId="{D08802F2-7594-40ED-86D2-428B7DB62E04}" type="pres">
      <dgm:prSet presAssocID="{175067C4-68C5-47F4-AAB6-4748F648AD76}" presName="connTx" presStyleLbl="parChTrans1D2" presStyleIdx="0" presStyleCnt="8"/>
      <dgm:spPr/>
      <dgm:t>
        <a:bodyPr/>
        <a:lstStyle/>
        <a:p>
          <a:endParaRPr lang="ru-RU"/>
        </a:p>
      </dgm:t>
    </dgm:pt>
    <dgm:pt modelId="{A248CC6A-766C-4B31-B60B-AAEEC95036A1}" type="pres">
      <dgm:prSet presAssocID="{E500029B-1286-4B68-B8F4-D930C1240D48}" presName="node" presStyleLbl="node1" presStyleIdx="0" presStyleCnt="8" custScaleX="232391" custScaleY="127629" custRadScaleRad="176568" custRadScaleInc="-265932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C4DAF41B-5562-4320-91E5-35C05BC86FD4}" type="pres">
      <dgm:prSet presAssocID="{97808127-EBFF-4AD0-8AB4-017BC353F568}" presName="Name9" presStyleLbl="parChTrans1D2" presStyleIdx="1" presStyleCnt="8"/>
      <dgm:spPr/>
      <dgm:t>
        <a:bodyPr/>
        <a:lstStyle/>
        <a:p>
          <a:endParaRPr lang="ru-RU"/>
        </a:p>
      </dgm:t>
    </dgm:pt>
    <dgm:pt modelId="{3A701C4E-C470-4FEA-936F-A63FB85A29CC}" type="pres">
      <dgm:prSet presAssocID="{97808127-EBFF-4AD0-8AB4-017BC353F568}" presName="connTx" presStyleLbl="parChTrans1D2" presStyleIdx="1" presStyleCnt="8"/>
      <dgm:spPr/>
      <dgm:t>
        <a:bodyPr/>
        <a:lstStyle/>
        <a:p>
          <a:endParaRPr lang="ru-RU"/>
        </a:p>
      </dgm:t>
    </dgm:pt>
    <dgm:pt modelId="{88303768-3BC1-4871-8FE0-01FB5DB188DC}" type="pres">
      <dgm:prSet presAssocID="{FFDADE5F-8EFE-402B-A9E5-E0AF6D1DBDB3}" presName="node" presStyleLbl="node1" presStyleIdx="1" presStyleCnt="8" custScaleX="217829" custScaleY="127629" custRadScaleRad="103299" custRadScaleInc="-153501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2319C28B-C3DD-40AA-8C69-71F98395A8CA}" type="pres">
      <dgm:prSet presAssocID="{1549CCE4-5434-463C-80F6-C62AFDE889B1}" presName="Name9" presStyleLbl="parChTrans1D2" presStyleIdx="2" presStyleCnt="8"/>
      <dgm:spPr/>
      <dgm:t>
        <a:bodyPr/>
        <a:lstStyle/>
        <a:p>
          <a:endParaRPr lang="ru-RU"/>
        </a:p>
      </dgm:t>
    </dgm:pt>
    <dgm:pt modelId="{084C7D3E-F041-4C78-9EC5-BEC01D82726D}" type="pres">
      <dgm:prSet presAssocID="{1549CCE4-5434-463C-80F6-C62AFDE889B1}" presName="connTx" presStyleLbl="parChTrans1D2" presStyleIdx="2" presStyleCnt="8"/>
      <dgm:spPr/>
      <dgm:t>
        <a:bodyPr/>
        <a:lstStyle/>
        <a:p>
          <a:endParaRPr lang="ru-RU"/>
        </a:p>
      </dgm:t>
    </dgm:pt>
    <dgm:pt modelId="{E8AABA3F-D05E-4EF1-8E22-7B3A7C1F608B}" type="pres">
      <dgm:prSet presAssocID="{4266750A-A76A-44B3-96E9-42746AF1FF0F}" presName="node" presStyleLbl="node1" presStyleIdx="2" presStyleCnt="8" custScaleX="246443" custScaleY="126527" custRadScaleRad="78410" custRadScaleInc="402833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B78DDE54-E65E-47AF-8D90-EFBB8CFCD985}" type="pres">
      <dgm:prSet presAssocID="{C02282B6-2E64-4BD4-BEA3-F5B898D808F1}" presName="Name9" presStyleLbl="parChTrans1D2" presStyleIdx="3" presStyleCnt="8"/>
      <dgm:spPr/>
      <dgm:t>
        <a:bodyPr/>
        <a:lstStyle/>
        <a:p>
          <a:endParaRPr lang="ru-RU"/>
        </a:p>
      </dgm:t>
    </dgm:pt>
    <dgm:pt modelId="{22628C66-07C4-4ECD-BE05-68CAF7936797}" type="pres">
      <dgm:prSet presAssocID="{C02282B6-2E64-4BD4-BEA3-F5B898D808F1}" presName="connTx" presStyleLbl="parChTrans1D2" presStyleIdx="3" presStyleCnt="8"/>
      <dgm:spPr/>
      <dgm:t>
        <a:bodyPr/>
        <a:lstStyle/>
        <a:p>
          <a:endParaRPr lang="ru-RU"/>
        </a:p>
      </dgm:t>
    </dgm:pt>
    <dgm:pt modelId="{7A2C2FD9-E4E2-49D8-BB5D-C197FC7E9A99}" type="pres">
      <dgm:prSet presAssocID="{EBA18A79-F4AC-4B50-95D9-D6D4F79FDFA2}" presName="node" presStyleLbl="node1" presStyleIdx="3" presStyleCnt="8" custScaleX="217829" custScaleY="127629" custRadScaleRad="177550" custRadScaleInc="-176350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897B0F11-E422-4B07-9B3B-E626B021BD64}" type="pres">
      <dgm:prSet presAssocID="{0451C82E-F34F-4EF9-BA89-FE740D596544}" presName="Name9" presStyleLbl="parChTrans1D2" presStyleIdx="4" presStyleCnt="8"/>
      <dgm:spPr/>
      <dgm:t>
        <a:bodyPr/>
        <a:lstStyle/>
        <a:p>
          <a:endParaRPr lang="ru-RU"/>
        </a:p>
      </dgm:t>
    </dgm:pt>
    <dgm:pt modelId="{3DF06D0B-B3E4-4A01-AC70-64016CEBFFDE}" type="pres">
      <dgm:prSet presAssocID="{0451C82E-F34F-4EF9-BA89-FE740D596544}" presName="connTx" presStyleLbl="parChTrans1D2" presStyleIdx="4" presStyleCnt="8"/>
      <dgm:spPr/>
      <dgm:t>
        <a:bodyPr/>
        <a:lstStyle/>
        <a:p>
          <a:endParaRPr lang="ru-RU"/>
        </a:p>
      </dgm:t>
    </dgm:pt>
    <dgm:pt modelId="{BC658F7C-4226-48D0-9EC0-D0ECF64FA349}" type="pres">
      <dgm:prSet presAssocID="{33008C9E-E9A8-4E23-A3E4-C38B215BF66D}" presName="node" presStyleLbl="node1" presStyleIdx="4" presStyleCnt="8" custScaleX="241504" custScaleY="112052" custRadScaleRad="187607" custRadScaleInc="-508951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DBD48722-5C7D-4903-8A8B-70BC60B4C164}" type="pres">
      <dgm:prSet presAssocID="{98A527EF-61FE-4923-A098-45AB8F28E610}" presName="Name9" presStyleLbl="parChTrans1D2" presStyleIdx="5" presStyleCnt="8"/>
      <dgm:spPr/>
      <dgm:t>
        <a:bodyPr/>
        <a:lstStyle/>
        <a:p>
          <a:endParaRPr lang="ru-RU"/>
        </a:p>
      </dgm:t>
    </dgm:pt>
    <dgm:pt modelId="{DBDEEE67-CFB5-4762-98A4-1DCAC7F663E0}" type="pres">
      <dgm:prSet presAssocID="{98A527EF-61FE-4923-A098-45AB8F28E610}" presName="connTx" presStyleLbl="parChTrans1D2" presStyleIdx="5" presStyleCnt="8"/>
      <dgm:spPr/>
      <dgm:t>
        <a:bodyPr/>
        <a:lstStyle/>
        <a:p>
          <a:endParaRPr lang="ru-RU"/>
        </a:p>
      </dgm:t>
    </dgm:pt>
    <dgm:pt modelId="{A715C998-7EED-4640-B48E-4CD80C3C21BD}" type="pres">
      <dgm:prSet presAssocID="{F4AAB339-FBE8-422C-8B86-EB5CC97A566D}" presName="node" presStyleLbl="node1" presStyleIdx="5" presStyleCnt="8" custScaleX="212348" custScaleY="82542" custRadScaleRad="188219" custRadScaleInc="-478308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AEA4324C-2108-4AE2-AF3C-BC077AAEEDA3}" type="pres">
      <dgm:prSet presAssocID="{2600965A-A671-49C7-943E-8BF9E420CC24}" presName="Name9" presStyleLbl="parChTrans1D2" presStyleIdx="6" presStyleCnt="8"/>
      <dgm:spPr/>
      <dgm:t>
        <a:bodyPr/>
        <a:lstStyle/>
        <a:p>
          <a:endParaRPr lang="ru-RU"/>
        </a:p>
      </dgm:t>
    </dgm:pt>
    <dgm:pt modelId="{FCD2B307-34F3-492D-B4F9-392E33DBB97F}" type="pres">
      <dgm:prSet presAssocID="{2600965A-A671-49C7-943E-8BF9E420CC24}" presName="connTx" presStyleLbl="parChTrans1D2" presStyleIdx="6" presStyleCnt="8"/>
      <dgm:spPr/>
      <dgm:t>
        <a:bodyPr/>
        <a:lstStyle/>
        <a:p>
          <a:endParaRPr lang="ru-RU"/>
        </a:p>
      </dgm:t>
    </dgm:pt>
    <dgm:pt modelId="{C0A708FE-2C84-46BC-96E9-482356EB36C8}" type="pres">
      <dgm:prSet presAssocID="{386EA346-F28B-4145-82C7-E0A8C2787179}" presName="node" presStyleLbl="node1" presStyleIdx="6" presStyleCnt="8" custScaleX="278473" custScaleY="129161" custRadScaleRad="216239" custRadScaleInc="-2024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84AF9215-E65E-4445-B439-8EC50A572482}" type="pres">
      <dgm:prSet presAssocID="{D49281E9-488E-4028-B5CC-3F7B3696129B}" presName="Name9" presStyleLbl="parChTrans1D2" presStyleIdx="7" presStyleCnt="8"/>
      <dgm:spPr/>
      <dgm:t>
        <a:bodyPr/>
        <a:lstStyle/>
        <a:p>
          <a:endParaRPr lang="ru-RU"/>
        </a:p>
      </dgm:t>
    </dgm:pt>
    <dgm:pt modelId="{B90C930D-0BE2-47C7-A8EF-04DDB68A4F82}" type="pres">
      <dgm:prSet presAssocID="{D49281E9-488E-4028-B5CC-3F7B3696129B}" presName="connTx" presStyleLbl="parChTrans1D2" presStyleIdx="7" presStyleCnt="8"/>
      <dgm:spPr/>
      <dgm:t>
        <a:bodyPr/>
        <a:lstStyle/>
        <a:p>
          <a:endParaRPr lang="ru-RU"/>
        </a:p>
      </dgm:t>
    </dgm:pt>
    <dgm:pt modelId="{03ACC5C2-917A-49D9-88FA-C3535B93D35E}" type="pres">
      <dgm:prSet presAssocID="{F03F396F-2F81-4518-ACAF-91A4604B6B0F}" presName="node" presStyleLbl="node1" presStyleIdx="7" presStyleCnt="8" custScaleX="287054" custScaleY="81670" custRadScaleRad="198371" custRadScaleInc="-316581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</dgm:ptLst>
  <dgm:cxnLst>
    <dgm:cxn modelId="{038AE4BC-D2E1-459D-986D-606E75B7EE0E}" srcId="{D2AE82BE-3D45-4079-9697-056D183553F3}" destId="{33008C9E-E9A8-4E23-A3E4-C38B215BF66D}" srcOrd="4" destOrd="0" parTransId="{0451C82E-F34F-4EF9-BA89-FE740D596544}" sibTransId="{C0F577DF-0585-441D-9D98-F6A1856D8298}"/>
    <dgm:cxn modelId="{D9C93054-3FE6-497A-8690-8B3B7EE5E252}" type="presOf" srcId="{0451C82E-F34F-4EF9-BA89-FE740D596544}" destId="{3DF06D0B-B3E4-4A01-AC70-64016CEBFFDE}" srcOrd="1" destOrd="0" presId="urn:microsoft.com/office/officeart/2005/8/layout/radial1"/>
    <dgm:cxn modelId="{7C7A8549-F284-4F7C-8B4E-24B15D0D6F59}" type="presOf" srcId="{C02282B6-2E64-4BD4-BEA3-F5B898D808F1}" destId="{22628C66-07C4-4ECD-BE05-68CAF7936797}" srcOrd="1" destOrd="0" presId="urn:microsoft.com/office/officeart/2005/8/layout/radial1"/>
    <dgm:cxn modelId="{7A8A426F-0BF9-48B4-A925-F2587C111684}" type="presOf" srcId="{175067C4-68C5-47F4-AAB6-4748F648AD76}" destId="{D08802F2-7594-40ED-86D2-428B7DB62E04}" srcOrd="1" destOrd="0" presId="urn:microsoft.com/office/officeart/2005/8/layout/radial1"/>
    <dgm:cxn modelId="{370F8D4C-0732-4C8D-B1A3-319FC878D190}" srcId="{D2AE82BE-3D45-4079-9697-056D183553F3}" destId="{F03F396F-2F81-4518-ACAF-91A4604B6B0F}" srcOrd="7" destOrd="0" parTransId="{D49281E9-488E-4028-B5CC-3F7B3696129B}" sibTransId="{710A1FED-F552-4488-99A9-C0C394D2FE19}"/>
    <dgm:cxn modelId="{B402F717-DD96-4016-A8EB-4CCA5627DE24}" type="presOf" srcId="{FFDADE5F-8EFE-402B-A9E5-E0AF6D1DBDB3}" destId="{88303768-3BC1-4871-8FE0-01FB5DB188DC}" srcOrd="0" destOrd="0" presId="urn:microsoft.com/office/officeart/2005/8/layout/radial1"/>
    <dgm:cxn modelId="{D0EE98D8-3678-4644-B705-65FEE2E14690}" srcId="{D2AE82BE-3D45-4079-9697-056D183553F3}" destId="{E500029B-1286-4B68-B8F4-D930C1240D48}" srcOrd="0" destOrd="0" parTransId="{175067C4-68C5-47F4-AAB6-4748F648AD76}" sibTransId="{7C57CF40-A7C5-4BDB-9ED1-DCB6C17F0D27}"/>
    <dgm:cxn modelId="{5C72B18F-E1CC-4B23-A3E6-2E4D1EEBDD0F}" type="presOf" srcId="{97808127-EBFF-4AD0-8AB4-017BC353F568}" destId="{3A701C4E-C470-4FEA-936F-A63FB85A29CC}" srcOrd="1" destOrd="0" presId="urn:microsoft.com/office/officeart/2005/8/layout/radial1"/>
    <dgm:cxn modelId="{81D1A858-C2AF-4051-85A5-14D62C2F4BAB}" type="presOf" srcId="{1549CCE4-5434-463C-80F6-C62AFDE889B1}" destId="{084C7D3E-F041-4C78-9EC5-BEC01D82726D}" srcOrd="1" destOrd="0" presId="urn:microsoft.com/office/officeart/2005/8/layout/radial1"/>
    <dgm:cxn modelId="{8ADEE98E-9D1A-4C8F-82AF-650E0A4AF357}" srcId="{D2AE82BE-3D45-4079-9697-056D183553F3}" destId="{4266750A-A76A-44B3-96E9-42746AF1FF0F}" srcOrd="2" destOrd="0" parTransId="{1549CCE4-5434-463C-80F6-C62AFDE889B1}" sibTransId="{1585110B-3559-4A20-AF06-3E5F54639AD7}"/>
    <dgm:cxn modelId="{24794BA4-65E9-4C3B-9148-AED43B97B494}" type="presOf" srcId="{D2AE82BE-3D45-4079-9697-056D183553F3}" destId="{E627E493-B81D-4C38-97F0-196EAAFE4D89}" srcOrd="0" destOrd="0" presId="urn:microsoft.com/office/officeart/2005/8/layout/radial1"/>
    <dgm:cxn modelId="{DCCF0775-96EF-4D8F-8FD5-0E475B811E1A}" type="presOf" srcId="{2600965A-A671-49C7-943E-8BF9E420CC24}" destId="{FCD2B307-34F3-492D-B4F9-392E33DBB97F}" srcOrd="1" destOrd="0" presId="urn:microsoft.com/office/officeart/2005/8/layout/radial1"/>
    <dgm:cxn modelId="{FE55CC34-8E62-4FC7-A509-B3D1EF0CA59E}" type="presOf" srcId="{175067C4-68C5-47F4-AAB6-4748F648AD76}" destId="{ACDFCC6A-91F3-4091-B983-D3013899FC19}" srcOrd="0" destOrd="0" presId="urn:microsoft.com/office/officeart/2005/8/layout/radial1"/>
    <dgm:cxn modelId="{81643C6F-B16C-4FA5-A480-12B8D1D52981}" type="presOf" srcId="{EBA18A79-F4AC-4B50-95D9-D6D4F79FDFA2}" destId="{7A2C2FD9-E4E2-49D8-BB5D-C197FC7E9A99}" srcOrd="0" destOrd="0" presId="urn:microsoft.com/office/officeart/2005/8/layout/radial1"/>
    <dgm:cxn modelId="{ED634C34-3389-47F1-9790-EDC3B9B1CF84}" type="presOf" srcId="{386EA346-F28B-4145-82C7-E0A8C2787179}" destId="{C0A708FE-2C84-46BC-96E9-482356EB36C8}" srcOrd="0" destOrd="0" presId="urn:microsoft.com/office/officeart/2005/8/layout/radial1"/>
    <dgm:cxn modelId="{EAF062D0-45B8-48E6-9F11-C12FA9C3FFD0}" type="presOf" srcId="{F4AAB339-FBE8-422C-8B86-EB5CC97A566D}" destId="{A715C998-7EED-4640-B48E-4CD80C3C21BD}" srcOrd="0" destOrd="0" presId="urn:microsoft.com/office/officeart/2005/8/layout/radial1"/>
    <dgm:cxn modelId="{0C9A3B6D-9429-4DEC-8E4F-4A977F6FB502}" type="presOf" srcId="{98A527EF-61FE-4923-A098-45AB8F28E610}" destId="{DBD48722-5C7D-4903-8A8B-70BC60B4C164}" srcOrd="0" destOrd="0" presId="urn:microsoft.com/office/officeart/2005/8/layout/radial1"/>
    <dgm:cxn modelId="{A1937239-BA1D-4478-9F90-616792CC5DA3}" type="presOf" srcId="{33008C9E-E9A8-4E23-A3E4-C38B215BF66D}" destId="{BC658F7C-4226-48D0-9EC0-D0ECF64FA349}" srcOrd="0" destOrd="0" presId="urn:microsoft.com/office/officeart/2005/8/layout/radial1"/>
    <dgm:cxn modelId="{39F257DE-7C66-4A93-9EFB-8D6774D03017}" type="presOf" srcId="{0451C82E-F34F-4EF9-BA89-FE740D596544}" destId="{897B0F11-E422-4B07-9B3B-E626B021BD64}" srcOrd="0" destOrd="0" presId="urn:microsoft.com/office/officeart/2005/8/layout/radial1"/>
    <dgm:cxn modelId="{2B0086EF-A6A9-4B6E-8577-EB4161041672}" type="presOf" srcId="{D49281E9-488E-4028-B5CC-3F7B3696129B}" destId="{84AF9215-E65E-4445-B439-8EC50A572482}" srcOrd="0" destOrd="0" presId="urn:microsoft.com/office/officeart/2005/8/layout/radial1"/>
    <dgm:cxn modelId="{47BC0531-70A1-49BA-AAED-343684D49767}" srcId="{53343248-8750-43C9-9A14-DA16E42217E7}" destId="{D2AE82BE-3D45-4079-9697-056D183553F3}" srcOrd="0" destOrd="0" parTransId="{E887E624-104E-44F2-9302-02411B533B56}" sibTransId="{A49DF59D-0478-4511-8B2C-C1E7AC208F8C}"/>
    <dgm:cxn modelId="{FDE74902-9A19-4DC4-A30B-E04B876785D6}" type="presOf" srcId="{4266750A-A76A-44B3-96E9-42746AF1FF0F}" destId="{E8AABA3F-D05E-4EF1-8E22-7B3A7C1F608B}" srcOrd="0" destOrd="0" presId="urn:microsoft.com/office/officeart/2005/8/layout/radial1"/>
    <dgm:cxn modelId="{BDF98D1B-FCA5-4944-B9C9-0E76D1E0F265}" type="presOf" srcId="{E500029B-1286-4B68-B8F4-D930C1240D48}" destId="{A248CC6A-766C-4B31-B60B-AAEEC95036A1}" srcOrd="0" destOrd="0" presId="urn:microsoft.com/office/officeart/2005/8/layout/radial1"/>
    <dgm:cxn modelId="{10A7DB8B-C7C8-40C2-892F-0C10878769BB}" srcId="{D2AE82BE-3D45-4079-9697-056D183553F3}" destId="{386EA346-F28B-4145-82C7-E0A8C2787179}" srcOrd="6" destOrd="0" parTransId="{2600965A-A671-49C7-943E-8BF9E420CC24}" sibTransId="{D110C3FE-7B19-47AD-8DF0-E98B16D78415}"/>
    <dgm:cxn modelId="{CF014B54-8E08-4F73-AD78-3D04DC665CFF}" type="presOf" srcId="{F03F396F-2F81-4518-ACAF-91A4604B6B0F}" destId="{03ACC5C2-917A-49D9-88FA-C3535B93D35E}" srcOrd="0" destOrd="0" presId="urn:microsoft.com/office/officeart/2005/8/layout/radial1"/>
    <dgm:cxn modelId="{9B8A1529-843A-476E-B08C-E4358CEA2182}" type="presOf" srcId="{D49281E9-488E-4028-B5CC-3F7B3696129B}" destId="{B90C930D-0BE2-47C7-A8EF-04DDB68A4F82}" srcOrd="1" destOrd="0" presId="urn:microsoft.com/office/officeart/2005/8/layout/radial1"/>
    <dgm:cxn modelId="{60180486-5940-4DFB-BB3D-FEE7F9D8FE71}" srcId="{D2AE82BE-3D45-4079-9697-056D183553F3}" destId="{FFDADE5F-8EFE-402B-A9E5-E0AF6D1DBDB3}" srcOrd="1" destOrd="0" parTransId="{97808127-EBFF-4AD0-8AB4-017BC353F568}" sibTransId="{0D9A4F51-F4E8-4F4B-8306-EA521A3AB765}"/>
    <dgm:cxn modelId="{74A7F338-D551-4AA4-A024-3375BB667ED0}" type="presOf" srcId="{98A527EF-61FE-4923-A098-45AB8F28E610}" destId="{DBDEEE67-CFB5-4762-98A4-1DCAC7F663E0}" srcOrd="1" destOrd="0" presId="urn:microsoft.com/office/officeart/2005/8/layout/radial1"/>
    <dgm:cxn modelId="{CE579AFF-6AED-47DB-AF56-33DF5BC17905}" type="presOf" srcId="{97808127-EBFF-4AD0-8AB4-017BC353F568}" destId="{C4DAF41B-5562-4320-91E5-35C05BC86FD4}" srcOrd="0" destOrd="0" presId="urn:microsoft.com/office/officeart/2005/8/layout/radial1"/>
    <dgm:cxn modelId="{684BE166-4092-4F30-B210-2DB82B8D94D6}" type="presOf" srcId="{2600965A-A671-49C7-943E-8BF9E420CC24}" destId="{AEA4324C-2108-4AE2-AF3C-BC077AAEEDA3}" srcOrd="0" destOrd="0" presId="urn:microsoft.com/office/officeart/2005/8/layout/radial1"/>
    <dgm:cxn modelId="{74F26913-BA50-44D1-A15B-7720F890A763}" type="presOf" srcId="{53343248-8750-43C9-9A14-DA16E42217E7}" destId="{27524EC6-69C2-47A0-BDD5-2CB7A78DAC57}" srcOrd="0" destOrd="0" presId="urn:microsoft.com/office/officeart/2005/8/layout/radial1"/>
    <dgm:cxn modelId="{28F59100-D50C-4AC9-AE1F-42AAADED7F2A}" type="presOf" srcId="{1549CCE4-5434-463C-80F6-C62AFDE889B1}" destId="{2319C28B-C3DD-40AA-8C69-71F98395A8CA}" srcOrd="0" destOrd="0" presId="urn:microsoft.com/office/officeart/2005/8/layout/radial1"/>
    <dgm:cxn modelId="{06AC142A-D40B-4CE7-9220-3992A1063920}" srcId="{D2AE82BE-3D45-4079-9697-056D183553F3}" destId="{EBA18A79-F4AC-4B50-95D9-D6D4F79FDFA2}" srcOrd="3" destOrd="0" parTransId="{C02282B6-2E64-4BD4-BEA3-F5B898D808F1}" sibTransId="{AFF48259-300B-4B22-910D-6DD2A9745559}"/>
    <dgm:cxn modelId="{D0225128-1F51-4077-8A0E-F3D9E52D82C8}" srcId="{D2AE82BE-3D45-4079-9697-056D183553F3}" destId="{F4AAB339-FBE8-422C-8B86-EB5CC97A566D}" srcOrd="5" destOrd="0" parTransId="{98A527EF-61FE-4923-A098-45AB8F28E610}" sibTransId="{148F0FC3-09FD-4515-8F94-7577E037FE3D}"/>
    <dgm:cxn modelId="{2B451AE3-17FA-4519-AB4D-4C065D08B340}" type="presOf" srcId="{C02282B6-2E64-4BD4-BEA3-F5B898D808F1}" destId="{B78DDE54-E65E-47AF-8D90-EFBB8CFCD985}" srcOrd="0" destOrd="0" presId="urn:microsoft.com/office/officeart/2005/8/layout/radial1"/>
    <dgm:cxn modelId="{699F2820-1143-4864-A765-D44AA6F98D79}" type="presParOf" srcId="{27524EC6-69C2-47A0-BDD5-2CB7A78DAC57}" destId="{E627E493-B81D-4C38-97F0-196EAAFE4D89}" srcOrd="0" destOrd="0" presId="urn:microsoft.com/office/officeart/2005/8/layout/radial1"/>
    <dgm:cxn modelId="{A0DDDCC3-2D16-49E1-87DF-F9122149684E}" type="presParOf" srcId="{27524EC6-69C2-47A0-BDD5-2CB7A78DAC57}" destId="{ACDFCC6A-91F3-4091-B983-D3013899FC19}" srcOrd="1" destOrd="0" presId="urn:microsoft.com/office/officeart/2005/8/layout/radial1"/>
    <dgm:cxn modelId="{1B5CA521-D13C-4936-8D3F-1B6026E6F3BF}" type="presParOf" srcId="{ACDFCC6A-91F3-4091-B983-D3013899FC19}" destId="{D08802F2-7594-40ED-86D2-428B7DB62E04}" srcOrd="0" destOrd="0" presId="urn:microsoft.com/office/officeart/2005/8/layout/radial1"/>
    <dgm:cxn modelId="{C3C27AB9-E86D-425D-8AB8-AE1FA0B948E2}" type="presParOf" srcId="{27524EC6-69C2-47A0-BDD5-2CB7A78DAC57}" destId="{A248CC6A-766C-4B31-B60B-AAEEC95036A1}" srcOrd="2" destOrd="0" presId="urn:microsoft.com/office/officeart/2005/8/layout/radial1"/>
    <dgm:cxn modelId="{D34C7A08-C737-4D0A-ABE1-EC92C8161636}" type="presParOf" srcId="{27524EC6-69C2-47A0-BDD5-2CB7A78DAC57}" destId="{C4DAF41B-5562-4320-91E5-35C05BC86FD4}" srcOrd="3" destOrd="0" presId="urn:microsoft.com/office/officeart/2005/8/layout/radial1"/>
    <dgm:cxn modelId="{1A90C395-3622-4F83-ACDF-0ED6860E76C6}" type="presParOf" srcId="{C4DAF41B-5562-4320-91E5-35C05BC86FD4}" destId="{3A701C4E-C470-4FEA-936F-A63FB85A29CC}" srcOrd="0" destOrd="0" presId="urn:microsoft.com/office/officeart/2005/8/layout/radial1"/>
    <dgm:cxn modelId="{737B8FF8-DA3C-4F1D-8721-1538485513E6}" type="presParOf" srcId="{27524EC6-69C2-47A0-BDD5-2CB7A78DAC57}" destId="{88303768-3BC1-4871-8FE0-01FB5DB188DC}" srcOrd="4" destOrd="0" presId="urn:microsoft.com/office/officeart/2005/8/layout/radial1"/>
    <dgm:cxn modelId="{968C521C-5F26-4107-A634-5FE74694888E}" type="presParOf" srcId="{27524EC6-69C2-47A0-BDD5-2CB7A78DAC57}" destId="{2319C28B-C3DD-40AA-8C69-71F98395A8CA}" srcOrd="5" destOrd="0" presId="urn:microsoft.com/office/officeart/2005/8/layout/radial1"/>
    <dgm:cxn modelId="{15D1EDF3-B97D-412F-BE3B-918DAB5CE800}" type="presParOf" srcId="{2319C28B-C3DD-40AA-8C69-71F98395A8CA}" destId="{084C7D3E-F041-4C78-9EC5-BEC01D82726D}" srcOrd="0" destOrd="0" presId="urn:microsoft.com/office/officeart/2005/8/layout/radial1"/>
    <dgm:cxn modelId="{31BBE494-9CCD-4359-909E-ED22BE65FD57}" type="presParOf" srcId="{27524EC6-69C2-47A0-BDD5-2CB7A78DAC57}" destId="{E8AABA3F-D05E-4EF1-8E22-7B3A7C1F608B}" srcOrd="6" destOrd="0" presId="urn:microsoft.com/office/officeart/2005/8/layout/radial1"/>
    <dgm:cxn modelId="{0DB9C696-9302-489F-97A7-15634A07A9D6}" type="presParOf" srcId="{27524EC6-69C2-47A0-BDD5-2CB7A78DAC57}" destId="{B78DDE54-E65E-47AF-8D90-EFBB8CFCD985}" srcOrd="7" destOrd="0" presId="urn:microsoft.com/office/officeart/2005/8/layout/radial1"/>
    <dgm:cxn modelId="{C734DCBF-2F14-4462-BD89-3F442C7B0CCB}" type="presParOf" srcId="{B78DDE54-E65E-47AF-8D90-EFBB8CFCD985}" destId="{22628C66-07C4-4ECD-BE05-68CAF7936797}" srcOrd="0" destOrd="0" presId="urn:microsoft.com/office/officeart/2005/8/layout/radial1"/>
    <dgm:cxn modelId="{A3A69E83-1016-4323-9962-EAE7AD8A9B53}" type="presParOf" srcId="{27524EC6-69C2-47A0-BDD5-2CB7A78DAC57}" destId="{7A2C2FD9-E4E2-49D8-BB5D-C197FC7E9A99}" srcOrd="8" destOrd="0" presId="urn:microsoft.com/office/officeart/2005/8/layout/radial1"/>
    <dgm:cxn modelId="{3EF26A63-A0B4-4A41-B1FA-4D3724C5C8E7}" type="presParOf" srcId="{27524EC6-69C2-47A0-BDD5-2CB7A78DAC57}" destId="{897B0F11-E422-4B07-9B3B-E626B021BD64}" srcOrd="9" destOrd="0" presId="urn:microsoft.com/office/officeart/2005/8/layout/radial1"/>
    <dgm:cxn modelId="{6BDB55CB-B2CA-4755-A474-93DCAE078DDF}" type="presParOf" srcId="{897B0F11-E422-4B07-9B3B-E626B021BD64}" destId="{3DF06D0B-B3E4-4A01-AC70-64016CEBFFDE}" srcOrd="0" destOrd="0" presId="urn:microsoft.com/office/officeart/2005/8/layout/radial1"/>
    <dgm:cxn modelId="{7C1E2073-DDEF-4AA9-A64E-A44BE084DB96}" type="presParOf" srcId="{27524EC6-69C2-47A0-BDD5-2CB7A78DAC57}" destId="{BC658F7C-4226-48D0-9EC0-D0ECF64FA349}" srcOrd="10" destOrd="0" presId="urn:microsoft.com/office/officeart/2005/8/layout/radial1"/>
    <dgm:cxn modelId="{660ECC99-679E-4DEA-99D5-03BF380D0D70}" type="presParOf" srcId="{27524EC6-69C2-47A0-BDD5-2CB7A78DAC57}" destId="{DBD48722-5C7D-4903-8A8B-70BC60B4C164}" srcOrd="11" destOrd="0" presId="urn:microsoft.com/office/officeart/2005/8/layout/radial1"/>
    <dgm:cxn modelId="{937EA43B-ED8E-461B-BCE6-3DF7D8CF2BF6}" type="presParOf" srcId="{DBD48722-5C7D-4903-8A8B-70BC60B4C164}" destId="{DBDEEE67-CFB5-4762-98A4-1DCAC7F663E0}" srcOrd="0" destOrd="0" presId="urn:microsoft.com/office/officeart/2005/8/layout/radial1"/>
    <dgm:cxn modelId="{45F9786C-10A6-4008-BC52-05277BBA29C0}" type="presParOf" srcId="{27524EC6-69C2-47A0-BDD5-2CB7A78DAC57}" destId="{A715C998-7EED-4640-B48E-4CD80C3C21BD}" srcOrd="12" destOrd="0" presId="urn:microsoft.com/office/officeart/2005/8/layout/radial1"/>
    <dgm:cxn modelId="{79E3F719-F718-4C2C-88D2-AA9ED4E74940}" type="presParOf" srcId="{27524EC6-69C2-47A0-BDD5-2CB7A78DAC57}" destId="{AEA4324C-2108-4AE2-AF3C-BC077AAEEDA3}" srcOrd="13" destOrd="0" presId="urn:microsoft.com/office/officeart/2005/8/layout/radial1"/>
    <dgm:cxn modelId="{62751092-05C7-479B-A66A-0D86D5962B47}" type="presParOf" srcId="{AEA4324C-2108-4AE2-AF3C-BC077AAEEDA3}" destId="{FCD2B307-34F3-492D-B4F9-392E33DBB97F}" srcOrd="0" destOrd="0" presId="urn:microsoft.com/office/officeart/2005/8/layout/radial1"/>
    <dgm:cxn modelId="{06DA5BA6-3781-4F6C-AAD9-249AB7CEA3F0}" type="presParOf" srcId="{27524EC6-69C2-47A0-BDD5-2CB7A78DAC57}" destId="{C0A708FE-2C84-46BC-96E9-482356EB36C8}" srcOrd="14" destOrd="0" presId="urn:microsoft.com/office/officeart/2005/8/layout/radial1"/>
    <dgm:cxn modelId="{9150609E-AEAA-4B56-9F8C-5FFF82A4BA0F}" type="presParOf" srcId="{27524EC6-69C2-47A0-BDD5-2CB7A78DAC57}" destId="{84AF9215-E65E-4445-B439-8EC50A572482}" srcOrd="15" destOrd="0" presId="urn:microsoft.com/office/officeart/2005/8/layout/radial1"/>
    <dgm:cxn modelId="{37537C2E-A9E8-4B24-8F71-1FCC90E89DE6}" type="presParOf" srcId="{84AF9215-E65E-4445-B439-8EC50A572482}" destId="{B90C930D-0BE2-47C7-A8EF-04DDB68A4F82}" srcOrd="0" destOrd="0" presId="urn:microsoft.com/office/officeart/2005/8/layout/radial1"/>
    <dgm:cxn modelId="{8179A56C-11E6-4CA4-88BE-CD2E903F71D6}" type="presParOf" srcId="{27524EC6-69C2-47A0-BDD5-2CB7A78DAC57}" destId="{03ACC5C2-917A-49D9-88FA-C3535B93D35E}" srcOrd="16" destOrd="0" presId="urn:microsoft.com/office/officeart/2005/8/layout/radial1"/>
  </dgm:cxnLst>
  <dgm:bg>
    <a:noFill/>
    <a:effectLst>
      <a:glow rad="342900">
        <a:schemeClr val="accent1">
          <a:alpha val="81000"/>
        </a:schemeClr>
      </a:glow>
      <a:softEdge rad="63500"/>
    </a:effectLst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0.33621</cdr:x>
      <cdr:y>0.75893</cdr:y>
    </cdr:from>
    <cdr:to>
      <cdr:x>0.77108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808312" y="1423705"/>
          <a:ext cx="3632438" cy="4522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2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0.79196</cdr:x>
      <cdr:y>0.13028</cdr:y>
    </cdr:from>
    <cdr:to>
      <cdr:x>1</cdr:x>
      <cdr:y>0.30474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849565" y="68279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0.72414</cdr:x>
      <cdr:y>0.17565</cdr:y>
    </cdr:from>
    <cdr:to>
      <cdr:x>0.93793</cdr:x>
      <cdr:y>0.45238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882991" y="648072"/>
          <a:ext cx="2032086" cy="10210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Увеличение к уровню 2020 года на 1,6 %</a:t>
          </a:r>
          <a:endParaRPr lang="ru-RU" sz="14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0.62319</cdr:x>
      <cdr:y>0.28499</cdr:y>
    </cdr:from>
    <cdr:to>
      <cdr:x>1</cdr:x>
      <cdr:y>0.3949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39126" y="1493674"/>
          <a:ext cx="165618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0.51544</cdr:x>
      <cdr:y>0.19517</cdr:y>
    </cdr:from>
    <cdr:to>
      <cdr:x>0.64655</cdr:x>
      <cdr:y>0.40476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899286" y="720080"/>
          <a:ext cx="1246208" cy="7733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400" b="1" dirty="0"/>
        </a:p>
      </cdr:txBody>
    </cdr:sp>
  </cdr:relSizeAnchor>
  <cdr:relSizeAnchor xmlns:cdr="http://schemas.openxmlformats.org/drawingml/2006/chartDrawing">
    <cdr:from>
      <cdr:x>0.30172</cdr:x>
      <cdr:y>0.40476</cdr:y>
    </cdr:from>
    <cdr:to>
      <cdr:x>0.5535</cdr:x>
      <cdr:y>0.61552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520280" y="1224136"/>
          <a:ext cx="2103100" cy="6374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400" b="1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0.20698</cdr:x>
      <cdr:y>0.33151</cdr:y>
    </cdr:from>
    <cdr:to>
      <cdr:x>0.36448</cdr:x>
      <cdr:y>0.38401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19663932">
          <a:off x="1892603" y="2273469"/>
          <a:ext cx="1440179" cy="360045"/>
        </a:xfrm>
        <a:prstGeom xmlns:a="http://schemas.openxmlformats.org/drawingml/2006/main" prst="rightArrow">
          <a:avLst>
            <a:gd name="adj1" fmla="val 50000"/>
            <a:gd name="adj2" fmla="val 101172"/>
          </a:avLst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0.21256</cdr:x>
      <cdr:y>0.31019</cdr:y>
    </cdr:from>
    <cdr:to>
      <cdr:x>0.29678</cdr:x>
      <cdr:y>0.36269</cdr:y>
    </cdr:to>
    <cdr:sp macro="" textlink="">
      <cdr:nvSpPr>
        <cdr:cNvPr id="3" name="TextBox 1"/>
        <cdr:cNvSpPr txBox="1"/>
      </cdr:nvSpPr>
      <cdr:spPr>
        <a:xfrm xmlns:a="http://schemas.openxmlformats.org/drawingml/2006/main" rot="19619700">
          <a:off x="1943612" y="2127298"/>
          <a:ext cx="770162" cy="360045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effectLst xmlns:a="http://schemas.openxmlformats.org/drawingml/2006/main">
          <a:softEdge rad="63500"/>
        </a:effectLst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+7,9%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0.22433</cdr:x>
      <cdr:y>0.37742</cdr:y>
    </cdr:from>
    <cdr:to>
      <cdr:x>0.35714</cdr:x>
      <cdr:y>0.42992</cdr:y>
    </cdr:to>
    <cdr:sp macro="" textlink="">
      <cdr:nvSpPr>
        <cdr:cNvPr id="4" name="TextBox 1"/>
        <cdr:cNvSpPr txBox="1"/>
      </cdr:nvSpPr>
      <cdr:spPr>
        <a:xfrm xmlns:a="http://schemas.openxmlformats.org/drawingml/2006/main" rot="19610213">
          <a:off x="2051260" y="2588357"/>
          <a:ext cx="1214453" cy="360045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effectLst xmlns:a="http://schemas.openxmlformats.org/drawingml/2006/main">
          <a:softEdge rad="63500"/>
        </a:effectLst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+378 720,8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0.49631</cdr:x>
      <cdr:y>0.59855</cdr:y>
    </cdr:from>
    <cdr:to>
      <cdr:x>0.57865</cdr:x>
      <cdr:y>0.65104</cdr:y>
    </cdr:to>
    <cdr:sp macro="" textlink="">
      <cdr:nvSpPr>
        <cdr:cNvPr id="6" name="TextBox 1"/>
        <cdr:cNvSpPr txBox="1"/>
      </cdr:nvSpPr>
      <cdr:spPr>
        <a:xfrm xmlns:a="http://schemas.openxmlformats.org/drawingml/2006/main" rot="19685377">
          <a:off x="4538237" y="4104849"/>
          <a:ext cx="752917" cy="359976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effectLst xmlns:a="http://schemas.openxmlformats.org/drawingml/2006/main">
          <a:softEdge rad="63500"/>
        </a:effectLst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+1,4%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0.51878</cdr:x>
      <cdr:y>0.71882</cdr:y>
    </cdr:from>
    <cdr:to>
      <cdr:x>0.634</cdr:x>
      <cdr:y>0.77188</cdr:y>
    </cdr:to>
    <cdr:sp macro="" textlink="">
      <cdr:nvSpPr>
        <cdr:cNvPr id="7" name="TextBox 1"/>
        <cdr:cNvSpPr txBox="1"/>
      </cdr:nvSpPr>
      <cdr:spPr>
        <a:xfrm xmlns:a="http://schemas.openxmlformats.org/drawingml/2006/main" rot="19813444">
          <a:off x="4743712" y="4929651"/>
          <a:ext cx="1053574" cy="363932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effectLst xmlns:a="http://schemas.openxmlformats.org/drawingml/2006/main">
          <a:softEdge rad="63500"/>
        </a:effectLst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+53 568,6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0.13621</cdr:x>
      <cdr:y>0.63568</cdr:y>
    </cdr:from>
    <cdr:to>
      <cdr:x>0.2937</cdr:x>
      <cdr:y>0.68818</cdr:y>
    </cdr:to>
    <cdr:sp macro="" textlink="">
      <cdr:nvSpPr>
        <cdr:cNvPr id="8" name="Стрелка вправо 7"/>
        <cdr:cNvSpPr/>
      </cdr:nvSpPr>
      <cdr:spPr>
        <a:xfrm xmlns:a="http://schemas.openxmlformats.org/drawingml/2006/main" rot="19678709">
          <a:off x="1245532" y="4359468"/>
          <a:ext cx="1440088" cy="360045"/>
        </a:xfrm>
        <a:prstGeom xmlns:a="http://schemas.openxmlformats.org/drawingml/2006/main" prst="rightArrow">
          <a:avLst>
            <a:gd name="adj1" fmla="val 50000"/>
            <a:gd name="adj2" fmla="val 101172"/>
          </a:avLst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0.60221</cdr:x>
      <cdr:y>0.42099</cdr:y>
    </cdr:from>
    <cdr:to>
      <cdr:x>0.75971</cdr:x>
      <cdr:y>0.47349</cdr:y>
    </cdr:to>
    <cdr:sp macro="" textlink="">
      <cdr:nvSpPr>
        <cdr:cNvPr id="9" name="Стрелка вправо 8"/>
        <cdr:cNvSpPr/>
      </cdr:nvSpPr>
      <cdr:spPr>
        <a:xfrm xmlns:a="http://schemas.openxmlformats.org/drawingml/2006/main" rot="19887127">
          <a:off x="5506586" y="2887143"/>
          <a:ext cx="1440180" cy="360045"/>
        </a:xfrm>
        <a:prstGeom xmlns:a="http://schemas.openxmlformats.org/drawingml/2006/main" prst="rightArrow">
          <a:avLst>
            <a:gd name="adj1" fmla="val 50000"/>
            <a:gd name="adj2" fmla="val 101172"/>
          </a:avLst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0.1325</cdr:x>
      <cdr:y>0.61636</cdr:y>
    </cdr:from>
    <cdr:to>
      <cdr:x>0.23604</cdr:x>
      <cdr:y>0.66886</cdr:y>
    </cdr:to>
    <cdr:sp macro="" textlink="">
      <cdr:nvSpPr>
        <cdr:cNvPr id="10" name="TextBox 1"/>
        <cdr:cNvSpPr txBox="1"/>
      </cdr:nvSpPr>
      <cdr:spPr>
        <a:xfrm xmlns:a="http://schemas.openxmlformats.org/drawingml/2006/main" rot="19697595">
          <a:off x="1211585" y="4226993"/>
          <a:ext cx="946770" cy="360045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effectLst xmlns:a="http://schemas.openxmlformats.org/drawingml/2006/main">
          <a:softEdge rad="63500"/>
        </a:effectLst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+ 6,2%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0.59782</cdr:x>
      <cdr:y>0.39218</cdr:y>
    </cdr:from>
    <cdr:to>
      <cdr:x>0.69845</cdr:x>
      <cdr:y>0.44468</cdr:y>
    </cdr:to>
    <cdr:sp macro="" textlink="">
      <cdr:nvSpPr>
        <cdr:cNvPr id="11" name="TextBox 1"/>
        <cdr:cNvSpPr txBox="1"/>
      </cdr:nvSpPr>
      <cdr:spPr>
        <a:xfrm xmlns:a="http://schemas.openxmlformats.org/drawingml/2006/main" rot="19901390">
          <a:off x="5466442" y="2689555"/>
          <a:ext cx="920160" cy="360045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effectLst xmlns:a="http://schemas.openxmlformats.org/drawingml/2006/main">
          <a:softEdge rad="63500"/>
        </a:effectLst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+14,0%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0.13743</cdr:x>
      <cdr:y>0.69269</cdr:y>
    </cdr:from>
    <cdr:to>
      <cdr:x>0.27595</cdr:x>
      <cdr:y>0.74519</cdr:y>
    </cdr:to>
    <cdr:sp macro="" textlink="">
      <cdr:nvSpPr>
        <cdr:cNvPr id="12" name="TextBox 1"/>
        <cdr:cNvSpPr txBox="1"/>
      </cdr:nvSpPr>
      <cdr:spPr>
        <a:xfrm xmlns:a="http://schemas.openxmlformats.org/drawingml/2006/main" rot="19639862">
          <a:off x="1256616" y="4750485"/>
          <a:ext cx="1266627" cy="360045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effectLst xmlns:a="http://schemas.openxmlformats.org/drawingml/2006/main">
          <a:softEdge rad="63500"/>
        </a:effectLst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+278 757,7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0.60347</cdr:x>
      <cdr:y>0.47721</cdr:y>
    </cdr:from>
    <cdr:to>
      <cdr:x>0.73728</cdr:x>
      <cdr:y>0.52971</cdr:y>
    </cdr:to>
    <cdr:sp macro="" textlink="">
      <cdr:nvSpPr>
        <cdr:cNvPr id="13" name="TextBox 1"/>
        <cdr:cNvSpPr txBox="1"/>
      </cdr:nvSpPr>
      <cdr:spPr>
        <a:xfrm xmlns:a="http://schemas.openxmlformats.org/drawingml/2006/main" rot="19846552">
          <a:off x="5518126" y="3272725"/>
          <a:ext cx="1223559" cy="360045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effectLst xmlns:a="http://schemas.openxmlformats.org/drawingml/2006/main">
          <a:softEdge rad="63500"/>
        </a:effectLst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+553 021,0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0.49196</cdr:x>
      <cdr:y>0.65199</cdr:y>
    </cdr:from>
    <cdr:to>
      <cdr:x>0.64946</cdr:x>
      <cdr:y>0.70449</cdr:y>
    </cdr:to>
    <cdr:sp macro="" textlink="">
      <cdr:nvSpPr>
        <cdr:cNvPr id="14" name="Стрелка вправо 13"/>
        <cdr:cNvSpPr/>
      </cdr:nvSpPr>
      <cdr:spPr>
        <a:xfrm xmlns:a="http://schemas.openxmlformats.org/drawingml/2006/main" rot="19887127">
          <a:off x="4498470" y="4471318"/>
          <a:ext cx="1440179" cy="360045"/>
        </a:xfrm>
        <a:prstGeom xmlns:a="http://schemas.openxmlformats.org/drawingml/2006/main" prst="rightArrow">
          <a:avLst>
            <a:gd name="adj1" fmla="val 50000"/>
            <a:gd name="adj2" fmla="val 101172"/>
          </a:avLst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0.17949</cdr:x>
      <cdr:y>0.03876</cdr:y>
    </cdr:from>
    <cdr:to>
      <cdr:x>0.9121</cdr:x>
      <cdr:y>0.09238</cdr:y>
    </cdr:to>
    <cdr:sp macro="" textlink="">
      <cdr:nvSpPr>
        <cdr:cNvPr id="15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2016224" y="260226"/>
          <a:ext cx="8229590" cy="360000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  <a:softEdge rad="63500"/>
        </a:effectLst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lvl1pPr algn="ctr" defTabSz="914400" rtl="0" eaLnBrk="1" latinLnBrk="0" hangingPunct="1">
            <a:spcBef>
              <a:spcPct val="0"/>
            </a:spcBef>
            <a:buNone/>
            <a:defRPr sz="4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>
            <a:defRPr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>
            <a:defRPr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>
            <a:defRPr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>
            <a:defRPr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>
            <a:defRPr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>
            <a:defRPr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>
            <a:defRPr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>
            <a:defRPr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Динамика расходов </a:t>
          </a: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бюджета Ханты-Мансийского района</a:t>
          </a:r>
        </a:p>
      </cdr:txBody>
    </cdr:sp>
  </cdr:relSizeAnchor>
  <cdr:relSizeAnchor xmlns:cdr="http://schemas.openxmlformats.org/drawingml/2006/chartDrawing">
    <cdr:from>
      <cdr:x>0.8141</cdr:x>
      <cdr:y>0.16746</cdr:y>
    </cdr:from>
    <cdr:to>
      <cdr:x>0.95513</cdr:x>
      <cdr:y>0.23181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9145016" y="1124322"/>
          <a:ext cx="158417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0.54038</cdr:x>
      <cdr:y>0.20851</cdr:y>
    </cdr:from>
    <cdr:to>
      <cdr:x>0.9796</cdr:x>
      <cdr:y>0.44066</cdr:y>
    </cdr:to>
    <cdr:sp macro="" textlink="">
      <cdr:nvSpPr>
        <cdr:cNvPr id="2" name="Равнобедренный треугольник 1"/>
        <cdr:cNvSpPr/>
      </cdr:nvSpPr>
      <cdr:spPr>
        <a:xfrm xmlns:a="http://schemas.openxmlformats.org/drawingml/2006/main">
          <a:off x="2762709" y="845298"/>
          <a:ext cx="2245550" cy="941161"/>
        </a:xfrm>
        <a:prstGeom xmlns:a="http://schemas.openxmlformats.org/drawingml/2006/main" prst="triangle">
          <a:avLst>
            <a:gd name="adj" fmla="val 49205"/>
          </a:avLst>
        </a:prstGeom>
        <a:blipFill xmlns:a="http://schemas.openxmlformats.org/drawingml/2006/main">
          <a:blip xmlns:r="http://schemas.openxmlformats.org/officeDocument/2006/relationships" r:embed="rId1"/>
          <a:tile tx="0" ty="0" sx="100000" sy="100000" flip="none" algn="tl"/>
        </a:blipFill>
        <a:ln xmlns:a="http://schemas.openxmlformats.org/drawingml/2006/main">
          <a:solidFill>
            <a:schemeClr val="accent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dirty="0">
            <a:solidFill>
              <a:srgbClr val="908CDE"/>
            </a:solidFill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0.12596</cdr:x>
      <cdr:y>0.53486</cdr:y>
    </cdr:from>
    <cdr:to>
      <cdr:x>0.75226</cdr:x>
      <cdr:y>0.61397</cdr:y>
    </cdr:to>
    <cdr:sp macro="" textlink="">
      <cdr:nvSpPr>
        <cdr:cNvPr id="4" name="Левая фигурная скобка 3"/>
        <cdr:cNvSpPr/>
      </cdr:nvSpPr>
      <cdr:spPr>
        <a:xfrm xmlns:a="http://schemas.openxmlformats.org/drawingml/2006/main" rot="5400000">
          <a:off x="4999207" y="-334109"/>
          <a:ext cx="468000" cy="7464093"/>
        </a:xfrm>
        <a:prstGeom xmlns:a="http://schemas.openxmlformats.org/drawingml/2006/main" prst="leftBrace">
          <a:avLst>
            <a:gd name="adj1" fmla="val 8333"/>
            <a:gd name="adj2" fmla="val 46297"/>
          </a:avLst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0.36045</cdr:x>
      <cdr:y>0.02435</cdr:y>
    </cdr:from>
    <cdr:to>
      <cdr:x>0.62571</cdr:x>
      <cdr:y>0.10127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95800" y="144016"/>
          <a:ext cx="3161305" cy="455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548 820,8 тыс. руб.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0.2004</cdr:x>
      <cdr:y>0.23358</cdr:y>
    </cdr:from>
    <cdr:to>
      <cdr:x>0.47395</cdr:x>
      <cdr:y>0.28486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740863" y="1311908"/>
          <a:ext cx="2376274" cy="288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0.34233</cdr:x>
      <cdr:y>0.47474</cdr:y>
    </cdr:from>
    <cdr:to>
      <cdr:x>0.57443</cdr:x>
      <cdr:y>0.52602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079776" y="2808312"/>
          <a:ext cx="2766112" cy="3033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478 249,7 тыс. руб.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0.18348</cdr:x>
      <cdr:y>0.68472</cdr:y>
    </cdr:from>
    <cdr:to>
      <cdr:x>0.41558</cdr:x>
      <cdr:y>0.73599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593831" y="3845787"/>
          <a:ext cx="2016207" cy="288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0.5844</cdr:x>
      <cdr:y>0.575</cdr:y>
    </cdr:from>
    <cdr:to>
      <cdr:x>0.67144</cdr:x>
      <cdr:y>0.62628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768752" y="3229565"/>
          <a:ext cx="100811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0.15208</cdr:x>
      <cdr:y>0.10956</cdr:y>
    </cdr:from>
    <cdr:to>
      <cdr:x>0.84382</cdr:x>
      <cdr:y>0.1765</cdr:y>
    </cdr:to>
    <cdr:sp macro="" textlink="">
      <cdr:nvSpPr>
        <cdr:cNvPr id="3" name="Левая фигурная скобка 2"/>
        <cdr:cNvSpPr/>
      </cdr:nvSpPr>
      <cdr:spPr>
        <a:xfrm xmlns:a="http://schemas.openxmlformats.org/drawingml/2006/main" rot="5400000">
          <a:off x="5736444" y="-3275904"/>
          <a:ext cx="396000" cy="8244000"/>
        </a:xfrm>
        <a:prstGeom xmlns:a="http://schemas.openxmlformats.org/drawingml/2006/main" prst="lef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0.30647</cdr:x>
      <cdr:y>0.13878</cdr:y>
    </cdr:from>
    <cdr:to>
      <cdr:x>0.68572</cdr:x>
      <cdr:y>0.23792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97652" y="504056"/>
          <a:ext cx="123459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05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Факт за 2021г.</a:t>
          </a:r>
          <a:endParaRPr lang="ru-RU" sz="1050" b="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0.29825</cdr:x>
      <cdr:y>0.21809</cdr:y>
    </cdr:from>
    <cdr:to>
      <cdr:x>0.68134</cdr:x>
      <cdr:y>0.33704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24136" y="792087"/>
          <a:ext cx="1572376" cy="432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050" b="0" i="0" dirty="0" smtClean="0">
              <a:latin typeface="Times New Roman" pitchFamily="18" charset="0"/>
              <a:cs typeface="Times New Roman" pitchFamily="18" charset="0"/>
            </a:rPr>
            <a:t>Уточненный план  на 2021 г.</a:t>
          </a:r>
          <a:endParaRPr lang="ru-RU" sz="1050" b="0" i="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0.30968</cdr:x>
      <cdr:y>0.3767</cdr:y>
    </cdr:from>
    <cdr:to>
      <cdr:x>0.6636</cdr:x>
      <cdr:y>0.456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08112" y="1368152"/>
          <a:ext cx="1152127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050" b="0" i="0" dirty="0" smtClean="0">
              <a:latin typeface="Times New Roman" pitchFamily="18" charset="0"/>
              <a:cs typeface="Times New Roman" pitchFamily="18" charset="0"/>
            </a:rPr>
            <a:t>Факт за 2020г.</a:t>
          </a:r>
          <a:endParaRPr lang="ru-RU" sz="1050" b="0" i="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0.75208</cdr:x>
      <cdr:y>0.11896</cdr:y>
    </cdr:from>
    <cdr:to>
      <cdr:x>0.87826</cdr:x>
      <cdr:y>0.1949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448272" y="432048"/>
          <a:ext cx="410758" cy="2758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%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0.35464</cdr:x>
      <cdr:y>0.36988</cdr:y>
    </cdr:from>
    <cdr:to>
      <cdr:x>0.69231</cdr:x>
      <cdr:y>0.66014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 flipV="1">
          <a:off x="1659901" y="752300"/>
          <a:ext cx="1580459" cy="590377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0.89167</cdr:x>
      <cdr:y>0.72058</cdr:y>
    </cdr:from>
    <cdr:to>
      <cdr:x>1</cdr:x>
      <cdr:y>0.82225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92896" y="4176464"/>
          <a:ext cx="971104" cy="5892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+ 15,4%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0.8515</cdr:x>
      <cdr:y>0.19878</cdr:y>
    </cdr:from>
    <cdr:to>
      <cdr:x>0.89167</cdr:x>
      <cdr:y>0.46697</cdr:y>
    </cdr:to>
    <cdr:sp macro="" textlink="">
      <cdr:nvSpPr>
        <cdr:cNvPr id="3" name="Стрелка вправо 2"/>
        <cdr:cNvSpPr/>
      </cdr:nvSpPr>
      <cdr:spPr>
        <a:xfrm xmlns:a="http://schemas.openxmlformats.org/drawingml/2006/main" rot="5400000">
          <a:off x="7035645" y="1749333"/>
          <a:ext cx="1554456" cy="360045"/>
        </a:xfrm>
        <a:prstGeom xmlns:a="http://schemas.openxmlformats.org/drawingml/2006/main" prst="rightArrow">
          <a:avLst>
            <a:gd name="adj1" fmla="val 50000"/>
            <a:gd name="adj2" fmla="val 101172"/>
          </a:avLst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0.89167</cdr:x>
      <cdr:y>0.27332</cdr:y>
    </cdr:from>
    <cdr:to>
      <cdr:x>0.972</cdr:x>
      <cdr:y>0.35015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7992895" y="1584176"/>
          <a:ext cx="720073" cy="4452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-0,4%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0.33621</cdr:x>
      <cdr:y>0.75893</cdr:y>
    </cdr:from>
    <cdr:to>
      <cdr:x>0.77108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808312" y="1423705"/>
          <a:ext cx="3632438" cy="4522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2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0.79196</cdr:x>
      <cdr:y>0.13028</cdr:y>
    </cdr:from>
    <cdr:to>
      <cdr:x>1</cdr:x>
      <cdr:y>0.30474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849565" y="68279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0.75603</cdr:x>
      <cdr:y>0.19471</cdr:y>
    </cdr:from>
    <cdr:to>
      <cdr:x>1</cdr:x>
      <cdr:y>0.39471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804264" y="846773"/>
          <a:ext cx="2195736" cy="8697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Уменьшение к уровню 2020 года на 0,8%</a:t>
          </a:r>
          <a:endParaRPr lang="ru-RU" sz="14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0.62319</cdr:x>
      <cdr:y>0.28499</cdr:y>
    </cdr:from>
    <cdr:to>
      <cdr:x>1</cdr:x>
      <cdr:y>0.3949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39126" y="1493674"/>
          <a:ext cx="165618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0.37069</cdr:x>
      <cdr:y>0.23031</cdr:y>
    </cdr:from>
    <cdr:to>
      <cdr:x>0.69835</cdr:x>
      <cdr:y>0.35396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096344" y="432048"/>
          <a:ext cx="2736921" cy="2319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400" b="1" dirty="0"/>
        </a:p>
      </cdr:txBody>
    </cdr:sp>
  </cdr:relSizeAnchor>
  <cdr:relSizeAnchor xmlns:cdr="http://schemas.openxmlformats.org/drawingml/2006/chartDrawing">
    <cdr:from>
      <cdr:x>0.36004</cdr:x>
      <cdr:y>0.43182</cdr:y>
    </cdr:from>
    <cdr:to>
      <cdr:x>0.61182</cdr:x>
      <cdr:y>0.64258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240360" y="1368152"/>
          <a:ext cx="2266020" cy="6677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4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0.53226</cdr:x>
      <cdr:y>0.39207</cdr:y>
    </cdr:from>
    <cdr:to>
      <cdr:x>0.75289</cdr:x>
      <cdr:y>0.67834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H="1" flipV="1">
          <a:off x="2376264" y="1242204"/>
          <a:ext cx="984998" cy="907003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0.69355</cdr:x>
      <cdr:y>0.34091</cdr:y>
    </cdr:from>
    <cdr:to>
      <cdr:x>0.83871</cdr:x>
      <cdr:y>0.42834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96344" y="1080120"/>
          <a:ext cx="648072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0.65611</cdr:x>
      <cdr:y>0.43182</cdr:y>
    </cdr:from>
    <cdr:to>
      <cdr:x>0.8174</cdr:x>
      <cdr:y>0.54546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929214" y="1368152"/>
          <a:ext cx="720080" cy="3600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-1,1%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0.57828</cdr:x>
      <cdr:y>0.40325</cdr:y>
    </cdr:from>
    <cdr:to>
      <cdr:x>0.84437</cdr:x>
      <cdr:y>0.72492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2503881" y="1277644"/>
          <a:ext cx="1152127" cy="101914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0.79137</cdr:x>
      <cdr:y>0.13158</cdr:y>
    </cdr:from>
    <cdr:to>
      <cdr:x>1</cdr:x>
      <cdr:y>0.31579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236296" y="360043"/>
          <a:ext cx="1907704" cy="5040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Увеличение к уровню 2020 года на 0,5 % </a:t>
          </a:r>
          <a:endParaRPr lang="ru-RU" sz="14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0.33621</cdr:x>
      <cdr:y>0.75893</cdr:y>
    </cdr:from>
    <cdr:to>
      <cdr:x>0.77108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808312" y="1423705"/>
          <a:ext cx="3632438" cy="4522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2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0.77419</cdr:x>
      <cdr:y>0.13045</cdr:y>
    </cdr:from>
    <cdr:to>
      <cdr:x>0.98223</cdr:x>
      <cdr:y>0.30491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912768" y="432048"/>
          <a:ext cx="1857587" cy="5778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0.82258</cdr:x>
      <cdr:y>0.06522</cdr:y>
    </cdr:from>
    <cdr:to>
      <cdr:x>1</cdr:x>
      <cdr:y>0.21741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344816" y="216011"/>
          <a:ext cx="1584176" cy="5040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Увеличение к уровню 2020 года на 3,2%</a:t>
          </a:r>
          <a:endParaRPr lang="ru-RU" sz="12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0.62319</cdr:x>
      <cdr:y>0.28499</cdr:y>
    </cdr:from>
    <cdr:to>
      <cdr:x>1</cdr:x>
      <cdr:y>0.3949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39126" y="1493674"/>
          <a:ext cx="165618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0.40323</cdr:x>
      <cdr:y>0.16281</cdr:y>
    </cdr:from>
    <cdr:to>
      <cdr:x>0.73089</cdr:x>
      <cdr:y>0.28646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600400" y="504056"/>
          <a:ext cx="2925674" cy="3828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400" b="1" dirty="0"/>
        </a:p>
      </cdr:txBody>
    </cdr:sp>
  </cdr:relSizeAnchor>
  <cdr:relSizeAnchor xmlns:cdr="http://schemas.openxmlformats.org/drawingml/2006/chartDrawing">
    <cdr:from>
      <cdr:x>0.32759</cdr:x>
      <cdr:y>0.38385</cdr:y>
    </cdr:from>
    <cdr:to>
      <cdr:x>0.57937</cdr:x>
      <cdr:y>0.59461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736304" y="720080"/>
          <a:ext cx="2103155" cy="3953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8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C2E07-F508-462D-9490-AF939E24570B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28586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8" y="9428586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83B4D-2C13-40FA-9092-9430287528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09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7A134-D574-43E7-8632-6F9BFDB5699A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31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28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30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31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32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33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34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35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36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37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38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39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40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41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42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43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44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45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46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47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48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49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50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51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52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53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55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83B4D-2C13-40FA-9092-9430287528B3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4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9220-9E3F-456B-88FA-0346CF523D2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9220-9E3F-456B-88FA-0346CF523D2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9220-9E3F-456B-88FA-0346CF523D2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820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617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80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88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65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312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9344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284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9220-9E3F-456B-88FA-0346CF523D2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081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369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4808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364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721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7203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8160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0121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4066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559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9220-9E3F-456B-88FA-0346CF523D2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5699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8400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7420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6247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1348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0283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8603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2797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1804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831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9220-9E3F-456B-88FA-0346CF523D2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415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9476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6581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8580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9107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2174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7002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481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5772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701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9220-9E3F-456B-88FA-0346CF523D2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4172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3617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4635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4482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9988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9307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583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0198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949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71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9220-9E3F-456B-88FA-0346CF523D2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8065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7409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0173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1222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7370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2279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4791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8951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0314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87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9220-9E3F-456B-88FA-0346CF523D2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9247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4853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3272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834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2120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1919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2851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09DB-B9BE-4CF8-BD42-401712D27D8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CA4-045B-432A-8629-C1107BA74A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695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9220-9E3F-456B-88FA-0346CF523D2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9220-9E3F-456B-88FA-0346CF523D2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69220-9E3F-456B-88FA-0346CF523D2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69220-9E3F-456B-88FA-0346CF523D2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18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69220-9E3F-456B-88FA-0346CF523D2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13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69220-9E3F-456B-88FA-0346CF523D2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8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69220-9E3F-456B-88FA-0346CF523D20}" type="datetimeFigureOut">
              <a:rPr lang="ru-RU" smtClean="0"/>
              <a:pPr/>
              <a:t>24.05.2022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82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69220-9E3F-456B-88FA-0346CF52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8E381-38BD-4023-AE24-D4FD97B9CE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55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69220-9E3F-456B-88FA-0346CF523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8E381-38BD-4023-AE24-D4FD97B9CE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09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6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2.wdp"/><Relationship Id="rId9" Type="http://schemas.microsoft.com/office/2007/relationships/diagramDrawing" Target="../diagrams/drawing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mailto:komitet@hmrn.ru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ФОНы\Без имени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6688" y="0"/>
            <a:ext cx="12288688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711627" y="2132857"/>
            <a:ext cx="6881839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Отчёт</a:t>
            </a:r>
            <a:endParaRPr lang="ru-RU" sz="4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 исполнении бюджета Ханты-Мансийского района за </a:t>
            </a:r>
            <a:r>
              <a:rPr lang="ru-RU" sz="4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2021 </a:t>
            </a:r>
            <a:r>
              <a:rPr lang="ru-RU" sz="4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 </a:t>
            </a:r>
            <a:endParaRPr lang="ru-RU" sz="4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Y:\УПРАВЛЕНИЕ ПО БЮДЖЕТУ\ПУБЛИЧНЫЕ СЛУШАНИЯ\Публичные слушания по отчету за 2016 год\images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7680179" y="260649"/>
            <a:ext cx="2619375" cy="1743076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reflection blurRad="6350" stA="50000" endA="300" endPos="55000" dir="5400000" sy="-100000" algn="bl" rotWithShape="0"/>
            <a:softEdge rad="12700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34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Информация о внесении изменений в параметры бюджета</a:t>
            </a:r>
          </a:p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Ханты-Мансийского района в 2021 </a:t>
            </a: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году по разделам, подразделам классификации расходов бюджета, </a:t>
            </a:r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226522"/>
              </p:ext>
            </p:extLst>
          </p:nvPr>
        </p:nvGraphicFramePr>
        <p:xfrm>
          <a:off x="-1" y="1058735"/>
          <a:ext cx="12192001" cy="5466608"/>
        </p:xfrm>
        <a:graphic>
          <a:graphicData uri="http://schemas.openxmlformats.org/drawingml/2006/table">
            <a:tbl>
              <a:tblPr/>
              <a:tblGrid>
                <a:gridCol w="2817080"/>
                <a:gridCol w="576960"/>
                <a:gridCol w="613729"/>
                <a:gridCol w="1224136"/>
                <a:gridCol w="936104"/>
                <a:gridCol w="936104"/>
                <a:gridCol w="1008112"/>
                <a:gridCol w="1043288"/>
                <a:gridCol w="902008"/>
                <a:gridCol w="953473"/>
                <a:gridCol w="1181007"/>
              </a:tblGrid>
              <a:tr h="1620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5459" marR="5459" marT="5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Код бюджетной классификации</a:t>
                      </a:r>
                    </a:p>
                  </a:txBody>
                  <a:tcPr marL="5459" marR="5459" marT="5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Утвержденный бюджет района на 2021 год решением Думы от 25.12.2020</a:t>
                      </a:r>
                      <a:br>
                        <a:rPr lang="ru-RU" sz="1050" b="0" i="0" u="none" strike="noStrike">
                          <a:effectLst/>
                          <a:latin typeface="Times New Roman"/>
                        </a:rPr>
                      </a:br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№ 679</a:t>
                      </a:r>
                    </a:p>
                  </a:txBody>
                  <a:tcPr marL="5459" marR="5459" marT="5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Внесенные изменения в бюджет района в соответствии с решением Думы  от  05.03.2021 № 713</a:t>
                      </a:r>
                    </a:p>
                  </a:txBody>
                  <a:tcPr marL="5459" marR="5459" marT="5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effectLst/>
                          <a:latin typeface="Times New Roman"/>
                        </a:rPr>
                        <a:t>Внесенные изменения в бюджет района в соответствии с решением Думы  от  21.05.2021 № 733</a:t>
                      </a:r>
                    </a:p>
                  </a:txBody>
                  <a:tcPr marL="5459" marR="5459" marT="5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Внесенные изменения в бюджет района в соответствии с решением Думы  от  25.06.2021 № 749</a:t>
                      </a:r>
                    </a:p>
                  </a:txBody>
                  <a:tcPr marL="5459" marR="5459" marT="5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Внесенные изменения в бюджет района в соответствии с решением Думы  от  02.11.2021 № 16</a:t>
                      </a:r>
                    </a:p>
                  </a:txBody>
                  <a:tcPr marL="5459" marR="5459" marT="5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Внесенные изменения в бюджет района в соответствии с решением Думы  от  17.12.2021 № 35</a:t>
                      </a:r>
                    </a:p>
                  </a:txBody>
                  <a:tcPr marL="5459" marR="5459" marT="5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Изменения внесенные на основании ст. 217, 232 Бюджетного кодекса РФ (+;-</a:t>
                      </a:r>
                    </a:p>
                  </a:txBody>
                  <a:tcPr marL="5459" marR="5459" marT="5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effectLst/>
                          <a:latin typeface="Times New Roman"/>
                        </a:rPr>
                        <a:t>Утвержденный (уточненный)  бюджет района на 2021 год </a:t>
                      </a:r>
                    </a:p>
                  </a:txBody>
                  <a:tcPr marL="5459" marR="5459" marT="5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1570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83 418 840,00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0,00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9 903 817,00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-18 159 130,00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-6 479 600,00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-6 954 900,00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61 729 027,00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1570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7 620 240,00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294 717,00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7 914 957,00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70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1 815 100,00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10 000,00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60 000,00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-945 100,00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940 000,00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70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61 776 600,00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9 599 100,00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-18 307 900,00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-5 481 000,00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-5 759 500,00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41 827 300,00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70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Другие вопросы в области социальной политики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12 206 900,00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88 770,00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-998 600,00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-250 300,00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11 046 770,00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70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97 416 279,21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49 549,89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0,00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300 000,00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1 400 000,00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-800 956,98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98 364 872,12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1570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Физическая культура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996 800,00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-231 010,52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300 000,00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400 000,00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434 543,02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1 900 332,50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70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2 085 500,00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280 560,41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-1 235 500,00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1 130 560,41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70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Спорт высших достижений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94 333 979,21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1 000 000,00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95 333 979,21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70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11 340 894,71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0,00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1 229 537,93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-70 071,98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12 500 360,66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1570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11 340 894,71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1 229 537,93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-70 071,98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12 500 360,66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160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65 727,87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0,00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0,00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-22 981,05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42 746,82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8382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Обслуживание внутреннего долга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65 727,87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-22 981,05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42 746,82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382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Межбюджетные трансферты 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335 075 800,00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10 000 000,00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-136 456,40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182 798,95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345 122 142,55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8382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Дотации на выравнивание бюджетной обеспеченности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335 075 800,00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10 000 000,00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-136 456,40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344 939 343,60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004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Расходы осуществляемые за счет дотации на поощрение достижения наилучших значений показателей деятельности органов местного самоуправления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182 798,95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182 798,95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945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34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328" y="1"/>
            <a:ext cx="12097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Меры, направленные в 20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году на исполнение плана мероприятий по росту доходов  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оптимизации расходов бюджета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Ханты-Мансийского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endParaRPr lang="ru-RU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120301"/>
              </p:ext>
            </p:extLst>
          </p:nvPr>
        </p:nvGraphicFramePr>
        <p:xfrm>
          <a:off x="0" y="764704"/>
          <a:ext cx="12192000" cy="6093294"/>
        </p:xfrm>
        <a:graphic>
          <a:graphicData uri="http://schemas.openxmlformats.org/drawingml/2006/table">
            <a:tbl>
              <a:tblPr firstRow="1" bandRow="1"/>
              <a:tblGrid>
                <a:gridCol w="9138428"/>
                <a:gridCol w="3053572"/>
              </a:tblGrid>
              <a:tr h="6569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мероприятия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Полученный бюджетный эффект (тыс. рублей)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41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 Мероприятия по росту доходов бюджета Ханты-Мансийского района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84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 Управление дебиторской задолженностью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467,1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69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 Заключение соглашений о сотрудничестве с хозяйствующими субъектами, осуществляющими деятельность на территории Ханты-Мансийского района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271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4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 Дополнительное вовлечение муниципального имущества в аренду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794,1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54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 Проведение претензионной и исковой работы в отношении исполнителей за неисполнение и (или) ненадлежащее исполнение муниципальных контрактов (соглашений)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548,8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47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309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339,0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68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 Мероприятия по оптимизации расходов бюджета муниципального образования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84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1.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Заключение муниципальными учреждениями </a:t>
                      </a:r>
                      <a:r>
                        <a:rPr lang="ru-RU" sz="1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энергосервисных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контрактов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704,3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4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2.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Реорганизация сети образовательных учреждений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733,7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69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3.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Увеличение доли конкурентных процедур в общем объеме закупок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65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375,4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47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67 813,4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962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5">
                <a:lumMod val="75000"/>
              </a:schemeClr>
            </a:gs>
            <a:gs pos="17000">
              <a:schemeClr val="accent1">
                <a:lumMod val="40000"/>
                <a:lumOff val="60000"/>
              </a:schemeClr>
            </a:gs>
            <a:gs pos="3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336" y="63542"/>
            <a:ext cx="119533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Плановые параметры доходов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в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году,  (тыс. руб.)</a:t>
            </a:r>
            <a:endParaRPr lang="ru-RU" sz="2200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814077"/>
              </p:ext>
            </p:extLst>
          </p:nvPr>
        </p:nvGraphicFramePr>
        <p:xfrm>
          <a:off x="335360" y="980730"/>
          <a:ext cx="11449271" cy="5317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3437"/>
                <a:gridCol w="2961509"/>
                <a:gridCol w="2125483"/>
                <a:gridCol w="2238842"/>
              </a:tblGrid>
              <a:tr h="23897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вида дохода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Первоначально утверждено</a:t>
                      </a:r>
                    </a:p>
                    <a:p>
                      <a:pPr algn="ctr" rtl="0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Решением </a:t>
                      </a:r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Думы Ханты-Мансийского района </a:t>
                      </a:r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25.12.2020</a:t>
                      </a:r>
                      <a:b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679</a:t>
                      </a:r>
                      <a:endParaRPr lang="ru-RU" sz="1800" b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Общие изменения за год</a:t>
                      </a:r>
                    </a:p>
                    <a:p>
                      <a:pPr algn="ctr" rtl="0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</a:t>
                      </a:r>
                    </a:p>
                    <a:p>
                      <a:pPr algn="ctr" rtl="0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(+,-)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95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1 330 586,7</a:t>
                      </a: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1 305 230,2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- 25 356,5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95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в </a:t>
                      </a:r>
                      <a:r>
                        <a:rPr lang="ru-RU" sz="1800" b="1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 числе НДФЛ</a:t>
                      </a: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1 288 890,7</a:t>
                      </a:r>
                      <a:endParaRPr lang="ru-RU" sz="18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1 250 287,9</a:t>
                      </a: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- 38 602,8</a:t>
                      </a:r>
                      <a:endParaRPr lang="ru-RU" sz="18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34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18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385 087,1</a:t>
                      </a: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498 619,2</a:t>
                      </a: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+ 113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532,2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4048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8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2 303 637,6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2 546 078,0</a:t>
                      </a: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+ 242 440,3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95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доходов: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4 019 311,4</a:t>
                      </a: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4 349</a:t>
                      </a:r>
                      <a:r>
                        <a:rPr lang="ru-RU" sz="18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927,4</a:t>
                      </a:r>
                      <a:endParaRPr lang="ru-RU" sz="1800" b="1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+ 330 616,0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6" marR="5816" marT="58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85133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336" y="63542"/>
            <a:ext cx="119533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Структура доходной части бюджета </a:t>
            </a:r>
            <a:r>
              <a:rPr lang="ru-RU" sz="2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Ханты-Мансийского района </a:t>
            </a:r>
            <a:r>
              <a:rPr lang="ru-RU" sz="2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 2021 г., (тыс. руб.)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016954658"/>
              </p:ext>
            </p:extLst>
          </p:nvPr>
        </p:nvGraphicFramePr>
        <p:xfrm>
          <a:off x="1509589" y="620688"/>
          <a:ext cx="9505056" cy="3689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445932"/>
              </p:ext>
            </p:extLst>
          </p:nvPr>
        </p:nvGraphicFramePr>
        <p:xfrm>
          <a:off x="191343" y="3645024"/>
          <a:ext cx="11809312" cy="3024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310"/>
                <a:gridCol w="2184243"/>
                <a:gridCol w="2520280"/>
                <a:gridCol w="2088232"/>
                <a:gridCol w="2232247"/>
              </a:tblGrid>
              <a:tr h="422480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Анализ исполнения доходов бюджета Ханты-Мансийского</a:t>
                      </a:r>
                      <a:r>
                        <a:rPr lang="ru-RU" sz="16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района за 2021 </a:t>
                      </a:r>
                      <a:r>
                        <a:rPr lang="ru-RU" sz="16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 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82536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раздела</a:t>
                      </a:r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Утверждено </a:t>
                      </a: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 рублей</a:t>
                      </a:r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Исполнено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 исполнения</a:t>
                      </a:r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вес в составе доходов %</a:t>
                      </a:r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314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ВСЕГО ДОХОДОВ</a:t>
                      </a:r>
                      <a:endParaRPr lang="ru-RU" sz="1400" b="1" kern="1200" baseline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4 349 927,4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4 290 594,9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98,6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223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Налоговые</a:t>
                      </a:r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1 305 230,2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1 324 677,7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101,5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30,9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189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Неналоговые</a:t>
                      </a:r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498 619,2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519 170,4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104,1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204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Безвозмездные</a:t>
                      </a:r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2 546 078,0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2 446 746,8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96,1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57,0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685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5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336" y="63542"/>
            <a:ext cx="119533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Доходы бюджета Ханты-Мансийского района </a:t>
            </a:r>
            <a:r>
              <a:rPr lang="ru-RU" sz="2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2020 - 2021 годы, (тыс. руб.)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179951923"/>
              </p:ext>
            </p:extLst>
          </p:nvPr>
        </p:nvGraphicFramePr>
        <p:xfrm>
          <a:off x="7608168" y="2996953"/>
          <a:ext cx="4104456" cy="3631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836282731"/>
              </p:ext>
            </p:extLst>
          </p:nvPr>
        </p:nvGraphicFramePr>
        <p:xfrm>
          <a:off x="2927648" y="764704"/>
          <a:ext cx="6192688" cy="2448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 rot="20440276">
            <a:off x="5179802" y="1657474"/>
            <a:ext cx="18323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+ 69 182,2 или + 1,6%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43960" y="680883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Всего доходов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214774090"/>
              </p:ext>
            </p:extLst>
          </p:nvPr>
        </p:nvGraphicFramePr>
        <p:xfrm>
          <a:off x="407368" y="3284984"/>
          <a:ext cx="6840759" cy="3168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40" y="1034188"/>
            <a:ext cx="2999131" cy="2288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1092256"/>
            <a:ext cx="2784251" cy="2088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96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34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"/>
            <a:ext cx="120726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Налоговые и неналоговые доходы бюджета </a:t>
            </a:r>
            <a:r>
              <a:rPr lang="ru-RU" sz="2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Ханты-Мансийского </a:t>
            </a:r>
            <a:r>
              <a:rPr lang="ru-RU" sz="2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endParaRPr lang="ru-RU" sz="22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2019 - 2021 годы, (тыс. руб.)</a:t>
            </a:r>
          </a:p>
        </p:txBody>
      </p:sp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5697219"/>
              </p:ext>
            </p:extLst>
          </p:nvPr>
        </p:nvGraphicFramePr>
        <p:xfrm>
          <a:off x="1524000" y="1047970"/>
          <a:ext cx="8964000" cy="57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трелка вправо 5"/>
          <p:cNvSpPr/>
          <p:nvPr/>
        </p:nvSpPr>
        <p:spPr>
          <a:xfrm rot="16200000">
            <a:off x="8595140" y="5178335"/>
            <a:ext cx="1554456" cy="360045"/>
          </a:xfrm>
          <a:prstGeom prst="rightArrow">
            <a:avLst>
              <a:gd name="adj1" fmla="val 50000"/>
              <a:gd name="adj2" fmla="val 10117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78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4000">
              <a:schemeClr val="accent1">
                <a:tint val="44500"/>
                <a:satMod val="160000"/>
              </a:schemeClr>
            </a:gs>
            <a:gs pos="34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3540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Структура налоговых доходов бюджета </a:t>
            </a:r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Ханты-Мансийского </a:t>
            </a: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района в 2021 </a:t>
            </a:r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(тыс. руб.)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143513"/>
              </p:ext>
            </p:extLst>
          </p:nvPr>
        </p:nvGraphicFramePr>
        <p:xfrm>
          <a:off x="119336" y="3667934"/>
          <a:ext cx="11881320" cy="3034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1728192"/>
                <a:gridCol w="2202708"/>
                <a:gridCol w="1901748"/>
                <a:gridCol w="2160240"/>
              </a:tblGrid>
              <a:tr h="282205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Анализ исполнения налоговых доходов бюджета Ханты-Мансийского</a:t>
                      </a:r>
                      <a:r>
                        <a:rPr lang="ru-RU" sz="14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района за 2021 </a:t>
                      </a:r>
                      <a:r>
                        <a:rPr lang="ru-RU" sz="14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 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раздела</a:t>
                      </a:r>
                      <a:endParaRPr lang="ru-RU" sz="1400" b="1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Утверждено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тыс. рублей</a:t>
                      </a:r>
                      <a:endParaRPr lang="ru-RU" sz="1400" b="1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Исполнено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 исполнения</a:t>
                      </a:r>
                      <a:endParaRPr lang="ru-RU" sz="1400" b="1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вес в составе налоговых доходов %</a:t>
                      </a:r>
                      <a:endParaRPr lang="ru-RU" sz="1400" b="1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480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ВСЕГО НАЛОГОВЫХ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400" b="1" kern="12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ДОХОДОВ</a:t>
                      </a:r>
                      <a:endParaRPr lang="ru-RU" sz="1400" b="1" kern="1200" baseline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1 305 230,2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1 324 677,7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101,5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22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НДФЛ</a:t>
                      </a:r>
                      <a:endParaRPr lang="ru-RU" sz="1400" b="1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1 250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287,9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1 265 019,3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101,2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95,5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748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Налоги</a:t>
                      </a:r>
                      <a:r>
                        <a:rPr lang="ru-RU" sz="1400" b="1" kern="12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совокупный доход</a:t>
                      </a:r>
                      <a:endParaRPr lang="ru-RU" sz="1400" b="1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37 829,7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41 770,5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110,4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045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Налоги на имущество</a:t>
                      </a:r>
                      <a:endParaRPr lang="ru-RU" sz="1400" b="1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16 081,2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16 815,2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104,6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045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Акцизы</a:t>
                      </a:r>
                      <a:endParaRPr lang="ru-RU" sz="1400" b="1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897,2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914,5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101,9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045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Прочие налоги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134,2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158,2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117,9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744767423"/>
              </p:ext>
            </p:extLst>
          </p:nvPr>
        </p:nvGraphicFramePr>
        <p:xfrm>
          <a:off x="1127448" y="448261"/>
          <a:ext cx="10153128" cy="434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250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328" y="63542"/>
            <a:ext cx="1209734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7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доходной части  бюджета Ханты-Мансийского района за 2021 год (налоговые доходы)</a:t>
            </a:r>
            <a:endParaRPr lang="ru-RU" sz="17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134609"/>
              </p:ext>
            </p:extLst>
          </p:nvPr>
        </p:nvGraphicFramePr>
        <p:xfrm>
          <a:off x="47330" y="417486"/>
          <a:ext cx="12097341" cy="6380006"/>
        </p:xfrm>
        <a:graphic>
          <a:graphicData uri="http://schemas.openxmlformats.org/drawingml/2006/table">
            <a:tbl>
              <a:tblPr/>
              <a:tblGrid>
                <a:gridCol w="2225913"/>
                <a:gridCol w="942437"/>
                <a:gridCol w="792088"/>
                <a:gridCol w="864096"/>
                <a:gridCol w="792088"/>
                <a:gridCol w="864096"/>
                <a:gridCol w="2952328"/>
                <a:gridCol w="2664295"/>
              </a:tblGrid>
              <a:tr h="7627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Первоначально утвержденный план на 2021 год 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план, тыс. руб.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Фактическое исполнение, тыс. руб.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Процент исполнения от первоначального плана, % 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Процент исполнения от уточненного плана, %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Причины отклонения фактического поступления от первоначально утверждённых плановых назначений  (менее чем 95% и более чем 105% к плану года)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Причины отклонения фактического поступления от уточненных плановых назначений  (менее чем 95% и более чем 105% к плану года)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3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Налоговые 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поступления, в том числе: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1 330 586,7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1 305 230,2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1 324 677,7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99,6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101,5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2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1 288 890,7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1 250 287,9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1 265 019,3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98,1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101,2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6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Налоги на товары (работы, услуги), реализуемые на территории РФ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1 686,2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897,2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914,5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54,2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101,9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Первоначальные плановые назначения по данным главного администратора - УФК по ХМАО - Югре 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6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 на имущество физических лиц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30,0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130,0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143,8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479,3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110,6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Первоначальные плановые назначения по данным главного администратора - Межрайонной ИФНС России №1 по ХМАО - Югре 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Увеличение поступлений за счет уплаты налоговой задолженности за 2020 год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0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Транспортный налог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2 929,6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4 491,2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5 050,2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172,4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112,4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Поступление доходов сверх плана в результате эффективной работы с недоимкой и уплатой задолженности по налогам.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Поступление доходов сверх плана в результате эффективной работы с недоимкой и уплатой задолженности по налогам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9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Земельный налог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6 898,4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11 460,0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11 621,2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168,5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101,4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Увеличение в связи с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уточнением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Межрайонной ИФНС № 1  в бюджет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района платежей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 земельному налогу юридических лиц за 2020 год с территории сельского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поселения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района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3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Единый налог, взимаемый в связи с применением упрощенной системы налогообложения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24 263,3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32 190,9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36 236,1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149,3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112,6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Первоначальные плановые назначения по данным главного администратора - Межрайонной ИФНС России №1 по ХМАО - Югре 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Увеличение в связи с увеличением налогооблагаемой базы по результатам деятельности налогоплательщиков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6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Единый налог на вмененный доход для отдельных видов деятельности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1 789,1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1 846,6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103,2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 1 января 2021 года прекратила свое действие система налогообложения в виде единого налога на вмененный доход (ЕНВД) поступление доходов не прогнозировалось. Поступление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задолженности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прошлые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периоды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 1 января 2021 года прекратила свое действие система налогообложения в виде единого налога на вмененный доход (ЕНВД) поступление доходов не прогнозировалось. Поступление задолжености за предидушие периоды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0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Единый сельскохозяйственный налог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2 559,0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1 849,7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1 852,7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72,4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100,2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Снижение за счет увеличения расходов, применяемых при расчете ЕСХН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3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Патентная система налогообложения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3 272,1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2 000,0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1 835,1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56,1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91,8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Первоначальные плановые назначения по данным главного администратора - Межрайонной ИФНС России №1 по ХМАО - Югре 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Снижение количества приобретенных патентов  и потенциально возможного к получению годового дохода индивидуальными предпринимателями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4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Государственная пошлина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57,4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131,2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151,8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264,5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115,7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Первоначальные плановые назначения по данным главного администратора - Межрайонной ИФНС России №1 по ХМАО - Югре 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Связано с увеличением поступления средств по делам, рассматриваемым в судах общей юрисдикции, мировыми судьями, администратором которых является Межрайонная инспекция Федеральной налоговой службы №1 по ХМАО-Югре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1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Задолженность и перерасчеты по отмененным налогам, сборам и иным обязательным платежам 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3,0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6,4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213,3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Первоначальные плановые назначения по данным главного администратора - Межрайонной ИФНС России №1 по ХМАО - Югре 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Связано с увеличением поступлений по местным налогам и сборам, мобилизуемые на территориях муниципальных районов</a:t>
                      </a:r>
                    </a:p>
                  </a:txBody>
                  <a:tcPr marL="4404" marR="4404" marT="44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017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336" y="116634"/>
            <a:ext cx="12072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Динамика поступлений по основным налоговым доходам (налог на доходы физических лиц)  бюджета </a:t>
            </a:r>
            <a:endParaRPr lang="ru-RU" sz="16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Ханты-Мансийского 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района за 2020- 2021 годы, (тыс. руб.)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745108105"/>
              </p:ext>
            </p:extLst>
          </p:nvPr>
        </p:nvGraphicFramePr>
        <p:xfrm>
          <a:off x="6155668" y="701408"/>
          <a:ext cx="5124908" cy="3447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186135538"/>
              </p:ext>
            </p:extLst>
          </p:nvPr>
        </p:nvGraphicFramePr>
        <p:xfrm>
          <a:off x="84708" y="721252"/>
          <a:ext cx="5507235" cy="3427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563" b="-1659"/>
          <a:stretch/>
        </p:blipFill>
        <p:spPr bwMode="auto">
          <a:xfrm>
            <a:off x="3215680" y="4049314"/>
            <a:ext cx="2520160" cy="20439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4029409"/>
            <a:ext cx="2864115" cy="2242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5360" y="4458130"/>
            <a:ext cx="27363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ООО «РН-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Юганскнефтегаз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ООО "ГАЗПРОМНЕФТЬ-ХАНТОС»</a:t>
            </a:r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Нефтеюганский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филиал ООО «РН-Бурение»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21520" y="4149080"/>
            <a:ext cx="1946688" cy="1700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ОАО «СУРГУТНЕФТЕГАЗ»</a:t>
            </a:r>
          </a:p>
          <a:p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Филиал ООО «РН-Сервис»</a:t>
            </a:r>
          </a:p>
          <a:p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Филиал ССК-Технологии</a:t>
            </a:r>
          </a:p>
          <a:p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ООО «ГОРИЗОНТ»</a:t>
            </a:r>
          </a:p>
          <a:p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АО «СНПХ»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95800" y="2647947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+10,4%</a:t>
            </a:r>
          </a:p>
        </p:txBody>
      </p:sp>
    </p:spTree>
    <p:extLst>
      <p:ext uri="{BB962C8B-B14F-4D97-AF65-F5344CB8AC3E}">
        <p14:creationId xmlns:p14="http://schemas.microsoft.com/office/powerpoint/2010/main" val="73921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5">
                <a:lumMod val="75000"/>
              </a:schemeClr>
            </a:gs>
            <a:gs pos="13000">
              <a:schemeClr val="accent1">
                <a:tint val="44500"/>
                <a:satMod val="160000"/>
              </a:schemeClr>
            </a:gs>
            <a:gs pos="25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16635"/>
            <a:ext cx="9144000" cy="504055"/>
          </a:xfrm>
          <a:noFill/>
        </p:spPr>
        <p:txBody>
          <a:bodyPr>
            <a:normAutofit fontScale="90000"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неналоговых доходов  бюджета Ханты-Мансийского района в 2021 г.</a:t>
            </a: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/>
              <a:t>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721461"/>
              </p:ext>
            </p:extLst>
          </p:nvPr>
        </p:nvGraphicFramePr>
        <p:xfrm>
          <a:off x="119338" y="3501010"/>
          <a:ext cx="11953327" cy="2997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3763"/>
                <a:gridCol w="1805898"/>
                <a:gridCol w="2117241"/>
                <a:gridCol w="1800200"/>
                <a:gridCol w="2016225"/>
              </a:tblGrid>
              <a:tr h="329184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Анализ исполнения неналоговых доходов бюджета Ханты-Мансийского</a:t>
                      </a:r>
                      <a:r>
                        <a:rPr lang="ru-RU" sz="16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района за 2021 </a:t>
                      </a:r>
                      <a:r>
                        <a:rPr lang="ru-RU" sz="16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 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раздела</a:t>
                      </a:r>
                      <a:endParaRPr lang="ru-RU" sz="1200" b="1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Утверждено,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тыс. рублей</a:t>
                      </a:r>
                      <a:endParaRPr lang="ru-RU" sz="1100" b="1" kern="1200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Исполнено,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 исполнения</a:t>
                      </a:r>
                      <a:endParaRPr lang="ru-RU" sz="1100" b="1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вес в составе неналоговых доходов %</a:t>
                      </a:r>
                      <a:endParaRPr lang="ru-RU" sz="1100" b="1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1" kern="12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ВСЕГО  НЕНАЛОГОВЫХ ДОХОДОВ</a:t>
                      </a:r>
                      <a:endParaRPr lang="ru-RU" sz="1200" b="1" kern="1200" baseline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498 619,2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519 170,4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104,1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 от использования муниципального имущества</a:t>
                      </a:r>
                      <a:endParaRPr lang="ru-RU" sz="1200" b="1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333 875,0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343 558,3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102,9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66,2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  <a:endParaRPr lang="ru-RU" sz="1200" b="1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66 704,2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66 697,5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534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lang="ru-RU" sz="1200" b="1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66 121,4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77 539,5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117,3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 от платных услуг и компенсации затрат</a:t>
                      </a:r>
                      <a:endParaRPr lang="ru-RU" sz="1200" b="1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26 660,9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25 683,5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96,3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прочие неналоговые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5 257,7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5 691,6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108,3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514425974"/>
              </p:ext>
            </p:extLst>
          </p:nvPr>
        </p:nvGraphicFramePr>
        <p:xfrm>
          <a:off x="911424" y="548680"/>
          <a:ext cx="1044116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432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5">
                <a:lumMod val="75000"/>
              </a:schemeClr>
            </a:gs>
            <a:gs pos="13000">
              <a:schemeClr val="accent1">
                <a:tint val="44500"/>
                <a:satMod val="160000"/>
              </a:schemeClr>
            </a:gs>
            <a:gs pos="24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4120" y="0"/>
            <a:ext cx="8973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Правовые основания для подготовки проведения публичных слушаний об отчете об исполнении бюджета Ханты-Мансийского района за 2021 год</a:t>
            </a:r>
            <a:endParaRPr lang="ru-RU" sz="2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67408" y="1270528"/>
            <a:ext cx="4921407" cy="2664296"/>
          </a:xfrm>
          <a:prstGeom prst="roundRect">
            <a:avLst/>
          </a:prstGeom>
          <a:solidFill>
            <a:srgbClr val="C4652D">
              <a:lumMod val="20000"/>
              <a:lumOff val="80000"/>
            </a:srgbClr>
          </a:solidFill>
          <a:ln w="48000" cap="flat" cmpd="thickThin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ru-RU" sz="2200" b="1" kern="0" dirty="0">
                <a:solidFill>
                  <a:srgbClr val="3E3F68"/>
                </a:solidFill>
                <a:latin typeface="Times New Roman" pitchFamily="18" charset="0"/>
                <a:cs typeface="Times New Roman" pitchFamily="18" charset="0"/>
              </a:rPr>
              <a:t>Статья 28 Федерального закона от 06.10.2003 N 131-ФЗ "Об общих принципах организации местного самоуправления в Российской Федерации"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84032" y="1268761"/>
            <a:ext cx="4896544" cy="2664296"/>
          </a:xfrm>
          <a:prstGeom prst="roundRect">
            <a:avLst/>
          </a:prstGeom>
          <a:solidFill>
            <a:srgbClr val="C4652D">
              <a:lumMod val="20000"/>
              <a:lumOff val="80000"/>
            </a:srgbClr>
          </a:solidFill>
          <a:ln w="48000" cap="flat" cmpd="thickThin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ru-RU" sz="2000" b="1" kern="0" dirty="0">
                <a:solidFill>
                  <a:srgbClr val="3E3F68"/>
                </a:solidFill>
                <a:latin typeface="Times New Roman" pitchFamily="18" charset="0"/>
                <a:cs typeface="Times New Roman" pitchFamily="18" charset="0"/>
              </a:rPr>
              <a:t>Статьи 12, 42 Устава Ханты-Мансийского района принятого решением Думы Ханты-Мансийского района от 25.05.2005 № 372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49091" y="4293096"/>
            <a:ext cx="10513168" cy="1728192"/>
          </a:xfrm>
          <a:prstGeom prst="roundRect">
            <a:avLst/>
          </a:prstGeom>
          <a:solidFill>
            <a:srgbClr val="C4652D">
              <a:lumMod val="20000"/>
              <a:lumOff val="80000"/>
            </a:srgbClr>
          </a:solidFill>
          <a:ln w="48000" cap="flat" cmpd="thickThin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ru-RU" sz="2000" b="1" kern="0" dirty="0">
                <a:solidFill>
                  <a:srgbClr val="3E3F68"/>
                </a:solidFill>
                <a:latin typeface="Times New Roman" pitchFamily="18" charset="0"/>
                <a:cs typeface="Times New Roman" pitchFamily="18" charset="0"/>
              </a:rPr>
              <a:t>Решение Думы Ханты-Мансийского района от 17.03.2017 № 104 «Об утверждении Порядка организации и проведения публичных слушаний в Ханты-Мансийском районе»</a:t>
            </a:r>
          </a:p>
        </p:txBody>
      </p:sp>
    </p:spTree>
    <p:extLst>
      <p:ext uri="{BB962C8B-B14F-4D97-AF65-F5344CB8AC3E}">
        <p14:creationId xmlns:p14="http://schemas.microsoft.com/office/powerpoint/2010/main" val="383618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894" y="63541"/>
            <a:ext cx="120726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доходной части  бюджета Ханты-Мансийского района за 2021 год (неналоговые доходы)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926590"/>
              </p:ext>
            </p:extLst>
          </p:nvPr>
        </p:nvGraphicFramePr>
        <p:xfrm>
          <a:off x="119336" y="463651"/>
          <a:ext cx="11881319" cy="6202178"/>
        </p:xfrm>
        <a:graphic>
          <a:graphicData uri="http://schemas.openxmlformats.org/drawingml/2006/table">
            <a:tbl>
              <a:tblPr/>
              <a:tblGrid>
                <a:gridCol w="2653607"/>
                <a:gridCol w="1009441"/>
                <a:gridCol w="938065"/>
                <a:gridCol w="836102"/>
                <a:gridCol w="917672"/>
                <a:gridCol w="825906"/>
                <a:gridCol w="2345165"/>
                <a:gridCol w="2355361"/>
              </a:tblGrid>
              <a:tr h="9725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Первоначально утвержденный план на 2021 год 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план, тыс. руб.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Фактическое исполнение, тыс. руб.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Процент исполнения от первоначального плана, % 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Процент исполнения от уточненного плана, %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Причины отклонения фактического поступления от первоначально утверждённых плановых назначений  (менее чем 95% и более чем 105% к плану года)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Причины отклонения фактического поступления от уточненных плановых назначений  (менее чем 95% и более чем 105% к плану года)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Неналоговые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в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.: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385 087,1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498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619,2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519 170,4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134,8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104,1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3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использования муниципального имущества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304 890,1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333 875,0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343 558,3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112,7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102,9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Поступление авансовых платежей аренды земельных участков за 1 квартал 2022 года. Увеличение арендной платы на уровень инфляции - 4% 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17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Платежи при пользовании природными ресурсами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35 682,4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66 704,2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66 697,5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186,9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Повышение коэффициентов согласно пункту 5 статьи 16.3 Федерального закона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10.01.2002 № 7-ФЗ «Об охране окружающей среды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», внесение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авансовых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платежей согласно ст.16.4 Федерального закона от 10.01.2002 № 7-ФЗ   «Об охране окружающей среды»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75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оказания платных услуг и компенсации затрат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16 274,2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26 660,9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25 683,5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157,8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96,3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Увеличение обусловлено большим возмещением денежных средств по временной нетрудоспособности и в связи с материнством от РО ФСС по ХМАО-Югре в 2021г., согласно сданной отчетности, а также возмещением расходов на предупредительные меры по сокращению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производственного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травматизма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78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штрафов, санкций и возмещения ущерба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27 614,4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66 121,4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77 539,5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280,8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117,3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Поступления имеют несистематический характер,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зависят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количества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нарушений. Увеличение количества предъявленных претензий и соответственно сумм, поступивших по претензиям за 2018-2021 годы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Поступления имеют несистематический характер,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зависят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количества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нарушений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23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неналоговые доходы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626,0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257,7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5 691,6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909,2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108,3</a:t>
                      </a:r>
                    </a:p>
                  </a:txBody>
                  <a:tcPr marL="5077" marR="5077" marT="507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Увеличение за счет оплаты по договорам купли-продажи.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Реализовано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большое количество земельных участков данные поступления  имеют заявительный характер</a:t>
                      </a:r>
                    </a:p>
                  </a:txBody>
                  <a:tcPr marL="5077" marR="5077" marT="507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Увеличение за счет оплаты по договорам купли-продажи.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Реализовано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большое количество земельных участков данные поступления  имеют заявительный характер</a:t>
                      </a:r>
                    </a:p>
                  </a:txBody>
                  <a:tcPr marL="5077" marR="5077" marT="507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650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5">
                <a:lumMod val="75000"/>
              </a:schemeClr>
            </a:gs>
            <a:gs pos="13000">
              <a:schemeClr val="accent1">
                <a:tint val="44500"/>
                <a:satMod val="160000"/>
              </a:schemeClr>
            </a:gs>
            <a:gs pos="25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0"/>
            <a:ext cx="9108504" cy="548680"/>
          </a:xfrm>
          <a:noFill/>
        </p:spPr>
        <p:txBody>
          <a:bodyPr>
            <a:normAutofit fontScale="90000"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поступлений бюджета Ханты-Мансийского района в 2021 г.</a:t>
            </a:r>
            <a:br>
              <a:rPr lang="ru-RU" sz="2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/>
              <a:t> </a:t>
            </a:r>
            <a:endParaRPr lang="ru-RU" sz="27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58777541"/>
              </p:ext>
            </p:extLst>
          </p:nvPr>
        </p:nvGraphicFramePr>
        <p:xfrm>
          <a:off x="767408" y="404664"/>
          <a:ext cx="10585176" cy="3312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690002"/>
              </p:ext>
            </p:extLst>
          </p:nvPr>
        </p:nvGraphicFramePr>
        <p:xfrm>
          <a:off x="119337" y="3068962"/>
          <a:ext cx="11953326" cy="3558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4674"/>
                <a:gridCol w="1638762"/>
                <a:gridCol w="1638762"/>
                <a:gridCol w="1304158"/>
                <a:gridCol w="1876970"/>
              </a:tblGrid>
              <a:tr h="310896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Анализ исполнения безвозмездных поступлений</a:t>
                      </a:r>
                      <a:r>
                        <a:rPr lang="ru-RU" sz="14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 Ханты-Мансийского</a:t>
                      </a:r>
                      <a:r>
                        <a:rPr lang="ru-RU" sz="14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района за 2021 </a:t>
                      </a:r>
                      <a:r>
                        <a:rPr lang="ru-RU" sz="14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 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53198">
                <a:tc>
                  <a:txBody>
                    <a:bodyPr/>
                    <a:lstStyle/>
                    <a:p>
                      <a:pPr algn="ctr"/>
                      <a:endParaRPr lang="ru-RU" sz="1100" b="1" kern="1200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раздела</a:t>
                      </a:r>
                      <a:endParaRPr lang="ru-RU" sz="1100" b="1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Утверждено, 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Исполнено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 исполнения</a:t>
                      </a:r>
                      <a:endParaRPr lang="ru-RU" sz="1100" b="1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вес в составе безвозмездных</a:t>
                      </a:r>
                      <a:r>
                        <a:rPr lang="ru-RU" sz="1100" b="1" kern="12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поступлений %</a:t>
                      </a:r>
                      <a:endParaRPr lang="ru-RU" sz="1100" b="1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b="1" kern="12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ВСЕГО БЕЗВОЗМЕЗДНЫХ</a:t>
                      </a:r>
                      <a:endParaRPr lang="ru-RU" sz="1100" b="1" kern="1200" baseline="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2 546 078,0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2 446 746,8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96,1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Дотации</a:t>
                      </a:r>
                      <a:endParaRPr lang="ru-RU" sz="1100" b="1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56 676,5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56 676,5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/>
                </a:tc>
              </a:tr>
              <a:tr h="2590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</a:t>
                      </a:r>
                      <a:endParaRPr lang="ru-RU" sz="1100" b="1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410 589,7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317 488,9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/>
                </a:tc>
              </a:tr>
              <a:tr h="2590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</a:t>
                      </a:r>
                      <a:endParaRPr lang="ru-RU" sz="1100" b="1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765 768,0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1 760 787,9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/>
                </a:tc>
              </a:tr>
              <a:tr h="2590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Иные МБТ</a:t>
                      </a:r>
                      <a:endParaRPr lang="ru-RU" sz="1100" b="1" kern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94 285,5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93 035,2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/>
                </a:tc>
              </a:tr>
              <a:tr h="42672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Прочие безвозмездные</a:t>
                      </a:r>
                      <a:r>
                        <a:rPr lang="ru-RU" sz="1100" b="1" kern="1200" baseline="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поступления (от государственных и негосударственных организаций)</a:t>
                      </a:r>
                      <a:endParaRPr lang="ru-RU" sz="1100" b="1" kern="1200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271 689,0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271 689,0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/>
                </a:tc>
              </a:tr>
              <a:tr h="42672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Возврат в бюджет района остатков субсидий, субвенций, иных межбюджетных трансфертов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/>
                </a:tc>
              </a:tr>
              <a:tr h="50440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b="1" kern="12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Возврат в бюджет автономного округа остатков субсидий, субвенций, иных межбюджетных трансфертов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-53 068,6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-53 068,6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6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401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328" y="-243408"/>
            <a:ext cx="12144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доходной части  бюджета Ханты-Мансийского района за 2021 </a:t>
            </a:r>
            <a:r>
              <a:rPr lang="ru-RU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(</a:t>
            </a:r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поступления)</a:t>
            </a:r>
            <a:b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821213"/>
              </p:ext>
            </p:extLst>
          </p:nvPr>
        </p:nvGraphicFramePr>
        <p:xfrm>
          <a:off x="119336" y="404664"/>
          <a:ext cx="11953328" cy="6449531"/>
        </p:xfrm>
        <a:graphic>
          <a:graphicData uri="http://schemas.openxmlformats.org/drawingml/2006/table">
            <a:tbl>
              <a:tblPr/>
              <a:tblGrid>
                <a:gridCol w="2808312"/>
                <a:gridCol w="876934"/>
                <a:gridCol w="943751"/>
                <a:gridCol w="841170"/>
                <a:gridCol w="923234"/>
                <a:gridCol w="830913"/>
                <a:gridCol w="2359378"/>
                <a:gridCol w="2369636"/>
              </a:tblGrid>
              <a:tr h="7200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Первоначально утвержденный план на 2021 год 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план, тыс. руб.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Фактическое исполнение, тыс. руб.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Процент исполнения от первоначального плана, % 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Процент исполнения от уточненного плана, %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Причины отклонения фактического поступления от первоначально утверждённых плановых назначений  (менее чем 95% и более чем 105% к плану года)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Причины отклонения фактического поступления от уточненных плановых назначений  (менее чем 95% и более чем 105% к плану года)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БЕЗВОЗМЕЗДНЫЕ ПОСТУПЛЕНИЯ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2 303 637,6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2 546 078,0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2 446 746,8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106,2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96,1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Безвозмездные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поступления от других бюджетов бюджетной системы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РФ,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.: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2 303 637,6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2 327 319,7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2 227 988,5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96,7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95,7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/>
                      </a:r>
                      <a:br>
                        <a:rPr lang="ru-RU" sz="9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</a:br>
                      <a:endParaRPr lang="ru-RU" sz="900" b="1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Дотации 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56 676,5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56 676,5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Поступления из бюджета автономного округа в объёмах, предусмотренных Законом Ханты-Мансийского автономного округа - Югры от 26.11.2020 № 106-оз "О бюджете Ханты-Мансийского автономного округа - Югры на 2021 год и на плановый период 2022 и 2023 годов" и  изменений к нему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7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Субсидии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531 512,5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410 589,7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317 488,9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59,7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77,3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3103">
                <a:tc vMerge="1">
                  <a:txBody>
                    <a:bodyPr/>
                    <a:lstStyle/>
                    <a:p>
                      <a:pPr algn="l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Мероприятия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 реализации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НП «Жилье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городская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среда» в части приобретения жилых помещений для обеспечения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устойчивого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сокращения непригодного для проживания жилищного фонда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исполнены в связи с нарушением застройщиком принятых 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обязательств по вводу в эксплуатацию дома в 2021 году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6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Субвенции на реализацию госполномочий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1 762 118,4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1 765 768,0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1 760 787,9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99,9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99,7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95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Иные межбюджетные трансферты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10 006,7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94 285,5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93 035,2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929,7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98,7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Поступления из бюджета автономного округа в объёмах, предусмотренных Законом Ханты-Мансийского автономного округа - Югры от 26.11.2020 № 106-оз "О бюджете Ханты-Мансийского автономного округа - Югры на 2021 год и на плановый период 2022 и 2023 годов" и  изменений к нему; из бюджетов поселений на осуществление части полномочий по решению вопросов местного значения в соответствии с заключёнными соглашениями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8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Безвозмездные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поступления от государственных (муниципальных) организаций 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160,0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160,0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Отсутствие заключенных соглашений при формировании первоначального решения о бюджете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8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Безвозмездные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поступления от негосударственных организаций 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271 529,0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271 529,0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Отсутствие заключенных соглашений при формировании первоначального решения о бюджете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8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безвозмездные поступления 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Отсутствие заключенных соглашений при формировании первоначального решения о бюджете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от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возврата бюджетами бюджетной системы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РФ остатков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субсидий, субвенций и иных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МБТ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137,9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137,9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Возврат субсидий прошлых лет 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Возврат субсидий прошлых лет 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8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Возврат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остатков субсидий, субвенций и иных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МБТ,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имеющих целевое назначение, прошлых лет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-53 068,6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-53 068,6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Возврат остатков межбюджетных трансфертов прошлых лет в бюджет субъекта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Возврат остатков межбюджетных трансфертов прошлых лет в бюджет субъекта</a:t>
                      </a:r>
                    </a:p>
                  </a:txBody>
                  <a:tcPr marL="3638" marR="3638" marT="36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258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1912456"/>
              </p:ext>
            </p:extLst>
          </p:nvPr>
        </p:nvGraphicFramePr>
        <p:xfrm>
          <a:off x="335360" y="422"/>
          <a:ext cx="11233248" cy="6713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874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7203263"/>
              </p:ext>
            </p:extLst>
          </p:nvPr>
        </p:nvGraphicFramePr>
        <p:xfrm>
          <a:off x="1" y="791884"/>
          <a:ext cx="12192000" cy="60661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30458"/>
                <a:gridCol w="2203374"/>
                <a:gridCol w="2129928"/>
                <a:gridCol w="1028240"/>
              </a:tblGrid>
              <a:tr h="8876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 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0924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381 </a:t>
                      </a:r>
                      <a:r>
                        <a:rPr lang="ru-RU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243,5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361 </a:t>
                      </a:r>
                      <a:r>
                        <a:rPr lang="ru-RU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481,7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94,8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0924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387,1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387,1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56311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 </a:t>
                      </a:r>
                      <a:r>
                        <a:rPr lang="ru-RU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028,8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 </a:t>
                      </a:r>
                      <a:r>
                        <a:rPr lang="ru-RU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970,7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78,6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0924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457 </a:t>
                      </a:r>
                      <a:r>
                        <a:rPr lang="ru-RU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050,6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414 </a:t>
                      </a:r>
                      <a:r>
                        <a:rPr lang="ru-RU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100,4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90,6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0924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1 251 </a:t>
                      </a:r>
                      <a:r>
                        <a:rPr lang="ru-RU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682,4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1 012 </a:t>
                      </a:r>
                      <a:r>
                        <a:rPr lang="ru-RU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173,4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80,9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0924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</a:t>
                      </a:r>
                      <a:r>
                        <a:rPr lang="ru-RU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246,2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</a:t>
                      </a:r>
                      <a:r>
                        <a:rPr lang="ru-RU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531,7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80,7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0924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2 136 </a:t>
                      </a:r>
                      <a:r>
                        <a:rPr lang="ru-RU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292,3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2 002 </a:t>
                      </a:r>
                      <a:r>
                        <a:rPr lang="ru-RU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312,2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93,7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0924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332 </a:t>
                      </a:r>
                      <a:r>
                        <a:rPr lang="ru-RU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490,9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 </a:t>
                      </a:r>
                      <a:r>
                        <a:rPr lang="ru-RU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309,6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37,1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0924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871,3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871,2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0924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 </a:t>
                      </a:r>
                      <a:r>
                        <a:rPr lang="ru-RU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729,0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</a:t>
                      </a:r>
                      <a:r>
                        <a:rPr lang="ru-RU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667,0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98,3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0924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 </a:t>
                      </a:r>
                      <a:r>
                        <a:rPr lang="ru-RU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364,9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 </a:t>
                      </a:r>
                      <a:r>
                        <a:rPr lang="ru-RU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369,4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91,9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0924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</a:t>
                      </a:r>
                      <a:r>
                        <a:rPr lang="ru-RU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500,4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</a:t>
                      </a:r>
                      <a:r>
                        <a:rPr lang="ru-RU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500,4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0924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(муниципального) долга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42,8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91,3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59516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345 </a:t>
                      </a:r>
                      <a:r>
                        <a:rPr lang="ru-RU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122,1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345 </a:t>
                      </a:r>
                      <a:r>
                        <a:rPr lang="ru-RU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122,1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092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РАСХОДОВ:</a:t>
                      </a:r>
                      <a:endParaRPr lang="ru-RU" sz="18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5 176 </a:t>
                      </a:r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052,3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4 501 </a:t>
                      </a:r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836,0 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87,0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7" name="Заголовок 2"/>
          <p:cNvSpPr txBox="1">
            <a:spLocks/>
          </p:cNvSpPr>
          <p:nvPr/>
        </p:nvSpPr>
        <p:spPr>
          <a:xfrm>
            <a:off x="695400" y="-70816"/>
            <a:ext cx="10515600" cy="10081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Исполнение расходов по разделам классификации расходов за 2021 год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8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4531841"/>
              </p:ext>
            </p:extLst>
          </p:nvPr>
        </p:nvGraphicFramePr>
        <p:xfrm>
          <a:off x="6614" y="836712"/>
          <a:ext cx="12185386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2"/>
          <p:cNvSpPr txBox="1">
            <a:spLocks/>
          </p:cNvSpPr>
          <p:nvPr/>
        </p:nvSpPr>
        <p:spPr>
          <a:xfrm>
            <a:off x="839416" y="-243407"/>
            <a:ext cx="10515600" cy="1008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исполнения расходов по разделам классификации расходов 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2021 году, %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3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15481" y="-243408"/>
            <a:ext cx="1008111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на реализацию муниципальных программ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2021 год</a:t>
            </a:r>
          </a:p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тыс. руб.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5455106"/>
              </p:ext>
            </p:extLst>
          </p:nvPr>
        </p:nvGraphicFramePr>
        <p:xfrm>
          <a:off x="119336" y="1124744"/>
          <a:ext cx="496855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3358534"/>
              </p:ext>
            </p:extLst>
          </p:nvPr>
        </p:nvGraphicFramePr>
        <p:xfrm>
          <a:off x="5231904" y="1340768"/>
          <a:ext cx="604867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509524694"/>
              </p:ext>
            </p:extLst>
          </p:nvPr>
        </p:nvGraphicFramePr>
        <p:xfrm>
          <a:off x="4799856" y="815226"/>
          <a:ext cx="7128792" cy="5854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2302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12236" y="-99392"/>
            <a:ext cx="91450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реализуемых в отчетном финансовом году муниципальных программах и достигнутых показателях в разрезе муниципальных программ в увязке с объемами бюджетных расходов, направленных на их достижение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217747"/>
              </p:ext>
            </p:extLst>
          </p:nvPr>
        </p:nvGraphicFramePr>
        <p:xfrm>
          <a:off x="65793" y="1052736"/>
          <a:ext cx="12078879" cy="58052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7814"/>
                <a:gridCol w="6968981"/>
                <a:gridCol w="1773628"/>
                <a:gridCol w="1993347"/>
                <a:gridCol w="855109"/>
              </a:tblGrid>
              <a:tr h="119448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b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муниципальной программы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целевых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объем бюджетных расходов/Плановые значения 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Фактический объем бюджетных расходов/Фактические значения 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416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5 032 318,1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4 366 563,9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108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"Создание условий для ответственного управления муниципальными финансами, повышения устойчивости местных бюджетов Ханты-Мансийского района на 2019-2023 годы»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402 572,7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394 672,5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720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сельских поселений, уровень расчетной бюджетной обеспеченности которых после предоставления дотации на выравнивание бюджетной обеспеченности из бюджета муниципального района составляет более 90% от установленного критерия выравнивания поселений,%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548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сельских поселений района, имеющих сбалансированный бюджет, %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328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расходов на формирование резервного фонда администрации района в общем объеме расходов бюджета района,%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≤0,3 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9668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фактического объема налоговых и неналоговых доходов бюджета Ханты-Мансийского района (без учета доходов по дополнительным нормативам отчислений от налога на доходы физических лиц) за отчетный год к первоначально утвержденному плану налоговых и неналоговых доходов бюджета Ханты-Мансийского района (без учета доходов по дополнительным нормативам отчислений от налога на доходы физических лиц),%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более 15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06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 уровня исполнения расходных обязательств Ханты-Мансийского района за отчетный финансовый год, утвержденных решением о бюджете Ханты-Мансийского района,%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108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 доли числа главных распорядителей бюджетных средств Ханты-Мансийского района, улучивших суммарную оценку качества финансового менеджмента, в общем числе главных распорядителей бюджетных средств района,%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108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Сохранение уровня исполнения расходных обязательств Ханты-Мансийского района по обслуживанию муниципального долга Ханты-Мансийского района, возникающих на основании договоров и соглашений,% 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10" marR="7110" marT="71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019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712131"/>
              </p:ext>
            </p:extLst>
          </p:nvPr>
        </p:nvGraphicFramePr>
        <p:xfrm>
          <a:off x="-1" y="44624"/>
          <a:ext cx="12192000" cy="68133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336"/>
                <a:gridCol w="7472873"/>
                <a:gridCol w="1728192"/>
                <a:gridCol w="1656184"/>
                <a:gridCol w="839415"/>
              </a:tblGrid>
              <a:tr h="1360397"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муниципальной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программы</a:t>
                      </a: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целевых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Плановый объем бюджетных расходов/Плановые значения 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Фактический объем бюджетных расходов/Фактические значения 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исполнения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23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«Повышение эффективности муниципального управления Ханты-Мансийского района на 2019-2023 годы"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284 749,7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275 135,0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54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работников администрации района, получивших дополнительное профессиональное образование, от общего числа служащих, подлежащих направлению на обучение по программе дополнительного профессионального образования,%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62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Обеспеченность программно-техническими средствами специалистов администрации района в объеме, достаточном для исполнения должностных обязанностей,%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085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Соответствие объема финансового обеспечения, отраженного в плане муниципальных закупок, утвержденному объему бюджетных ассигнований для осуществления закупок на очередной финансовый год и плановый период,%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69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2.4.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Отсутствие замечаний со стороны органов местного самоуправления на качество организационно-технического обеспечения,%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23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«Формирование и развитие муниципального имущества Ханты-Мансийского района на 2019-2023 годы»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53 491,1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49 621,7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79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изготовленных технических паспортов, технических планов и актов обследования, ед.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617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3.1.1.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Объекты нежилого фонда, ед.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617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3.1.2.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Линейные объекты, км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147,2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617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объектов оценки, ед.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23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3.3.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расходов на содержание имущества в общем объеме неналоговых доходов, полученных от использования муниципального имущества, 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2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3.4.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плана по поступлению неналоговых доходов в бюджет района, 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59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3.5.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отремонтированных объектов, ед.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96" marR="6896" marT="68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273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579987"/>
              </p:ext>
            </p:extLst>
          </p:nvPr>
        </p:nvGraphicFramePr>
        <p:xfrm>
          <a:off x="0" y="116631"/>
          <a:ext cx="12192000" cy="67413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6304"/>
                <a:gridCol w="8199976"/>
                <a:gridCol w="1440160"/>
                <a:gridCol w="1224136"/>
                <a:gridCol w="911424"/>
              </a:tblGrid>
              <a:tr h="168569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b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муниципальной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программы</a:t>
                      </a: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целевых 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Плановый объем бюджетных 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расходов/Плановые значения показателей результатов реализации муниципальных программ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Фактический объем бюджетных расходов/Фактические значения показателей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результатов 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реализации муниципальных программ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35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«Ведение землеустройства и рационального использования земельных ресурсов Ханты-Мансийского района на 2019 – 2023 годы»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30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земельных участков (под объектами муниципальной собственности, для муниципальных нужд), земельных участков, государственная собственность на которые не разграничена, единиц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021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граждан, зарегистрировавших право собственности на земельные участки в рамках реализации Федерального закона от 30.06.2006 № 93-ФЗ «О внесении изменений в некоторые законодательные акты Российской Федерации по вопросу оформления в упрощенном порядке прав граждан на отдельные объекты недвижимого имущества», человек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30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земельных участков, находящихся в муниципальной собственности, земельных участков государственная собственности на которые не разграничена, для проведения аукционов, единиц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458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4.4.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приобретенных программных продуктов, приборов и оборудования для обеспечения определения координат, единиц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458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«Улучшение жилищных условий жителей Ханты-Мансийского района на 2019-2023 годы»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168 240,8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73 428,3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00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площадь жилых помещений, приходящихся в среднем на 1 жителя, </a:t>
                      </a:r>
                      <a:r>
                        <a:rPr lang="ru-RU" sz="12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30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населения, получившего жилые помещения и улучшившего жилищные условия в отчетном году, в общей численности населения, состоящего на учете в качестве нуждающегося в жилых помещениях, % 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15,3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35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5.3.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квадратных метров расселенного аварийного жилищного фонда, признанного таковым до 1 января 2017 года, тыс.кв.м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00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5.4.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граждан, расселенных из аварийного жилищного фонда, признанного таковым до 1 января 2017 года, человек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133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34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4120" y="1"/>
            <a:ext cx="8973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Исполнение консолидированного бюджета Ханты-Мансийского района                 по видам бюджетов и основным параметрам </a:t>
            </a:r>
          </a:p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за 2020 - 2021 годы</a:t>
            </a:r>
          </a:p>
        </p:txBody>
      </p:sp>
      <p:graphicFrame>
        <p:nvGraphicFramePr>
          <p:cNvPr id="4" name="Group 1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36997"/>
              </p:ext>
            </p:extLst>
          </p:nvPr>
        </p:nvGraphicFramePr>
        <p:xfrm>
          <a:off x="0" y="1015665"/>
          <a:ext cx="12192000" cy="5842335"/>
        </p:xfrm>
        <a:graphic>
          <a:graphicData uri="http://schemas.openxmlformats.org/drawingml/2006/table">
            <a:tbl>
              <a:tblPr/>
              <a:tblGrid>
                <a:gridCol w="1711159"/>
                <a:gridCol w="1641647"/>
                <a:gridCol w="1727194"/>
                <a:gridCol w="1828806"/>
                <a:gridCol w="1828801"/>
                <a:gridCol w="1727200"/>
                <a:gridCol w="1727193"/>
              </a:tblGrid>
              <a:tr h="100352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Консолидированный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Ханты-Мансийского района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Ханты-Мансийского района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 муниципальных образований Ханты-Мансийского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98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2020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год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2021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год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2020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год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2021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год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2020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год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2021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год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</a:tr>
              <a:tr h="14210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4 312 071,3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4 402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683,4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4 221 412,7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4 290 594,9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598 959,6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654 629,4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</a:tr>
              <a:tr h="13948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4 026 890,6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4 609 693,3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3 948 815,0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4 501 836,0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586 376,7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650 398,3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</a:tr>
              <a:tr h="14779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(-), Профицит (+)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285 180,7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- 207 009,9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272 597,7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-211 241,1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12 582,9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4 231,1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920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954548"/>
              </p:ext>
            </p:extLst>
          </p:nvPr>
        </p:nvGraphicFramePr>
        <p:xfrm>
          <a:off x="47327" y="116636"/>
          <a:ext cx="12097345" cy="67413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1490"/>
                <a:gridCol w="7900615"/>
                <a:gridCol w="1506275"/>
                <a:gridCol w="1506275"/>
                <a:gridCol w="692690"/>
              </a:tblGrid>
              <a:tr h="1564961"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целевых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Плановый объем бюджетных расходов/Плановые значения показателей результатов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Фактический объем бюджетных расходов/Фактические значения 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исполне-ния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58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малого и среднего предпринимательства на территории Ханты-Мансийского района на 2019 - 2023 годы»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3 368,9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3 368,9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58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6.1.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субъектов МСП – получателей финансовой поддержки при реализации регионального проекта «Акселерация субъектов малого и среднего предпринимательства»,</a:t>
                      </a:r>
                      <a:r>
                        <a:rPr lang="ru-RU" sz="12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58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6.2.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новых рабочих мест, созданных субъектами МСП – получателями финансовой поддержки при реализации регионального проекта «Акселерация субъектов малого и среднего предпринимательства», ед.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9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6.3.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оборота субъектов МСП, получивших финансовую поддержку, </a:t>
                      </a:r>
                      <a:r>
                        <a:rPr lang="ru-RU" sz="12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млн.рублей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9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6.4.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субъектов МСП, включая индивидуальных предпринимателей, ед.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406,0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5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6.5.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занятых в сфере МСП, включая индивидуальных предпринимателей и </a:t>
                      </a:r>
                      <a:r>
                        <a:rPr lang="ru-RU" sz="12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самозанятых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человек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1 248,0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70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6.6.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организованных и проведенных в муниципальном образовании мероприятий, направленных на популяризацию предпринимательства и создание положительного мнения о предпринимательской деятельности, вовлечение молодежи в предпринимательскую деятельность, выставочно-ярмарочных мероприятий, ед.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06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6.7.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 мероприятий, направленных на популяризацию предпринимательства и создание положительного мнения о предпринимательской деятельности, вовлечение молодежи в предпринимательскую деятельность, выставочно-ярмарочных мероприятий, человек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58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6.8.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субъектов МСП, принявших участие в межмуниципальных, региональных и межрегиональных выставочно-ярмарочных мероприятиях, единиц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58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6.9.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субъектов малого и среднего предпринимательства и самозанятых граждан, получивших имущественную поддержку, единиц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238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6.10.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сданных в аренду субъектам МСП и организациям, образующим инфраструктуру поддержки субъектов МСП, объектов недвижимого имущества, включенных в перечень муниципального имущества, предназначенного для предоставления субъектам МСП и организациям, образующим инфраструктуру поддержки субъектов МСП в общем количестве объектов недвижимого имущества, включенных в указанный перечень, 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491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6.11.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субъектов МСП, </a:t>
                      </a:r>
                      <a:r>
                        <a:rPr lang="ru-RU" sz="12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самозанятых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граждан, получивших информационно-консультационную поддержку, единиц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965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514397"/>
              </p:ext>
            </p:extLst>
          </p:nvPr>
        </p:nvGraphicFramePr>
        <p:xfrm>
          <a:off x="1" y="188641"/>
          <a:ext cx="12191999" cy="6669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335"/>
                <a:gridCol w="7832912"/>
                <a:gridCol w="1584176"/>
                <a:gridCol w="1656184"/>
                <a:gridCol w="623392"/>
              </a:tblGrid>
              <a:tr h="1823838"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целевых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Плановый объем бюджетных расходов/Плановые значения показателей результатов реализации муниципальных программ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Фактический объем бюджетных расходов/Фактические значения показателей результатов реализации муниципальных программ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62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"Содействие занятости населения Ханты-Мансийского района на 2019 – 2023 годы»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46 945,2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46 009,8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609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7.1.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регистрируемой безработицы к численности экономически активного населения в Ханты-Мансийском районе (на конец года),%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0,35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13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7.2.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временных рабочих мест по организации общественных работ для граждан, зарегистрированных в органах службы занятости населения, единиц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292,0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609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7.3.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временных рабочих мест по организации общественных работ для граждан, испытывающих трудности в поиске работы, единиц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13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7.4.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пострадавших в результате несчастных случаев на производстве с утратой трудоспособности, человек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13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 агропромышленного комплекса Ханты-Мансийского района на 2021-2023 годы»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122 913,5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118 337,9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0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8.1.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Производство овощей в хозяйствах всех категорий, тонн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2 920,0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2 920,0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750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8.2.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Производство скота и птицы на убой в хозяйствах всех категорий, тонн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1 100,0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1 050,0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0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8.3.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Производство молока в хозяйствах всех категорий, тонн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6 180,0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77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8.4.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Производство пищевой рыбной продукции собственного производства, тонн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78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8.5.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заготовки дикоросов, тонн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0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8.6.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валовой продукции сельского хозяйства на 10 тыс.человек, млн.рублей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1 010,0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1 015,0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0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8.7.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работающих в отрасли сельского хозяйства, человек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420,0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420,0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0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8.8.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отловленных безнадзорных и бродячих животных, единиц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80" marR="7180" marT="71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030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43891"/>
              </p:ext>
            </p:extLst>
          </p:nvPr>
        </p:nvGraphicFramePr>
        <p:xfrm>
          <a:off x="-1" y="404664"/>
          <a:ext cx="12144674" cy="63367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3414"/>
                <a:gridCol w="7186763"/>
                <a:gridCol w="1800200"/>
                <a:gridCol w="1728192"/>
                <a:gridCol w="936105"/>
              </a:tblGrid>
              <a:tr h="180124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b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2" marR="7282" marT="72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целевых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2" marR="7282" marT="72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Плановый объем бюджетных расходов/Плановые значения показателей результатов реализации муниципальных программ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2" marR="7282" marT="72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Фактический объем бюджетных расходов/Фактические значения 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2" marR="7282" marT="72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2" marR="7282" marT="72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528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2" marR="7282" marT="72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«Устойчивое развитие коренных малочисленных народов Севера на территории Ханты-Мансийского района на 2021-2023 годы»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2" marR="7282" marT="72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4 002,5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2" marR="7282" marT="7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4 002,5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2" marR="7282" marT="7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2" marR="7282" marT="7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108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9.1.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2" marR="7282" marT="72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национальных общин и организаций, осуществляющих традиционную хозяйственную деятельность и занимающихся традиционными промыслами коренных малочисленных народов Севера, единиц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2" marR="7282" marT="72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2" marR="7282" marT="7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2" marR="7282" marT="7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2" marR="7282" marT="7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108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9.2.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2" marR="7282" marT="72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национальных    общин и организаций, осуществляющих традиционную хозяйственную деятельность и занимающихся традиционными промыслами коренных малочисленных народов Севера, получивших поддержку на развитие традиционных отраслей хозяйства %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2" marR="7282" marT="72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2" marR="7282" marT="7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2" marR="7282" marT="7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2" marR="7282" marT="7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5776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9.3.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2" marR="7282" marT="72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пользователей территориями традиционного природопользования из числа коренных малочисленных народов и лиц, не относящихся к коренным малочисленным народам, но ведущих традиционные виды хозяйственной деятельности, человек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2" marR="7282" marT="72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346,0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2" marR="7282" marT="7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346,0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2" marR="7282" marT="7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2" marR="7282" marT="7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24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9.4.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2" marR="7282" marT="72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семей, осуществляющих традиционную хозяйственную деятельность, единиц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2" marR="7282" marT="72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2" marR="7282" marT="7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2" marR="7282" marT="7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82" marR="7282" marT="72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604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052258"/>
              </p:ext>
            </p:extLst>
          </p:nvPr>
        </p:nvGraphicFramePr>
        <p:xfrm>
          <a:off x="16215" y="1"/>
          <a:ext cx="12191998" cy="68579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9374"/>
                <a:gridCol w="8336715"/>
                <a:gridCol w="1376701"/>
                <a:gridCol w="1287595"/>
                <a:gridCol w="711613"/>
              </a:tblGrid>
              <a:tr h="1308880">
                <a:tc>
                  <a:txBody>
                    <a:bodyPr/>
                    <a:lstStyle/>
                    <a:p>
                      <a:pPr algn="ctr" fontAlgn="t"/>
                      <a:endParaRPr lang="ru-RU" sz="11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1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1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программы/</a:t>
                      </a:r>
                    </a:p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целевых показателей результатов реализации муниципальных программ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Плановый объем бюджетных расходов/Плановые значения показателей результатов реализации муниципальных программ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Фактический объем бюджетных расходов/Фактические значения показателей результатов реализации муниципальных программ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361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в Ханты-Мансийском районе на 2019 – 2023 годы»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2 156 639,7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2 021 641,5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2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муниципальных общеобразовательных организаций, соответствующих современным требованиям обучения, в общем количестве муниципальных общеобразовательных организаций,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2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обучающихся в муниципальных общеобразовательных организациях, занимающихся в одну смену, в общей численности обучающихся муниципальных общеобразовательных организациях,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083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10.3.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Отношение среднего балла единого государственного экзамена (в расчете на 2 обязательных предмета) в 10% школ с лучшими результатами единого государственного экзамена к среднему баллу единого государственного экзамена (в расчете на 2 обязательных предмета) в 10% школ с худшими результатами единого государственного экзамена, в раз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2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10.4.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детей в возрасте от 1 до 6 лет, состоящих на учете для определения в муниципальные дошкольные образовательные учреждения, в общей численности детей в возрасте от 1 до 6 лет,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2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10.5.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педагогических работников общеобразовательных организаций, прошедших повышение квалификации, в том числе в центрах непрерывного повышения профессионального мастерства,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361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10.6.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детей в возрасте от 5 до 18 лет, охваченных дополнительным образованием, в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2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10.7.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Охват детей деятельностью региональных центров выявления, поддержки и развития способностей и талантов у детей, молодежи, технопарков «</a:t>
                      </a:r>
                      <a:r>
                        <a:rPr lang="ru-RU" sz="10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Кванториум</a:t>
                      </a:r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», «IT-куб», в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9,59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2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10.8.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обучающихся по программам основного и среднего общего образования, охваченных мероприятиями, направленным на раннюю профессиональную ориентацию, в том числе в рамках программы «Билет в будущее», в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2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10.9.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субъектов Российской Федерации, выдающих сертификаты дополнительного образования в рамках системы персонифицированного финансирования дополнительного образования детей, в единицах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361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10.10.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общеобразовательных организаций, оснащённых в целях внедрения цифровой образовательной среды, в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434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10.11.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Доступность дошкольного образования для детей в возрасте от полутора до трех лет,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2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10.12.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педагогических работников общеобразовательных организаций, прошедших повышение квалификации, в том числе в центрах непрерывного повышения профессионального мастерства,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083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10.13.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обучающихся, получающих начальное общее образование в государственных и </a:t>
                      </a:r>
                      <a:r>
                        <a:rPr lang="ru-RU" sz="10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муниципальнвх</a:t>
                      </a:r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образовательных организациях, получающих бесплатное горячее питание, к общему количеству обучающихся, получающих начальное общее образование в </a:t>
                      </a:r>
                      <a:r>
                        <a:rPr lang="ru-RU" sz="10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осударственных</a:t>
                      </a:r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муниципальных образовательных организациях,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2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10.14.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детей и молодежи, в возрасте до 35 лет, вовлеченных в социально активную деятельность через увеличение охвата патриотическими проектами, человек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934,0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934,0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361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10.15.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детей в возрасте от 6 до 17 лет (включительно), охваченных всеми формами отдыха и оздоровления,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64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10.16.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Обеспеченность питанием детей в возрасте от 6 до 17 лет (включительно) в лагерях с дневным пребыванием детей, в возрасте от 8 до 17 лет (включительно) – в палаточных лагерях, в возрасте от 14 до 17 лет (включительно) - в лагерях труда и отдыха с дневным пребыванием детей,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2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10.17.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граждан, обеспеченных мерами социальной поддержки, от численности граждан, имеющих право на их получение и обратившихся за их получением, 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288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078081"/>
              </p:ext>
            </p:extLst>
          </p:nvPr>
        </p:nvGraphicFramePr>
        <p:xfrm>
          <a:off x="1" y="116633"/>
          <a:ext cx="12192001" cy="67413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337"/>
                <a:gridCol w="8397653"/>
                <a:gridCol w="1235457"/>
                <a:gridCol w="1368152"/>
                <a:gridCol w="695402"/>
              </a:tblGrid>
              <a:tr h="1522150"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целевых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Плановый объем бюджетных расходов/Плановые значения показателей результатов реализации муниципальных программ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Фактический объем бюджетных расходов/Фактические значения показателей результатов реализации муниципальных программ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5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57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«Безопасность жизнедеятельности в Ханты-Мансийском районе  </a:t>
                      </a:r>
                      <a:b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2019 - 2023 годы</a:t>
                      </a: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66 980,2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51 428,2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32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11.1.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Обеспеченность вещевым имуществом и продовольственным резервом, %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57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11.2.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Охват населения при информировании и оповещении в случае угрозы возникновения или возникновения чрезвычайных ситуаций,%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5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11.3.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Охват населения, защищенного в результате проведения мероприятий по повышению защищенности от негативного влияния вод,%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98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11.4.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реализации плана основных мероприятий Ханты-Мансийского района в области гражданской обороны, предупреждения и ликвидации чрезвычайных ситуаций, обеспечения пожарной безопасности и безопасности людей на водных объектах,%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55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11.5.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Обеспеченность сельских населенных пунктов защитными противопожарными минерализованными полосами,%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5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11.6.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Обеспеченность мест проживания малообеспеченных, социально неадаптированных и маломобильных граждан автономными пожарными </a:t>
                      </a:r>
                      <a:r>
                        <a:rPr lang="ru-RU" sz="12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извещателями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,%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5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11.7.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Обеспеченность сельских населенных пунктов наружными источниками противопожарного водоснабжения (пожарными водоемами),%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65,6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36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</a:t>
                      </a: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информационного общества Ханты-Мансийского района на 2019-2023 годы</a:t>
                      </a: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5 430,6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4 903,2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65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12.1.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рабочих мест, обеспеченных программным продуктом для участия в электронном документообороте, ед.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75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12.2.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граждан, использующих механизм получения государственных и муниципальных услуг в электронной форме,%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5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12.2.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защиты аттестованных муниципальных информационных систем персональных данных по требованиям защиты информации,%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8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12.3.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срок недоступности интернет-ресурсов администрации района в результате компьютерных атак, часов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5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12.4.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государственных и муниципальных услуг, предоставляемых в электронном виде, от общего числа государственных и муниципальных услуг,%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&gt;60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49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12.5.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Стоимостная доля закупаемого и (или) арендуемого органами администрации Ханты-Мансийского района и подведомственными учреждениями отечественного программного обеспечения,%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&gt;70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985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581479"/>
              </p:ext>
            </p:extLst>
          </p:nvPr>
        </p:nvGraphicFramePr>
        <p:xfrm>
          <a:off x="0" y="-2"/>
          <a:ext cx="12144672" cy="68580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3413"/>
                <a:gridCol w="8050859"/>
                <a:gridCol w="1152128"/>
                <a:gridCol w="1584176"/>
                <a:gridCol w="864096"/>
              </a:tblGrid>
              <a:tr h="15640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b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5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05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</a:p>
                    <a:p>
                      <a:pPr algn="ctr" fontAlgn="t"/>
                      <a:r>
                        <a:rPr lang="ru-RU" sz="105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целевых </a:t>
                      </a:r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показателей результатов реализации муниципальных программ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Плановый объем бюджетных расходов/Плановые значения показателей результатов реализации муниципальных программ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Фактический объем бюджетных расходов/Фактические значения показателей результатов реализации муниципальных программ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5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51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«Укрепление межнационального и межконфессионального согласия, поддержка и развитие языков и культуры народов Российской Федерации, проживающих на территории муниципального образования Ханты-Мансийский район, обеспечение социальной и культурной адаптации мигрантов, профилактика межнациональных (межэтнических) конфликтов на 2019 – 2023 годы»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569,7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569,7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75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13.1.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участников мероприятий, направленных на этнокультурное развитие народов России, проживающих в муниципальном образовании, </a:t>
                      </a:r>
                      <a:r>
                        <a:rPr lang="ru-RU" sz="105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тыс.человек</a:t>
                      </a:r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lang="ru-RU" sz="105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  <a:endParaRPr lang="ru-RU" sz="105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32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13.2.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 мероприятий, направленных на укрепление общероссийского гражданского единства, тыс. человек</a:t>
                      </a:r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7,3</a:t>
                      </a:r>
                      <a:endParaRPr lang="ru-RU" sz="105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  <a:endParaRPr lang="ru-RU" sz="105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51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13.3.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граждан, положительно оценивающих состояние межнациональных отношений в муниципальном образовании (определяется по информации, представленной Департаментом общественных и внешних связей Ханты-Мансийского автономного округа – Югры, на основании результатов социологического исследования «О состоянии межнациональных и межконфессиональных отношений в Ханты-Мансийском автономном округе – Югре),%</a:t>
                      </a:r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79,4</a:t>
                      </a:r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92,0</a:t>
                      </a:r>
                      <a:endParaRPr lang="ru-RU" sz="105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75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13.4.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 мероприятий, проводимых при участии российского казачества, направленных на сохранение и развитие самобытной казачьей культуры, и воспитание подрастающего поколения в духе патриотизма, </a:t>
                      </a:r>
                      <a:r>
                        <a:rPr lang="ru-RU" sz="105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тыс.человек</a:t>
                      </a:r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05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13.5.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мероприятий (проектов, программ), реализованных некоммерческими организациями по укреплению межнационального и межконфессионального согласия, поддержке и развитию языков и культуры народов Российской Федерации, проживающих на территории Ханты-Мансийского района, по обеспечению социальной и культурной адаптации мигрантов и профилактике экстремизма, ед.</a:t>
                      </a:r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29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13.6.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участников мероприятий, направленных на поддержку русского языка как государственного языка Российской Федерации и средства межнационального общения и языков народов России, проживающих в Ханты-Мансийском районе, </a:t>
                      </a:r>
                      <a:r>
                        <a:rPr lang="ru-RU" sz="105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тыс.человек</a:t>
                      </a:r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05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13.7.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молодых людей в возрасте от 14 до 30 лет, участвующих в проектах и программах по укреплению межнационального и межконфессионального согласия, поддержке и развитию языков и культуры народов Российской Федерации, проживающих на территории Ханты-Мансийского района, обеспечению социальной и культурной адаптации мигрантов и профилактике экстремизма, тыс.человек</a:t>
                      </a:r>
                      <a:endParaRPr lang="ru-RU" sz="105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51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13.8.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муниципальных служащих и работников муниципальных учреждений, прошедших курсы повышения квалификации по вопросам укрепления межнационального и межконфессионального согласия, поддержки и развития языков и культуры народов Российской Федерации, проживающих на территории Ханты-Мансийского района, обеспечения социальной и культурной адаптации мигрантов и профилактики экстремизма, человек</a:t>
                      </a:r>
                      <a:endParaRPr lang="ru-RU" sz="105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75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13.9.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публикаций в муниципальных СМИ, направленных на формирование этнокультурной компетентности граждан и пропаганду ценностей добрососедства и взаимоуважения, ед.</a:t>
                      </a:r>
                      <a:endParaRPr lang="ru-RU" sz="105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05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86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13.10.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мигрантов, принявших участие в мероприятиях, направленных на их адаптацию, человек</a:t>
                      </a:r>
                      <a:endParaRPr lang="ru-RU" sz="105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05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lang="ru-RU" sz="105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686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016141"/>
              </p:ext>
            </p:extLst>
          </p:nvPr>
        </p:nvGraphicFramePr>
        <p:xfrm>
          <a:off x="1" y="116630"/>
          <a:ext cx="12191999" cy="66967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336"/>
                <a:gridCol w="8480983"/>
                <a:gridCol w="1224136"/>
                <a:gridCol w="1224136"/>
                <a:gridCol w="767408"/>
              </a:tblGrid>
              <a:tr h="1934202"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целевых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Плановый объем бюджетных расходов/Плановые значения показателей результатов реализации муниципальных программ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Фактический объем бюджетных расходов/Фактические значения показателей результатов реализации муниципальных программ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811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«Профилактика правонарушений в сфере обеспечения общественной безопасности в Ханты-Мансийском районе на 2019 – 2023 годы»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1 218,0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1 171,8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8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14.1.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преступности (число зарегистрированных преступлений на 100 тыс. населения), ед.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1 092,0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1 091,0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8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14.2.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дорожно-транспортных происшествий с участием несовершеннолетних, ед.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10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14.3.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преступлений, совершенных лицами, ранее совершавшими преступления, ед.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30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14.4.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преступлений, совершенных несовершеннолетними, ед.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9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14.5.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распространенность наркомании на территории района  (на 100 тыс. населения), человек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6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14.6.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охвата социально-психологическим тестированием обучающихся с целью раннего выявления незаконного потребления наркотических средств и психотропных веществ,%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6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14.7.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потребительских споров, разрешенных в досудебном и внесудебном порядке, в общем количестве споров с участием потребителей,%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5397">
                <a:tc>
                  <a:txBody>
                    <a:bodyPr/>
                    <a:lstStyle/>
                    <a:p>
                      <a:pPr algn="ctr" fontAlgn="t"/>
                      <a:endParaRPr lang="ru-RU" sz="12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</a:t>
                      </a: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"Благоустройство населенных пунктов Ханты-Мансийского района на 2021 – 2025 годы"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89 146,8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66 588,7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250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15.1.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граждан, принявших участие в решении вопросов развития городской среды, от общего количества граждан в возрасте от 14 лет, проживающих в населенных пунктах Ханты-Мансийского района, на территории которых реализуется проекты по созданию комфортной городской среды,%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10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15.2.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общественных территорий, подлежащих благоустройству, ед.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10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15.3.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объектов благоустройства, ед.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менее 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43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15.4.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инициативных проектов, ед.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830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15.5.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реализованных мероприятий по благоустройству,%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96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15.6.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реализованных проектов по благоустройству сельских территорий, ед.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42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888486"/>
              </p:ext>
            </p:extLst>
          </p:nvPr>
        </p:nvGraphicFramePr>
        <p:xfrm>
          <a:off x="33618" y="-5"/>
          <a:ext cx="12158382" cy="6813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3969"/>
                <a:gridCol w="8016686"/>
                <a:gridCol w="1296144"/>
                <a:gridCol w="1584176"/>
                <a:gridCol w="767407"/>
              </a:tblGrid>
              <a:tr h="1850733"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целевых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Плановый объем бюджетных расходов/Плановые значения показателей результатов реализации муниципальных программ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Фактический объем бюджетных расходов/Фактические значения показателей результатов реализации муниципальных программ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688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и модернизация жилищно-коммунального комплекса и повышение энергетической эффективности в Ханты-Мансийском районе на 2019 – 2024 годы»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1 024 669,3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903 590,3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59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16.1.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населения Ханты-Мансийского района, обеспеченного качественной питьевой водой из систем централизованного водоснабжения,%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56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16.2.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площади жилищного фонда, обеспеченного всеми видами благоустройства, в общей площади жилищного фонда Ханты-Мансийского района,%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23,8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34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16.3.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аварийно-техническим запасом жилищно-коммунального хозяйства района,%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27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16.4.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предоставленных банных услуг, ед.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11 284,0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34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16.5.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расходов на коммунальные услуги в совокупном доходе семьи,%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10,39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27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16.6.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предоставленных услуг по электроэнергии, тыс. кВтч/ год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11 265,0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60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16.7.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замены ветхих инженерных сетей теплоснабжения, водоснабжения, водоотведения от общей протяженности ветхих инженерных сетей теплоснабжения, водоснабжения, водоотведения,%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60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"Подготовка перспективных территорий для развития жилищного строительства Ханты-Мансийского района на 2019-2023 годы"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4 578,0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1 794,9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27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17.1.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ввода жилья, тыс.кв.м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11,950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16,981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55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17.2.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границ территориальных зон и границ населенных пунктов, поставленных на кадастровый учет,%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55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17.3.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утвержденных документов территориального планирования и градостроительного зонирования, соответствующих установленным требованиям,%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55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17.4.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муниципальных услуг в электронном виде в общем количестве предоставленных услуг по выдаче разрешения на строительство,%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333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861951"/>
              </p:ext>
            </p:extLst>
          </p:nvPr>
        </p:nvGraphicFramePr>
        <p:xfrm>
          <a:off x="47328" y="-1"/>
          <a:ext cx="12144671" cy="685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3412"/>
                <a:gridCol w="7578795"/>
                <a:gridCol w="1599897"/>
                <a:gridCol w="1705160"/>
                <a:gridCol w="767407"/>
              </a:tblGrid>
              <a:tr h="1416303"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целевых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Плановый объем бюджетных расходов/Плановые значения показателей результатов реализации муниципальных программ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Фактический объем бюджетных расходов/Фактические значения показателей результатов реализации муниципальных программ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46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"Комплексное развитие транспортной системы на территории Ханты-Мансийского района на 2019 - 2023 годы"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125 848,0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99 925,5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94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18.1.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Протяженность сети автомобильных дорог общего пользования местного значения, км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15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18.2.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Протяженность автомобильных дорог общего пользования местного значения, соответствующих нормативным требованиям к транспортно-эксплуатационным показателям, км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69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18.3.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Прирост протяженности автомобильных дорог общего пользования местного значения, соответствующих нормативным требованиям к транспортно-эксплуатационным показателям, в результате капитального ремонта и ремонта автомобильных дорог, км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6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18.4.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протяженность автомобильных дорог общего пользования местного значения, не соответствующих нормативным требованиям к транспортно-эксплуатационным показателям на 31 декабря отчетного года, км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5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18.5.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протяженности автомобильных дорог общего пользования местного значения, соответствующих нормативным требованиям к транспортно-эксплуатационным показателям на 31 декабря отчетного года,%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52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18.6.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рейсов воздушного транспорта, ед.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285,0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3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18.7.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рейсов водного транспорта, ед.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3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18.8.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рейсов автомобильного транспорта, ед.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498,0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3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18.9.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Протяженность автомобильных дорог, содержащихся за счет средств бюджета Ханты-Мансийского района, км.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3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18.10.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дорожно-транспортных происшествий с участием несовершеннолетних, ед.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46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"Обеспечение экологической безопасности Ханты-Мансийского района на 2019 - 2023 годы"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19 246,2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15 531,7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46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19.1.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утилизированных (размещенных) твердых коммунальных отходов в общем объеме твердых коммунальных отходов,%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23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19.2.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Протяженность очищенной прибрежной полосы водных объектов, км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19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19.3.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населения, вовлеченного в мероприятия по очистке берегов водных объектов, тыс.чел.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0,984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0,984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124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96304"/>
              </p:ext>
            </p:extLst>
          </p:nvPr>
        </p:nvGraphicFramePr>
        <p:xfrm>
          <a:off x="0" y="44623"/>
          <a:ext cx="12191999" cy="66967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335"/>
                <a:gridCol w="7040825"/>
                <a:gridCol w="2088232"/>
                <a:gridCol w="1668145"/>
                <a:gridCol w="899462"/>
              </a:tblGrid>
              <a:tr h="1674943"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целевых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Плановый объем бюджетных расходов/Плановые значения 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Фактический объем бюджетных расходов/Фактические значения показателей результатов реализации муниципальных программ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74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</a:t>
                      </a: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«Культура Ханты-Мансийского района на 2019 – 2023 годы» </a:t>
                      </a:r>
                      <a:b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330 413,7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121 651,4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53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20.1.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граждан, принимающих участие в культурной деятельности (% к базовому значению), тыс. человек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16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20.2.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числа обращений к цифровым ресурсам культуры (% к базовому значению) 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17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20.3.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пользователей архивной информацией  на 10 тыс. человек населения (человек)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74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20.4.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негосударственных, в том числе некоммерческих организаций, предоставляющих услуги в сфере культуры, в общем числе организаций, предоставляющих услуги в сфере культуры (%)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46,4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74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20.5.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граждан, получивших услуги в негосударственных, в том числе некоммерческих организациях, в общем числе граждан, получивших услуги в сфере культуры (%)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907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20.6.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реализованных проектов, направленных на содействие развитию исторических и иных местных традиций в населенных пунктах, районах автономного округа, в которых проведены мероприятия в связи с наступившими юбилейными датами, аналогичным проектам, отобранным по результатам конкурса на условиях инициативного бюджетирования,%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066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34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4120" y="2"/>
            <a:ext cx="8973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Параметры бюджета Ханты-Мансийского района на 2021 год</a:t>
            </a:r>
          </a:p>
        </p:txBody>
      </p:sp>
      <p:graphicFrame>
        <p:nvGraphicFramePr>
          <p:cNvPr id="6" name="Group 1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836792"/>
              </p:ext>
            </p:extLst>
          </p:nvPr>
        </p:nvGraphicFramePr>
        <p:xfrm>
          <a:off x="119335" y="980729"/>
          <a:ext cx="11881320" cy="5544615"/>
        </p:xfrm>
        <a:graphic>
          <a:graphicData uri="http://schemas.openxmlformats.org/drawingml/2006/table">
            <a:tbl>
              <a:tblPr/>
              <a:tblGrid>
                <a:gridCol w="2376264"/>
                <a:gridCol w="2574286"/>
                <a:gridCol w="2574286"/>
                <a:gridCol w="2484277"/>
                <a:gridCol w="1872207"/>
              </a:tblGrid>
              <a:tr h="797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Уточненный план, </a:t>
                      </a:r>
                    </a:p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 на 31.12.2021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 от уточненного плана, %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</a:tr>
              <a:tr h="10976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4 019 311,4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4 349 927,4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4 290 594,9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98,6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</a:tr>
              <a:tr h="9852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4 167 070,2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5 176 052,3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4 501 836,0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</a:tr>
              <a:tr h="10523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(профицит)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147 758,8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- 826 124,9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- 211 241,1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</a:tr>
              <a:tr h="625360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долга муниципального образования</a:t>
                      </a: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01.01.2021, тыс. руб.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31.12.2021, тыс. руб.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solidFill>
                      <a:schemeClr val="bg2"/>
                    </a:solidFill>
                  </a:tcPr>
                </a:tc>
              </a:tr>
              <a:tr h="987029">
                <a:tc gridSpan="2"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150" marR="571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34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171088"/>
              </p:ext>
            </p:extLst>
          </p:nvPr>
        </p:nvGraphicFramePr>
        <p:xfrm>
          <a:off x="0" y="116626"/>
          <a:ext cx="12192000" cy="66967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335"/>
                <a:gridCol w="7544881"/>
                <a:gridCol w="1512168"/>
                <a:gridCol w="1872208"/>
                <a:gridCol w="767408"/>
              </a:tblGrid>
              <a:tr h="1666910"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целевых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Плановый объем бюджетных расходов/Плановые значения показателей результатов реализации муниципальных программ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Фактический объем бюджетных расходов/Фактические значения показателей результатов реализации муниципальных программ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67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спорта и туризма на территории Ханты-Мансийского района на 2019 – 2023 годы» 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107 050,1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99 055,7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8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организованных районных мероприятий, ед.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67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всероссийских и окружных мероприятий, в которых приняли участие представители Ханты-Мансийского района, ед.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67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граждан, систематически занимающихся физической культурой и спортом, от общей численности проживающих в районе, % 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40,7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67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граждан среднего возраста (женщины: 30 – 54 года; мужчины: 30 – 59 лет), систематически занимающихся физической культурой и спортом, в общей численности граждан среднего возраста, % 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33,8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26,8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67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граждан старшего возраста, систематически занимающихся физической культурой и спортом, в общей численности граждан старшего возраста, % 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67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детей и молодежи, систематически занимающихся физической культурой и спортом, в общей численности детей и молодежи, %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43,3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67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данной категории населения, % 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19,8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67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обеспеченности населения спортивными сооружениями, исходя из единовременной пропускной способности объектов спорта, % 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8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спортсменов, имеющих спортивные разряды, %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67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Удовлетворенность населения качеством предоставляемых услуг в сфере туризма, физической культуры и спорта, % от числа опрошенных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41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населения, выполнившего нормативы Всероссийского физкультурно-спортивного комплекса «Готов к труду и обороне» (ГТО), от общей численности населения, принявшего участие в сдаче нормативов ГТО, % 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40,5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25,9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8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учащихся 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70,5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62,8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147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842968"/>
              </p:ext>
            </p:extLst>
          </p:nvPr>
        </p:nvGraphicFramePr>
        <p:xfrm>
          <a:off x="-2875" y="130884"/>
          <a:ext cx="12147548" cy="66104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3530"/>
                <a:gridCol w="7520237"/>
                <a:gridCol w="1650146"/>
                <a:gridCol w="1650146"/>
                <a:gridCol w="833489"/>
              </a:tblGrid>
              <a:tr h="15047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b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</a:p>
                    <a:p>
                      <a:pPr algn="ctr" fontAlgn="t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целевых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показателей результатов реализации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Плановый объем бюджетных расходов/Плановые значения показателей результатов реализации муниципальных программ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Фактический объем бюджетных расходов/Фактические значения показателей результатов реализации муниципальных программ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49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гражданского общества Ханты-Мансийского района на 2019 – 2023 годы»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12 935,4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12 926,7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49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22.1.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граждан, охваченных проектами социально ориентированных некоммерческих организаций, поддержанных в рамках программы, %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49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22.2.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информационных сообщений в средствах массовой информации Ханты-Мансийского района о деятельности институтов гражданского общества, единиц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899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22.3.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численность граждан, вовлеченных центрами (сообществами, объединениями) поддержки добровольчества (</a:t>
                      </a:r>
                      <a:r>
                        <a:rPr lang="ru-RU" sz="12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волонтерства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на базе образовательных организаций, некоммерческих организаций, государственных и муниципальных учреждений, в добровольческую (волонтерскую) деятельность, человек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1 195,0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2 623,0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37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22.4.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молодежи, задействованной в мероприятиях по вовлечению в творческую деятельность, %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49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22.5.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Годовой объем тиража информационных полос газеты «Наш район» в рамках утвержденного муниципального задания, полос формата А2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1 248 452,0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1 249 900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49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22.6.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бесплатной подписки на газету «Наш район» для жителей Ханты-Мансийского района, относящихся к льготным категориям населения, %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49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«Формирование доступной среды в Ханты-Мансийском районе на 2019-2023 годы»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49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23.1.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Удовлетворенность качеством предоставляемых услуг для инвалидов и иных маломобильных групп населения (% от числа опрошенных)</a:t>
                      </a:r>
                      <a:endParaRPr lang="ru-RU" sz="12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70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23.2.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инвалидов, принимавших участие в спортивных, культурных мероприятиях, чел.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238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15481" y="-243408"/>
            <a:ext cx="91450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Средства, </a:t>
            </a: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направленные на государственную поддержку </a:t>
            </a:r>
          </a:p>
          <a:p>
            <a:pPr algn="ctr"/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семьи и детей Ханты-Мансийского района в 2021 году</a:t>
            </a:r>
          </a:p>
        </p:txBody>
      </p:sp>
      <p:pic>
        <p:nvPicPr>
          <p:cNvPr id="3" name="Picture 2" descr="C:\Users\gorbaneva_vn\Desktop\Без названия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2" y="-42499"/>
            <a:ext cx="2376264" cy="20978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:\Users\gorbaneva_vn\Desktop\images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15" y="1816825"/>
            <a:ext cx="2431169" cy="1515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gorbaneva_vn\Desktop\Без названия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51" y="3259997"/>
            <a:ext cx="2384775" cy="146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gorbaneva_vn\Desktop\Без названия (2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4860934"/>
            <a:ext cx="2129949" cy="16609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87688" y="1261244"/>
            <a:ext cx="792088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2 165 222,3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35760" y="2088093"/>
            <a:ext cx="2664296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сфере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обеспечения жильём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98480" y="3475939"/>
            <a:ext cx="2166884" cy="1569660"/>
          </a:xfrm>
          <a:prstGeom prst="rect">
            <a:avLst/>
          </a:prstGeom>
          <a:solidFill>
            <a:srgbClr val="EEE800"/>
          </a:solidFill>
          <a:effectLst>
            <a:softEdge rad="1143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сфере      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образования, культуры и спорта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83098" y="5215149"/>
            <a:ext cx="2268252" cy="1200329"/>
          </a:xfrm>
          <a:prstGeom prst="rect">
            <a:avLst/>
          </a:prstGeom>
          <a:solidFill>
            <a:srgbClr val="FF66CC">
              <a:alpha val="96000"/>
            </a:srgb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сфере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социальной поддержки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248128" y="2272758"/>
            <a:ext cx="2736304" cy="830997"/>
          </a:xfrm>
          <a:prstGeom prst="rect">
            <a:avLst/>
          </a:prstGeom>
          <a:gradFill>
            <a:gsLst>
              <a:gs pos="5000">
                <a:srgbClr val="FFFF00"/>
              </a:gs>
              <a:gs pos="9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73 428,3 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126859" y="4021311"/>
            <a:ext cx="3384376" cy="830997"/>
          </a:xfrm>
          <a:prstGeom prst="rect">
            <a:avLst/>
          </a:prstGeom>
          <a:gradFill>
            <a:gsLst>
              <a:gs pos="5000">
                <a:srgbClr val="92D050"/>
              </a:gs>
              <a:gs pos="9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2 063 623,1 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058381" y="5399814"/>
            <a:ext cx="3288670" cy="830997"/>
          </a:xfrm>
          <a:prstGeom prst="rect">
            <a:avLst/>
          </a:prstGeom>
          <a:gradFill>
            <a:gsLst>
              <a:gs pos="5000">
                <a:srgbClr val="FF0000"/>
              </a:gs>
              <a:gs pos="9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70,9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</p:txBody>
      </p:sp>
    </p:spTree>
    <p:extLst>
      <p:ext uri="{BB962C8B-B14F-4D97-AF65-F5344CB8AC3E}">
        <p14:creationId xmlns:p14="http://schemas.microsoft.com/office/powerpoint/2010/main" val="79283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243408"/>
            <a:ext cx="12191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</a:t>
            </a:r>
            <a:r>
              <a:rPr lang="ru-RU" sz="2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достижении </a:t>
            </a:r>
            <a:r>
              <a:rPr lang="ru-RU" sz="2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целевого показателя среднемесячной заработной платы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отдельных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категорий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в 2021 году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712120"/>
              </p:ext>
            </p:extLst>
          </p:nvPr>
        </p:nvGraphicFramePr>
        <p:xfrm>
          <a:off x="-1" y="836712"/>
          <a:ext cx="12192004" cy="597666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983433"/>
                <a:gridCol w="6048672"/>
                <a:gridCol w="1224136"/>
                <a:gridCol w="1152128"/>
                <a:gridCol w="1080120"/>
                <a:gridCol w="864096"/>
                <a:gridCol w="839419"/>
              </a:tblGrid>
              <a:tr h="131325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Категория работников в соответствии с указами Президента РФ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endParaRPr lang="ru-RU" sz="16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endParaRPr lang="ru-RU" sz="16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 </a:t>
                      </a:r>
                    </a:p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(факт,%)                  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                          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Исполнения (2021 год)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12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Педагогические работники</a:t>
                      </a:r>
                      <a:endParaRPr lang="ru-RU" sz="2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" marR="5080" marT="508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Образовательных учреждений в сфере общего образования (в части субвенции на реализацию основных общеобразовательных программ)</a:t>
                      </a: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65 494,1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76 042,6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76 042,6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116,1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77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Дошкольных образовательных учреждений (в части субвенции на реализацию дошкольными образовательными организациями основных общеобразовательных программ дошкольного образования)</a:t>
                      </a: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56 154,4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62 094,9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62 094,9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110,6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03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Учреждений дополнительного образования детей (ведомства образования, культуры, физической культуры и спорта)</a:t>
                      </a:r>
                      <a:endParaRPr lang="ru-RU" sz="20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" marR="508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71 310,6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77 245,5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77 245,5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108,3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203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Работники </a:t>
                      </a:r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учреждений культуры</a:t>
                      </a:r>
                      <a:endParaRPr lang="ru-RU" sz="20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80" marR="5080" marT="50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67 839,1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60 698,2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60 625,8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89,4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2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" marR="5080" marT="50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793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15481" y="-243408"/>
            <a:ext cx="91450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279576" y="0"/>
            <a:ext cx="9912423" cy="8985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региональных проектов </a:t>
            </a: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Ханты-Мансийском районе в 2021 году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603673" y="4096318"/>
            <a:ext cx="3169898" cy="63199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федеральный бюджет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04458" y="2795408"/>
            <a:ext cx="3169898" cy="91974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Расходов всего, в том числе:</a:t>
            </a:r>
            <a:endParaRPr lang="ru-RU" sz="1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254513" y="2779044"/>
            <a:ext cx="1673944" cy="936104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7 058,2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254513" y="5853105"/>
            <a:ext cx="1649680" cy="615468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730,6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766164" y="3255278"/>
            <a:ext cx="0" cy="3224559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utoShape 2" descr="Топ-6 самых классных детских площадок Липец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604458" y="4990628"/>
            <a:ext cx="3169898" cy="705919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региональный бюджет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603673" y="5918327"/>
            <a:ext cx="3170683" cy="616741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местный бюджет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0254513" y="5040375"/>
            <a:ext cx="1673944" cy="621201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5 187,8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0278777" y="4169364"/>
            <a:ext cx="1649680" cy="547999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1 139,8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07975" y="3160214"/>
            <a:ext cx="2190936" cy="91974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Расходов всего, </a:t>
            </a:r>
          </a:p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 том числе:</a:t>
            </a:r>
            <a:endParaRPr lang="ru-RU" sz="1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77295" y="4295353"/>
            <a:ext cx="2076372" cy="1095999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региональный бюджет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92676" y="5547784"/>
            <a:ext cx="2060991" cy="98728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местный бюджет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227766" y="3160214"/>
            <a:ext cx="2217238" cy="936104"/>
          </a:xfrm>
          <a:prstGeom prst="round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2 184,7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227766" y="4295353"/>
            <a:ext cx="2156707" cy="1016051"/>
          </a:xfrm>
          <a:prstGeom prst="round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1 966,2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243490" y="5463786"/>
            <a:ext cx="2156708" cy="1016051"/>
          </a:xfrm>
          <a:prstGeom prst="round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218,5 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9984432" y="3231075"/>
            <a:ext cx="0" cy="3224559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6123140" y="1761930"/>
            <a:ext cx="13570" cy="4635579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Скругленный прямоугольник 1"/>
          <p:cNvSpPr/>
          <p:nvPr/>
        </p:nvSpPr>
        <p:spPr>
          <a:xfrm>
            <a:off x="601467" y="1484783"/>
            <a:ext cx="4798731" cy="147194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Региональный проект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«Акселерация субъектов малого предпринимательства»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960096" y="1615774"/>
            <a:ext cx="4761783" cy="9361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Региональный проект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«Формирование комфортной городской среды»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76" y="193033"/>
            <a:ext cx="3187352" cy="12223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21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трелка вправо 23"/>
          <p:cNvSpPr/>
          <p:nvPr/>
        </p:nvSpPr>
        <p:spPr>
          <a:xfrm rot="3385635">
            <a:off x="5871007" y="2507851"/>
            <a:ext cx="2019994" cy="341406"/>
          </a:xfrm>
          <a:prstGeom prst="rightArrow">
            <a:avLst>
              <a:gd name="adj1" fmla="val 50000"/>
              <a:gd name="adj2" fmla="val 167619"/>
            </a:avLst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7039956">
            <a:off x="3826903" y="2507109"/>
            <a:ext cx="2019994" cy="336268"/>
          </a:xfrm>
          <a:prstGeom prst="rightArrow">
            <a:avLst>
              <a:gd name="adj1" fmla="val 50000"/>
              <a:gd name="adj2" fmla="val 167619"/>
            </a:avLst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15481" y="-243408"/>
            <a:ext cx="91450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75521" y="7937"/>
            <a:ext cx="10370046" cy="7058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регионального проекта «Формирование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комфортной городской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среды» в рамках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национального проекта «Жилье и городская среда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 году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899756" y="1051785"/>
            <a:ext cx="4176464" cy="85743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Благоустройство общественных территорий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Официальный сайт полномочного представителя Президента России в Уральском  федеральном округ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6" y="476672"/>
            <a:ext cx="2532950" cy="15197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460375" y="4216754"/>
            <a:ext cx="4555505" cy="125238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Лыжероллерная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трасса «Спорт – это здоровье» в </a:t>
            </a:r>
            <a:r>
              <a:rPr lang="ru-RU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п.Горноправдинск</a:t>
            </a:r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3 653,1 тыс. руб.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899918" y="4185156"/>
            <a:ext cx="4723233" cy="126747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придомовой территории </a:t>
            </a:r>
            <a:r>
              <a:rPr lang="ru-RU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п.Горноправдинск</a:t>
            </a:r>
            <a:endParaRPr lang="ru-RU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3 405,1 тыс. руб.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2" descr="Топ-6 самых классных детских площадок Липец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Z:\УПРАВЛЕНИЕ ПО БЮДЖЕТУ\7 Мусиенко Н.А\smorodina4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430" y="1950696"/>
            <a:ext cx="3440122" cy="21320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Z:\УПРАВЛЕНИЕ ПО БЮДЖЕТУ\7 Мусиенко Н.А\chto-takoe-lyzheroller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1950696"/>
            <a:ext cx="3312368" cy="2266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911507"/>
              </p:ext>
            </p:extLst>
          </p:nvPr>
        </p:nvGraphicFramePr>
        <p:xfrm>
          <a:off x="47329" y="5734402"/>
          <a:ext cx="12098239" cy="1104326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968972"/>
                <a:gridCol w="2484926"/>
                <a:gridCol w="2644341"/>
              </a:tblGrid>
              <a:tr h="28640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показатели муниципальной программы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Плановые значения показателей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Фактические значения показателей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1334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Количество </a:t>
                      </a:r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общественных территорий, подлежащих благоустройству</a:t>
                      </a:r>
                      <a:r>
                        <a:rPr lang="ru-RU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ед</a:t>
                      </a:r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930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000">
              <a:schemeClr val="accent5">
                <a:lumMod val="75000"/>
              </a:schemeClr>
            </a:gs>
            <a:gs pos="20000">
              <a:schemeClr val="accent1">
                <a:tint val="44500"/>
                <a:satMod val="160000"/>
              </a:schemeClr>
            </a:gs>
            <a:gs pos="2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15481" y="-243408"/>
            <a:ext cx="91450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809561" y="24859"/>
            <a:ext cx="10384293" cy="12608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регионального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Акселерация субъектов малого предпринимательства» в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национального  проекта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«Малое и среднее предпринимательство и поддержка индивидуальной предпринимательской инициативы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в 2021 году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2" descr="Топ-6 самых классных детских площадок Липец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6" y="178869"/>
            <a:ext cx="2318780" cy="1768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839718"/>
              </p:ext>
            </p:extLst>
          </p:nvPr>
        </p:nvGraphicFramePr>
        <p:xfrm>
          <a:off x="58633" y="5552997"/>
          <a:ext cx="12105073" cy="1270057"/>
        </p:xfrm>
        <a:graphic>
          <a:graphicData uri="http://schemas.openxmlformats.org/drawingml/2006/table">
            <a:tbl>
              <a:tblPr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{BC89EF96-8CEA-46FF-86C4-4CE0E7609802}</a:tableStyleId>
              </a:tblPr>
              <a:tblGrid>
                <a:gridCol w="7992237"/>
                <a:gridCol w="1963996"/>
                <a:gridCol w="2148840"/>
              </a:tblGrid>
              <a:tr h="715710">
                <a:tc>
                  <a:txBody>
                    <a:bodyPr/>
                    <a:lstStyle/>
                    <a:p>
                      <a:pPr algn="ctr" fontAlgn="t"/>
                      <a:endParaRPr lang="ru-RU" sz="18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показатели муниципальной программы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Плановые значения показателей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Фактические значения показателей 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47811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занятых в сфере МСП, включая индивидуальных предпринимателей и </a:t>
                      </a:r>
                      <a:r>
                        <a:rPr lang="ru-RU" sz="1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самозанятых</a:t>
                      </a:r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человек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1 000,0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1 248,0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07" marR="5707" marT="5707" marB="0"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26" name="Скругленный прямоугольник 25"/>
          <p:cNvSpPr/>
          <p:nvPr/>
        </p:nvSpPr>
        <p:spPr>
          <a:xfrm>
            <a:off x="2578089" y="1372581"/>
            <a:ext cx="7972856" cy="144016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Предоставлена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финансовая поддержка 10 субъектам малого и среднего предпринимательства на возмещение части затрат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251040" y="3167361"/>
            <a:ext cx="2772308" cy="2160252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приобретению и доставке муки для производства хлеба и хлебобулочных изделий 2 субъектам на общую сумму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448,2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87988" y="3235072"/>
            <a:ext cx="2916324" cy="205091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приобретению и  доставке кормов для сельскохозяйственных животных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субъекту на сумму 200,0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6324" y="3128059"/>
            <a:ext cx="2597297" cy="2088232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оплате коммунальных услуг нежилых помещений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субъекту на сумму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114,9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71665" y="3148655"/>
            <a:ext cx="2664296" cy="206763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приобретению оборудования (основных средств)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субъектам на общую сумму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1421,6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110275" y="2818955"/>
            <a:ext cx="720000" cy="324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558086" y="2818956"/>
            <a:ext cx="0" cy="36522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446150" y="2818955"/>
            <a:ext cx="0" cy="476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0245461" y="2818956"/>
            <a:ext cx="531059" cy="41611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4943872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8384457"/>
              </p:ext>
            </p:extLst>
          </p:nvPr>
        </p:nvGraphicFramePr>
        <p:xfrm>
          <a:off x="839416" y="1749546"/>
          <a:ext cx="1065718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505250" y="188640"/>
            <a:ext cx="5544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Инициативное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бюджетирование </a:t>
            </a:r>
            <a:r>
              <a:rPr lang="ru-RU" sz="2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Ханты-Мансийском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районе в 2021 году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36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Прямая со стрелкой 22"/>
          <p:cNvCxnSpPr/>
          <p:nvPr/>
        </p:nvCxnSpPr>
        <p:spPr>
          <a:xfrm flipH="1">
            <a:off x="6348217" y="2332696"/>
            <a:ext cx="2078" cy="372318"/>
          </a:xfrm>
          <a:prstGeom prst="straightConnector1">
            <a:avLst/>
          </a:prstGeom>
          <a:ln w="4445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8597882" y="2202979"/>
            <a:ext cx="480631" cy="391880"/>
          </a:xfrm>
          <a:prstGeom prst="straightConnector1">
            <a:avLst/>
          </a:prstGeom>
          <a:ln w="4445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553008" y="2166000"/>
            <a:ext cx="805009" cy="471688"/>
          </a:xfrm>
          <a:prstGeom prst="straightConnector1">
            <a:avLst/>
          </a:prstGeom>
          <a:ln w="4445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>
            <a:spLocks noGrp="1"/>
          </p:cNvSpPr>
          <p:nvPr>
            <p:ph type="ctrTitle"/>
          </p:nvPr>
        </p:nvSpPr>
        <p:spPr>
          <a:xfrm>
            <a:off x="3215680" y="295263"/>
            <a:ext cx="8722644" cy="548680"/>
          </a:xfrm>
          <a:noFill/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Капитальные вложения в объекты муниципальной собственности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2021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" y="295263"/>
            <a:ext cx="3321850" cy="2016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1706957" y="2705014"/>
            <a:ext cx="2248556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>
              <a:solidFill>
                <a:prstClr val="white"/>
              </a:solidFill>
            </a:endParaRPr>
          </a:p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Образование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9 241,4 тыс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34269" y="2705014"/>
            <a:ext cx="2448272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                    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209 275,6 тыс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16280" y="2620493"/>
            <a:ext cx="2824621" cy="120032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>
              <a:solidFill>
                <a:prstClr val="white"/>
              </a:solidFill>
            </a:endParaRP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Культура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46 566,5 тыс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2" name="Picture 2" descr="http://astra-development.ru/uploads/main/00h/5f0d7251a5964/image001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649" y="4098122"/>
            <a:ext cx="2831510" cy="2384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3082041" y="939787"/>
            <a:ext cx="6552728" cy="14438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Всего расходы на строительство                                265 083,5 тыс.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pic>
        <p:nvPicPr>
          <p:cNvPr id="11" name="Picture 2" descr="Z:\УПРАВЛЕНИЕ ПО БЮДЖЕТУ\7 Мусиенко Н.А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9" y="4205548"/>
            <a:ext cx="3528392" cy="22304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Z:\УПРАВЛЕНИЕ ПО БЮДЖЕТУ\7 Мусиенко Н.А\жкх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564" y="4078846"/>
            <a:ext cx="3385681" cy="24228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19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803456" y="42740"/>
            <a:ext cx="9482354" cy="7219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и результаты реализации муниципальной программы «Улучшение жилищных условий жителей Ханты-Мансийского района»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942" y="2943742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>
                <a:solidFill>
                  <a:srgbClr val="0070C0"/>
                </a:solidFill>
              </a:rPr>
              <a:t>Тыс. рублей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676442836"/>
              </p:ext>
            </p:extLst>
          </p:nvPr>
        </p:nvGraphicFramePr>
        <p:xfrm>
          <a:off x="-21732" y="2943742"/>
          <a:ext cx="5112568" cy="4054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087888" y="1461472"/>
            <a:ext cx="6984776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Целевые </a:t>
            </a:r>
            <a:r>
              <a:rPr lang="ru-RU" sz="2000" b="1" dirty="0" smtClean="0">
                <a:solidFill>
                  <a:srgbClr val="0070C0"/>
                </a:solidFill>
              </a:rPr>
              <a:t>показатели, </a:t>
            </a:r>
            <a:r>
              <a:rPr lang="ru-RU" sz="2000" b="1" dirty="0">
                <a:solidFill>
                  <a:srgbClr val="0070C0"/>
                </a:solidFill>
              </a:rPr>
              <a:t>достигнутые в  </a:t>
            </a:r>
            <a:r>
              <a:rPr lang="ru-RU" sz="2000" b="1" dirty="0" smtClean="0">
                <a:solidFill>
                  <a:srgbClr val="0070C0"/>
                </a:solidFill>
              </a:rPr>
              <a:t>2021 году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147136" y="2943742"/>
            <a:ext cx="2520280" cy="996461"/>
          </a:xfrm>
          <a:prstGeom prst="triangle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AutoShape 2" descr="О приеме заявлений на получение социальной выплаты на улучшение жилищных услов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 descr="Z:\УПРАВЛЕНИЕ ПО БЮДЖЕТУ\7 Мусиенко Н.А\montazhnaya-oblast-1-100-65-1024x62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" t="7288" r="11372" b="4255"/>
          <a:stretch/>
        </p:blipFill>
        <p:spPr bwMode="auto">
          <a:xfrm>
            <a:off x="92479" y="779424"/>
            <a:ext cx="3555249" cy="2040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455857"/>
              </p:ext>
            </p:extLst>
          </p:nvPr>
        </p:nvGraphicFramePr>
        <p:xfrm>
          <a:off x="5087888" y="2204864"/>
          <a:ext cx="6984774" cy="36694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58973"/>
                <a:gridCol w="1062900"/>
                <a:gridCol w="1062901"/>
              </a:tblGrid>
              <a:tr h="648072">
                <a:tc>
                  <a:txBody>
                    <a:bodyPr/>
                    <a:lstStyle/>
                    <a:p>
                      <a:pPr algn="ctr" fontAlgn="t"/>
                      <a:endParaRPr lang="ru-RU" sz="1400" b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4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показатели муниципальной программы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Плановые значения показателей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Фактические значения показателей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60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Приобретено жилых помещений, </a:t>
                      </a:r>
                      <a:r>
                        <a:rPr lang="ru-RU" sz="1400" u="none" strike="noStrike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855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площадь жилых помещений, приходящихся в среднем на 1 жителя, </a:t>
                      </a:r>
                      <a:r>
                        <a:rPr lang="ru-RU" sz="14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882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населения, получившего жилые помещения и улучшившего жилищные условия в отчетном году, в общей численности населения, состоящего на учете в качестве нуждающегося в жилых помещениях, % 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15,3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369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квадратных метров расселенного аварийного жилищного фонда, признанного таковым до 1 января 2017 года, </a:t>
                      </a:r>
                      <a:r>
                        <a:rPr lang="ru-RU" sz="14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тыс.кв.м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369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граждан, расселенных из аварийного жилищного фонда, признанного таковым до 1 января 2017 года, человек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26,0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46" marR="7046" marT="70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481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34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336" y="0"/>
            <a:ext cx="11737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Изменение утвержденных параметров бюджета Ханты-Мансийского района в 2021 году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583106"/>
              </p:ext>
            </p:extLst>
          </p:nvPr>
        </p:nvGraphicFramePr>
        <p:xfrm>
          <a:off x="191343" y="1052736"/>
          <a:ext cx="11809311" cy="5688633"/>
        </p:xfrm>
        <a:graphic>
          <a:graphicData uri="http://schemas.openxmlformats.org/drawingml/2006/table">
            <a:tbl>
              <a:tblPr/>
              <a:tblGrid>
                <a:gridCol w="1987958"/>
                <a:gridCol w="1296494"/>
                <a:gridCol w="1210061"/>
                <a:gridCol w="1210061"/>
                <a:gridCol w="1210061"/>
                <a:gridCol w="1210061"/>
                <a:gridCol w="1178059"/>
                <a:gridCol w="1178059"/>
                <a:gridCol w="1328497"/>
              </a:tblGrid>
              <a:tr h="27759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Утвержденный бюджет района на 2021 год решением Думы от 25.12.2020</a:t>
                      </a:r>
                      <a:br>
                        <a:rPr lang="ru-RU" sz="1200" b="1" i="0" u="none" strike="noStrike" dirty="0">
                          <a:effectLst/>
                          <a:latin typeface="Times New Roman"/>
                        </a:rPr>
                      </a:br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№ 679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Внесенные изменения в бюджет района в соответствии с решением Думы  от  05.03.2021 № 713</a:t>
                      </a:r>
                    </a:p>
                    <a:p>
                      <a:pPr algn="ctr" fontAlgn="ctr"/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Внесенные изменения в бюджет района в соответствии с решением Думы  от  21.05.2021 № 733</a:t>
                      </a:r>
                    </a:p>
                    <a:p>
                      <a:pPr algn="ctr" fontAlgn="ctr"/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Внесенные изменения в бюджет района в соответствии с решением Думы  от  25.06.2021 № 749</a:t>
                      </a:r>
                    </a:p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Внесенные изменения в бюджет района в соответствии с решением Думы  от  02.11.2021 № 16</a:t>
                      </a:r>
                    </a:p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Внесенные изменения в бюджет района в соответствии с решением Думы  от  17.12.2021 № 35</a:t>
                      </a:r>
                    </a:p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Изменения внесенные на основании ст. 217, 232 Бюджетного кодекса РФ (+;-)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Утвержденный (уточненный)  бюджет района на 2021 год </a:t>
                      </a:r>
                    </a:p>
                    <a:p>
                      <a:pPr algn="ctr" fontAlgn="ctr"/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17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ВСЕГО ДОХОДОВ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4 019 311,4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+49 575,5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+196 827,2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+89 748,2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+44 818,4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-50 353 ,2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4 349 927,4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00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НАЛОГОВЫЕ И НЕНАЛОГОВЫЕ ДОХОДЫ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1 715 673,8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+52 626,6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+35 549,1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1 803 849,4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17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2 303 637,6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+49 575,5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+144 200,6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+54 199,1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+44 818,4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-50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353,2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2 546 078,0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17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ВСЕГО РАСХОДОВ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4 167 070,2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+935 097,9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+280 381,2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+21 462,8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-2 468,6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-225 491,2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5 176 052,3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17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ДЕФИЦИТ (-), ПРОФИЦИТ (+)</a:t>
                      </a: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-147 758,80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-885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522,4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-83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554,0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68 285,4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47 287,0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175 138,00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-826 124,9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8420" marR="8420" marT="84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496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61440" y="-58366"/>
            <a:ext cx="907300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формирования и направления расходования дорожного фонда Ханты-Мансийского района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2021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84961" y="2116589"/>
            <a:ext cx="1787103" cy="430210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 фонд Ханты-Мансийского района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8 340,3 тыс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77934" y="1203517"/>
            <a:ext cx="468052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Направления расходования </a:t>
            </a:r>
          </a:p>
          <a:p>
            <a:pPr algn="ctr"/>
            <a:r>
              <a:rPr lang="ru-RU" b="1" dirty="0" smtClean="0">
                <a:ln w="10541" cmpd="sng">
                  <a:noFill/>
                  <a:prstDash val="solid"/>
                </a:ln>
                <a:latin typeface="Times New Roman" pitchFamily="18" charset="0"/>
                <a:cs typeface="Times New Roman" pitchFamily="18" charset="0"/>
              </a:rPr>
              <a:t>дорожного фонда</a:t>
            </a:r>
            <a:endParaRPr lang="ru-RU" b="1" dirty="0">
              <a:ln w="10541" cmpd="sng">
                <a:noFill/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360" y="2400566"/>
            <a:ext cx="3744416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  <a:scene3d>
              <a:camera prst="orthographicFront"/>
              <a:lightRig rig="flat" dir="tl"/>
            </a:scene3d>
            <a:sp3d contourW="19050" prstMaterial="clear"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Источники формирования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дорожного фонда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7" name="Таблица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26912"/>
              </p:ext>
            </p:extLst>
          </p:nvPr>
        </p:nvGraphicFramePr>
        <p:xfrm>
          <a:off x="0" y="3166508"/>
          <a:ext cx="4727848" cy="355283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469360"/>
                <a:gridCol w="1201356"/>
                <a:gridCol w="960403"/>
                <a:gridCol w="1096729"/>
              </a:tblGrid>
              <a:tr h="9654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666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Остатки на 01.01.2021 </a:t>
                      </a:r>
                      <a:endParaRPr lang="ru-RU" sz="16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2 375,6</a:t>
                      </a:r>
                      <a:endParaRPr lang="ru-RU" sz="16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rgbClr val="FF66CC"/>
                    </a:solidFill>
                  </a:tcPr>
                </a:tc>
              </a:tr>
              <a:tr h="6708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Акцизы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897,2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914,5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666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Транспортный 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4 491,2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5 050,2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112,4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33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Итого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5 388,4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8 340,3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9" name="Пятиугольник 58"/>
          <p:cNvSpPr/>
          <p:nvPr/>
        </p:nvSpPr>
        <p:spPr>
          <a:xfrm rot="10800000">
            <a:off x="6851472" y="2059686"/>
            <a:ext cx="5200749" cy="637538"/>
          </a:xfrm>
          <a:prstGeom prst="homePlate">
            <a:avLst/>
          </a:prstGeom>
          <a:solidFill>
            <a:schemeClr val="accent5">
              <a:lumMod val="60000"/>
              <a:lumOff val="40000"/>
              <a:alpha val="42000"/>
            </a:schemeClr>
          </a:solidFill>
          <a:effectLst>
            <a:glow>
              <a:schemeClr val="accent5">
                <a:satMod val="175000"/>
              </a:schemeClr>
            </a:glow>
            <a:outerShdw dist="50800" sx="1000" sy="1000" algn="ctr" rotWithShape="0">
              <a:schemeClr val="bg1"/>
            </a:outerShdw>
            <a:softEdge rad="0"/>
          </a:effectLst>
          <a:scene3d>
            <a:camera prst="orthographicFront"/>
            <a:lightRig rig="threePt" dir="t">
              <a:rot lat="0" lon="0" rev="3000000"/>
            </a:lightRig>
          </a:scene3d>
          <a:sp3d extrusionH="88900">
            <a:bevelT/>
            <a:extrusionClr>
              <a:schemeClr val="accent5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TextBox 59"/>
          <p:cNvSpPr txBox="1"/>
          <p:nvPr/>
        </p:nvSpPr>
        <p:spPr>
          <a:xfrm>
            <a:off x="7320135" y="2059686"/>
            <a:ext cx="4732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Ремонт дороги к полигону ТБО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п.Горноправдинск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   2 375,6 тыс. 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ятиугольник 16"/>
          <p:cNvSpPr/>
          <p:nvPr/>
        </p:nvSpPr>
        <p:spPr>
          <a:xfrm rot="10800000">
            <a:off x="6901734" y="2841219"/>
            <a:ext cx="5144675" cy="618456"/>
          </a:xfrm>
          <a:prstGeom prst="homePlate">
            <a:avLst/>
          </a:prstGeom>
          <a:solidFill>
            <a:schemeClr val="accent5">
              <a:lumMod val="60000"/>
              <a:lumOff val="40000"/>
              <a:alpha val="42000"/>
            </a:schemeClr>
          </a:solidFill>
          <a:effectLst>
            <a:glow>
              <a:schemeClr val="accent5">
                <a:satMod val="175000"/>
              </a:schemeClr>
            </a:glow>
            <a:outerShdw dist="50800" sx="1000" sy="1000" algn="ctr" rotWithShape="0">
              <a:schemeClr val="bg1"/>
            </a:outerShdw>
            <a:softEdge rad="0"/>
          </a:effectLst>
          <a:scene3d>
            <a:camera prst="orthographicFront"/>
            <a:lightRig rig="threePt" dir="t">
              <a:rot lat="0" lon="0" rev="3000000"/>
            </a:lightRig>
          </a:scene3d>
          <a:sp3d extrusionH="88900">
            <a:bevelT/>
            <a:extrusionClr>
              <a:schemeClr val="accent5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7392143" y="2818566"/>
            <a:ext cx="4654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Содержание автомобильной дороги «Подъезд к                    д. Ярки» – 2 488,5 тыс. 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ятиугольник 19"/>
          <p:cNvSpPr/>
          <p:nvPr/>
        </p:nvSpPr>
        <p:spPr>
          <a:xfrm rot="10800000">
            <a:off x="6851471" y="3579687"/>
            <a:ext cx="5170417" cy="618456"/>
          </a:xfrm>
          <a:prstGeom prst="homePlate">
            <a:avLst/>
          </a:prstGeom>
          <a:solidFill>
            <a:schemeClr val="accent5">
              <a:lumMod val="60000"/>
              <a:lumOff val="40000"/>
              <a:alpha val="42000"/>
            </a:schemeClr>
          </a:solidFill>
          <a:effectLst>
            <a:glow>
              <a:schemeClr val="accent5">
                <a:satMod val="175000"/>
              </a:schemeClr>
            </a:glow>
            <a:outerShdw dist="50800" sx="1000" sy="1000" algn="ctr" rotWithShape="0">
              <a:schemeClr val="bg1"/>
            </a:outerShdw>
            <a:softEdge rad="0"/>
          </a:effectLst>
          <a:scene3d>
            <a:camera prst="orthographicFront"/>
            <a:lightRig rig="threePt" dir="t">
              <a:rot lat="0" lon="0" rev="3000000"/>
            </a:lightRig>
          </a:scene3d>
          <a:sp3d extrusionH="88900">
            <a:bevelT/>
            <a:extrusionClr>
              <a:schemeClr val="accent5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7392142" y="3579687"/>
            <a:ext cx="4629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Содержание автомобильной дороги «Подъезд к            п. Выкатной» – 2 667,8 тыс. 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ятиугольник 21"/>
          <p:cNvSpPr/>
          <p:nvPr/>
        </p:nvSpPr>
        <p:spPr>
          <a:xfrm rot="10800000">
            <a:off x="6744071" y="4365104"/>
            <a:ext cx="5237673" cy="618456"/>
          </a:xfrm>
          <a:prstGeom prst="homePlate">
            <a:avLst/>
          </a:prstGeom>
          <a:solidFill>
            <a:schemeClr val="accent5">
              <a:lumMod val="60000"/>
              <a:lumOff val="40000"/>
              <a:alpha val="42000"/>
            </a:schemeClr>
          </a:solidFill>
          <a:effectLst>
            <a:glow>
              <a:schemeClr val="accent5">
                <a:satMod val="175000"/>
              </a:schemeClr>
            </a:glow>
            <a:outerShdw dist="50800" sx="1000" sy="1000" algn="ctr" rotWithShape="0">
              <a:schemeClr val="bg1"/>
            </a:outerShdw>
            <a:softEdge rad="0"/>
          </a:effectLst>
          <a:scene3d>
            <a:camera prst="orthographicFront"/>
            <a:lightRig rig="threePt" dir="t">
              <a:rot lat="0" lon="0" rev="3000000"/>
            </a:lightRig>
          </a:scene3d>
          <a:sp3d extrusionH="88900">
            <a:bevelT/>
            <a:extrusionClr>
              <a:schemeClr val="accent5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7392142" y="4381944"/>
            <a:ext cx="4629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Содержание автомобильной дороги «Подъезд до          с.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Реполово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– 232,2 тыс. 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ятиугольник 25"/>
          <p:cNvSpPr/>
          <p:nvPr/>
        </p:nvSpPr>
        <p:spPr>
          <a:xfrm rot="10800000">
            <a:off x="6672064" y="5136836"/>
            <a:ext cx="5349824" cy="618456"/>
          </a:xfrm>
          <a:prstGeom prst="homePlate">
            <a:avLst/>
          </a:prstGeom>
          <a:solidFill>
            <a:schemeClr val="accent2">
              <a:lumMod val="60000"/>
              <a:lumOff val="40000"/>
              <a:alpha val="42000"/>
            </a:schemeClr>
          </a:solidFill>
          <a:effectLst>
            <a:glow>
              <a:schemeClr val="accent5">
                <a:satMod val="175000"/>
              </a:schemeClr>
            </a:glow>
            <a:outerShdw dist="50800" sx="1000" sy="1000" algn="ctr" rotWithShape="0">
              <a:schemeClr val="bg1"/>
            </a:outerShdw>
            <a:softEdge rad="0"/>
          </a:effectLst>
          <a:scene3d>
            <a:camera prst="orthographicFront"/>
            <a:lightRig rig="threePt" dir="t">
              <a:rot lat="0" lon="0" rev="3000000"/>
            </a:lightRig>
          </a:scene3d>
          <a:sp3d extrusionH="88900">
            <a:bevelT/>
            <a:extrusionClr>
              <a:schemeClr val="accent5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7392143" y="5276787"/>
            <a:ext cx="4589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Итого расходов – 7 764,1 тыс. 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ятиугольник 27"/>
          <p:cNvSpPr/>
          <p:nvPr/>
        </p:nvSpPr>
        <p:spPr>
          <a:xfrm rot="10800000">
            <a:off x="6672063" y="5949280"/>
            <a:ext cx="5354101" cy="618456"/>
          </a:xfrm>
          <a:prstGeom prst="homePlate">
            <a:avLst/>
          </a:prstGeom>
          <a:solidFill>
            <a:srgbClr val="FF66CC">
              <a:alpha val="42000"/>
            </a:srgbClr>
          </a:solidFill>
          <a:ln>
            <a:noFill/>
          </a:ln>
          <a:effectLst>
            <a:glow>
              <a:schemeClr val="accent5">
                <a:satMod val="175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92142" y="5982962"/>
            <a:ext cx="4668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Остаток средств Дорожного фонда на 01.01.2022 – 576,2 тыс. 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Z:\УПРАВЛЕНИЕ ПО БЮДЖЕТУ\7 Мусиенко Н.А\6e43128629f60c55b8806d8798805f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2" y="182100"/>
            <a:ext cx="3216787" cy="21364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13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78290"/>
              </p:ext>
            </p:extLst>
          </p:nvPr>
        </p:nvGraphicFramePr>
        <p:xfrm>
          <a:off x="47328" y="620687"/>
          <a:ext cx="12097344" cy="6192691"/>
        </p:xfrm>
        <a:graphic>
          <a:graphicData uri="http://schemas.openxmlformats.org/drawingml/2006/table">
            <a:tbl>
              <a:tblPr/>
              <a:tblGrid>
                <a:gridCol w="10223688"/>
                <a:gridCol w="1873656"/>
              </a:tblGrid>
              <a:tr h="42063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мероприятия</a:t>
                      </a:r>
                    </a:p>
                  </a:txBody>
                  <a:tcPr marL="216000" marR="108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 расходов, тыс. рублей</a:t>
                      </a:r>
                    </a:p>
                  </a:txBody>
                  <a:tcPr marL="9525" marR="360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43899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автомобильной</a:t>
                      </a:r>
                      <a:r>
                        <a:rPr lang="ru-RU" sz="13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дороги «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Участок подъезда дороги к с. </a:t>
                      </a:r>
                      <a:r>
                        <a:rPr lang="ru-RU" sz="13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Реполово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216000" marR="108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116,0</a:t>
                      </a:r>
                    </a:p>
                  </a:txBody>
                  <a:tcPr marL="9525" marR="360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43899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Корректировка проектно-сметной документации объекта "Строительство подъездной дороги до д. Белогорье и </a:t>
                      </a:r>
                      <a:r>
                        <a:rPr lang="ru-RU" sz="13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п.Луговской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6000" marR="108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3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3 308,3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43899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Корректировка проектно-сметной документации объекта: "Реконструкция внутрипоселковых дорог в </a:t>
                      </a:r>
                      <a:r>
                        <a:rPr lang="ru-RU" sz="13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с.Батово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Ханты-Мансийского района"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6000" marR="108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3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5 052,0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33782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Ремонт дороги к полигону ТБО п. Горноправдинск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6000" marR="108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3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15 401,9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22429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ПИР "Автомобильная дорога до с. </a:t>
                      </a:r>
                      <a:r>
                        <a:rPr lang="ru-RU" sz="13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Цингалы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6000" marR="108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3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3 860,4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34650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Строительство объездной дороги в п. Горноправдинск (ПИР)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6000" marR="108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3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18 500,0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35323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Строительство дороги к новому кладбищу в п. Горноправдинск (ПИР)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6000" marR="108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3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1 945,4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35323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 дорог в сельском поселении Шапша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6000" marR="108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3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8 000,0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28259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 дорог в сельском поселении Сибирский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6000" marR="108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3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10 000,0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28259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Строительство вертолетной площадки для транспортного судна по типу МИ-8 в п. Сибирский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6000" marR="108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3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400,0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35323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Строительство вертолетной площадки для транспортного судна по типу МИ-8 в п. </a:t>
                      </a:r>
                      <a:r>
                        <a:rPr lang="ru-RU" sz="13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Цингалы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6000" marR="108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3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400,0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26912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Строительство вертолетной площадки для транспортного судна по типу МИ-8 в д. </a:t>
                      </a:r>
                      <a:r>
                        <a:rPr lang="ru-RU" sz="13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Чембакчино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6000" marR="108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3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400,0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26912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 и капитальный ремонт автодорог местного значения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6000" marR="108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3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20 000,0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43899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 по содержанию </a:t>
                      </a:r>
                      <a:r>
                        <a:rPr lang="ru-RU" sz="13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внутрипоселковых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дорог, придомовых территорий, подъездов к пожарным водоемам в населенных пунктах 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Кедровый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6000" marR="108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3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300,0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26912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 общепоселковых дорог в районе новой застройки СП </a:t>
                      </a:r>
                      <a:r>
                        <a:rPr lang="ru-RU" sz="13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Селиярово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6000" marR="108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3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11 000,0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40602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проектно-изыскательских работ по капитальному ремонту дорог и строительству сквера СП Шапша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6000" marR="108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3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1 250,0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  <a:tr h="26912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 НА ПОДДЕРЖКУ ДОРОЖНОГО ХОЗЯЙСТВА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6000" marR="108000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99 934,0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55440" y="-230170"/>
            <a:ext cx="10369152" cy="120032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бъём расходов за счет средств бюджета Ханты-Мансийского района на поддержку дорожного хозяйства в 2021 году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24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43472" y="48979"/>
            <a:ext cx="9145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Резервный фонд администрации Ханты-Мансийского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района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407367" y="438636"/>
            <a:ext cx="2558813" cy="1478196"/>
          </a:xfrm>
          <a:prstGeom prst="horizontalScroll">
            <a:avLst/>
          </a:prstGeom>
          <a:solidFill>
            <a:srgbClr val="99FFCC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Объём резервного фонда в 202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году составил                   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27 585,9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тыс. рублей</a:t>
            </a: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4079776" y="416034"/>
            <a:ext cx="3456384" cy="1356782"/>
          </a:xfrm>
          <a:prstGeom prst="horizontalScroll">
            <a:avLst/>
          </a:prstGeom>
          <a:solidFill>
            <a:srgbClr val="FF9933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Осуществлены расходы за счёт средств резервного фонда в сумме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21 568,8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тыс. рублей</a:t>
            </a: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8616280" y="324724"/>
            <a:ext cx="3168352" cy="1448092"/>
          </a:xfrm>
          <a:prstGeom prst="horizontalScroll">
            <a:avLst/>
          </a:prstGeom>
          <a:solidFill>
            <a:srgbClr val="99FFCC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 использованный остаток средств резервного фонда составил                  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6 017,1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тыс. рублей.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40590"/>
              </p:ext>
            </p:extLst>
          </p:nvPr>
        </p:nvGraphicFramePr>
        <p:xfrm>
          <a:off x="0" y="1844824"/>
          <a:ext cx="12192000" cy="496855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064552"/>
                <a:gridCol w="1127448"/>
              </a:tblGrid>
              <a:tr h="4515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 расходов резервного фонда                                                                                                                         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2" marR="4772" marT="4772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</a:t>
                      </a:r>
                      <a:endParaRPr lang="ru-RU" sz="14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 руб</a:t>
                      </a:r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2" marR="4772" marT="4772" marB="0" anchor="b"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2282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реализация мероприятий по ликвидации учреждения МКУ «Комитет по культуре, спорту и социальной политике»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2" marR="4772" marT="4772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7 878,2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2" marR="4772" marT="4772" marB="0"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2602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проведение мероприятий по вывозу снега и защиты населённых пунктов от угрозы подтопления талыми водами</a:t>
                      </a:r>
                      <a:endParaRPr lang="ru-RU" sz="140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2" marR="4772" marT="4772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1 941,1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2" marR="4772" marT="4772" marB="0"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437307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организацию работ по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берегоукреплению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со стороны протоки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Неулево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с.Зенково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целях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защиты населенного пункта от затопления в период весеннего паводка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2" marR="4772" marT="4772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2" marR="4772" marT="4772" marB="0"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22827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проведение ремонта дамб обвалований в с. Троица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2" marR="4772" marT="4772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1 481,0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2" marR="4772" marT="4772" marB="0"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451565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ремонт административного здания в СП Согом, в целях исполнения п. 6 перечня поручений Губернатора Ханты-Мансийского автономного округа – Югры от 13.02.2021 по итогам онлайн-встречи с жителями Ханты-Мансийского района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2" marR="4772" marT="4772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614,0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2" marR="4772" marT="4772" marB="0"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2887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приобретение средств тушения ландшафтных пожаров МКУ «УГЗ»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2" marR="4772" marT="4772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2" marR="4772" marT="4772" marB="0"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239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проведение ремонтно-восстановительных работ на инженерных сетях водоотведения в районе д. 44 по ул. Ленина, п. Луговской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2" marR="4772" marT="4772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779,8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2" marR="4772" marT="4772" marB="0"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4515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приобретение дезинфицирующих средств и средств индивидуальной защиты для сельских поселений Ханты-Мансийского района МКУ «УТО»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2" marR="4772" marT="4772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378,5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2" marR="4772" marT="4772" marB="0"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7082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мероприятий, связанных с профилактикой и устранением последствий распространения новой коронавирусной инфекции (COVID-19) (МКУ "УТО)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2" marR="4772" marT="4772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1 440,0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2" marR="4772" marT="4772" marB="0"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2282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проведение выборов и референдумов (администрация ХМР)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2" marR="4772" marT="4772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347,4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2" marR="4772" marT="4772" marB="0"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2379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исполнение расходных обязательств в рамках исполнения полномочий сельских поселений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Выкатной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Шапша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2" marR="4772" marT="4772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5 638,8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2" marR="4772" marT="4772" marB="0"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4561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мероприятия по содержанию внутри поселковых дорог, придомовых территорий, подъездов к пожарным водоемам в населенных пунктах сельского поселения Кедровый в ноябре, декабре 2021 года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2" marR="4772" marT="4772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2" marR="4772" marT="4772" marB="0"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30049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расходов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2" marR="4772" marT="4772" marB="0" anchor="ctr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21 568,8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2" marR="4772" marT="4772" marB="0" anchor="ctr">
                    <a:cell3D prstMaterial="dkEdge">
                      <a:bevel prst="slope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1" name="Стрелка вправо 10"/>
          <p:cNvSpPr/>
          <p:nvPr/>
        </p:nvSpPr>
        <p:spPr>
          <a:xfrm>
            <a:off x="3215680" y="1020918"/>
            <a:ext cx="576064" cy="45106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7815963" y="1079081"/>
            <a:ext cx="576064" cy="45106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51384" y="53220"/>
            <a:ext cx="11233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Объем межбюджетных трансфертов, предоставленный бюджетам сельских поселений  </a:t>
            </a:r>
            <a:endParaRPr lang="ru-RU" sz="2000" b="1" dirty="0" smtClean="0">
              <a:solidFill>
                <a:prstClr val="white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Ханты-Мансийского </a:t>
            </a: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района в 2020 – 2021 годах, в разрезе видов межбюджетных </a:t>
            </a:r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трансфертов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6452361"/>
              </p:ext>
            </p:extLst>
          </p:nvPr>
        </p:nvGraphicFramePr>
        <p:xfrm>
          <a:off x="0" y="908720"/>
          <a:ext cx="11917760" cy="5915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361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5">
                <a:lumMod val="75000"/>
              </a:schemeClr>
            </a:gs>
            <a:gs pos="13000">
              <a:schemeClr val="accent1">
                <a:tint val="44500"/>
                <a:satMod val="160000"/>
              </a:schemeClr>
            </a:gs>
            <a:gs pos="3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336" y="63542"/>
            <a:ext cx="119533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Источники внутреннего финансирования дефицита бюджета муниципального образования </a:t>
            </a:r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                 Ханты-Мансийского </a:t>
            </a: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района </a:t>
            </a:r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за </a:t>
            </a: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anose="02020603050405020304" pitchFamily="18" charset="0"/>
              </a:rPr>
              <a:t>2020-2021 г., (тыс. руб.)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972808"/>
              </p:ext>
            </p:extLst>
          </p:nvPr>
        </p:nvGraphicFramePr>
        <p:xfrm>
          <a:off x="119336" y="1340767"/>
          <a:ext cx="11953327" cy="5517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6356"/>
                <a:gridCol w="2542757"/>
                <a:gridCol w="2774214"/>
              </a:tblGrid>
              <a:tr h="39697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</a:tr>
              <a:tr h="893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Получение бюджетных кредитов от других бюджетов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бюджетной </a:t>
                      </a:r>
                      <a:r>
                        <a:rPr lang="ru-RU" sz="16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системы Российской Федерации в валюте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Российской Федерации</a:t>
                      </a:r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81 586,4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162 419,9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</a:tr>
              <a:tr h="893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Погашение бюджетных кредитов, полученных от других бюджетов бюджетной системы Российской Федерации в валюте Российской Федерации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- 81 586,4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- 162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419,9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</a:tr>
              <a:tr h="893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Средства от продажи акций и иных форм участия в капитале, находящихся в собственности муниципальных районов</a:t>
                      </a:r>
                      <a:endParaRPr kumimoji="0" 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</a:tr>
              <a:tr h="893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Возврат бюджетных кредитов, предоставленных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юридическим лицам из бюджетов муниципальных районов в валюте Российской Федерации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1 392,8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</a:tr>
              <a:tr h="7203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Изменение остатков средств на счетах по учету средств бюджетов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192 404,1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-330 090,9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</a:tr>
              <a:tr h="8271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Источники финансирования дефицитов бюджетов</a:t>
                      </a:r>
                    </a:p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272 597,7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-211 241,1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558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23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15480" y="23292"/>
            <a:ext cx="914501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952596" y="1500175"/>
            <a:ext cx="8286808" cy="4572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Комитет по финансам администрации </a:t>
            </a:r>
          </a:p>
          <a:p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Ханты-Мансийского района</a:t>
            </a:r>
          </a:p>
          <a:p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 ул. Гагарина, д. 214, г. Ханты-Мансийск, 628002</a:t>
            </a:r>
          </a:p>
          <a:p>
            <a:r>
              <a:rPr lang="ru-RU" sz="5500" b="1" dirty="0" err="1" smtClean="0">
                <a:latin typeface="Times New Roman" pitchFamily="18" charset="0"/>
                <a:cs typeface="Times New Roman" pitchFamily="18" charset="0"/>
              </a:rPr>
              <a:t>еmail</a:t>
            </a:r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 komitet@hmrn.ru</a:t>
            </a:r>
          </a:p>
          <a:p>
            <a:endParaRPr lang="ru-RU" sz="55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Режим работы:</a:t>
            </a:r>
            <a:endParaRPr lang="ru-RU" sz="5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понедельник — четверг   с 09.00 до 18.15</a:t>
            </a:r>
          </a:p>
          <a:p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пятница с 09.00 до 17.00</a:t>
            </a:r>
          </a:p>
          <a:p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обед: с 13.00 до 14.00</a:t>
            </a:r>
          </a:p>
          <a:p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выходные дни: суббота, воскресенье</a:t>
            </a:r>
          </a:p>
          <a:p>
            <a:endParaRPr lang="ru-RU" sz="5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Приемная</a:t>
            </a:r>
            <a:endParaRPr lang="ru-RU" sz="5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500" dirty="0" err="1" smtClean="0">
                <a:latin typeface="Times New Roman" pitchFamily="18" charset="0"/>
                <a:cs typeface="Times New Roman" pitchFamily="18" charset="0"/>
              </a:rPr>
              <a:t>еmail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  <a:hlinkClick r:id="rId3"/>
              </a:rPr>
              <a:t>komitet@hmrn.ru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5500" dirty="0" err="1" smtClean="0">
                <a:latin typeface="Times New Roman" pitchFamily="18" charset="0"/>
                <a:cs typeface="Times New Roman" pitchFamily="18" charset="0"/>
              </a:rPr>
              <a:t>каб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. 200 факс 35-27-74 тел. 35-27-73</a:t>
            </a:r>
          </a:p>
          <a:p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87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34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336" y="0"/>
            <a:ext cx="11737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Информация о внесении изменений в параметры бюджета</a:t>
            </a:r>
          </a:p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Ханты-Мансийского района в 2021 </a:t>
            </a: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году по видам доходов бюджета, </a:t>
            </a:r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941568"/>
              </p:ext>
            </p:extLst>
          </p:nvPr>
        </p:nvGraphicFramePr>
        <p:xfrm>
          <a:off x="0" y="743661"/>
          <a:ext cx="12144672" cy="5997706"/>
        </p:xfrm>
        <a:graphic>
          <a:graphicData uri="http://schemas.openxmlformats.org/drawingml/2006/table">
            <a:tbl>
              <a:tblPr/>
              <a:tblGrid>
                <a:gridCol w="3203197"/>
                <a:gridCol w="177669"/>
                <a:gridCol w="1328629"/>
                <a:gridCol w="1004199"/>
                <a:gridCol w="932470"/>
                <a:gridCol w="789013"/>
                <a:gridCol w="1004199"/>
                <a:gridCol w="860742"/>
                <a:gridCol w="932470"/>
                <a:gridCol w="932470"/>
                <a:gridCol w="979614"/>
              </a:tblGrid>
              <a:tr h="8719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Код бюджетной классификации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Утвержденный бюджет района на 2021 год решением Думы от 25.12.2020</a:t>
                      </a:r>
                      <a:br>
                        <a:rPr lang="ru-RU" sz="800" b="0" i="0" u="none" strike="noStrike">
                          <a:effectLst/>
                          <a:latin typeface="Times New Roman"/>
                        </a:rPr>
                      </a:br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№ 679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Внесенные изменения в бюджет района в соответствии с решением Думы  от  05.03.2021 № 713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Внесенные изменения в бюджет района в соответствии с решением Думы  от  21.05.2021 № 733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Внесенные изменения в бюджет района в соответствии с решением Думы  от  25.06.2021 № 749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Внесенные изменения в бюджет района в соответствии с решением Думы  от  02.11.2021 № 16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Внесенные изменения в бюджет района в соответствии с решением Думы  от  17.12.2021 № 35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Изменения внесенные на основании ст. 217, 232 Бюджетного кодекса РФ (+;-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Утвержденный (уточненный)  бюджет района на 2021 год 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48273">
                <a:tc>
                  <a:txBody>
                    <a:bodyPr/>
                    <a:lstStyle/>
                    <a:p>
                      <a:pPr algn="just" fontAlgn="b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ВСЕГО ДОХОДОВ</a:t>
                      </a:r>
                    </a:p>
                  </a:txBody>
                  <a:tcPr marL="5108" marR="5108" marT="51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108" marR="5108" marT="51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4 019 311 390,34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49 575 466,49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196 827 151,54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89 748 231,63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44 818 437,64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-50 353 218,67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4 349 927 458,97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00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НАЛОГОВЫЕ И НЕНАЛОГОВЫЕ ДОХОДЫ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000 1 00 00000 00 0000 000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1 715 673 768,34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52 626 600,00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35 549 132,63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1 803 849 500,97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12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Налоги на прибыль, доходы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000 1 01 00000 00 0000 000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1 288 890 712,00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-7 250 857,86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-31 351 986,35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1 250 287 867,79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39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000 1 01 02000 01 0000 110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1 288 890 712,00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-7 250 857,86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-31 351 986,35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1 250 287 867,79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90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Налоги на товары (работы, услуги), реализуемые на территории Российской Федерации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000 1 03 00000 00 0000 000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1 686 200,00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-788 960,00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897 240,00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60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000 1 03 02000 01 0000 110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1 686 200,00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-788 960,00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897 240,00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1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Налоги на совокупный доход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000 1 05 00000 00 0000 000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30 094 441,49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7 217 058,51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518 217,34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37 829 717,34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90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000 1 05 01000 00 0000 110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24 263 267,59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6 311 449,59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1 616 172,92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32 190 890,10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6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Единый налог на вмененный доход для отдельных видов деятельности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000 1 05 02000 02 0000 110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1 493 028,79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241 581,03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54 498,21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1 789 108,03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6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Единый сельскохозяйственный налог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000 1 05 03000 01 0000 110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2 559 000,90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-1 493 028,79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664 027,89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119 719,21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1 849 719,21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90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000 1 05 04000 02 0000 110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3 272 173,00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-1 272 173,00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2 000 000,00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9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Налоги на имущество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000 1 06 00000 00 0000 000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9 858 025,25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6 223 174,75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16 081 200,00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04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 на имущество физических лиц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000 1 06 01000 00 0000 110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30 000,00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100 000,00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130 000,00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77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Транспортный налог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 000 1 06 04000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00 0000 110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2 929 600,00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1 561 600,00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4 491 200,00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57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Земельный налог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000 1 06 06000 00 0000 110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6 898 425,25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4 561 574,75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11 460 000,00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6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Государственная пошлина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000 1 08 00000 00 0000 000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57 360,00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30 345,00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43 450,00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131 155,00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36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Государственная пошлина по делам, рассматриваемым в судах общей юрисдикции, мировыми судьями 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000 1 08 03000 01 0000 110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57 360,00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30 345,00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43 450,00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131 155,00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21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Государственная пошлина за государственную регистрацию, а также за совершение прочих юридически значимых действий 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000 1 08 07000 01 0000 110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90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Задолженность и перерасчеты по отмененным налогам, сборам и иным обязательным платежам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000 1 09 00000 00 0000 000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3 454,35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-415,74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3 038,61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93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Налоги на имущество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000 1 09 04000 00 0000 110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-415,74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-415,74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00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налоги и сборы (по отмененным местным налогам и сборам)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000 1 09 07000 00 0000 110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3 454,35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3 454,35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93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НЕНАЛОГОВЫЕ ДОХОДЫ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108" marR="5108" marT="51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385 087 029,60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52 626 600,00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35 549 132,63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25 356 520,00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498 619 282,23</a:t>
                      </a:r>
                    </a:p>
                  </a:txBody>
                  <a:tcPr marL="5108" marR="5108" marT="5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341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34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336" y="0"/>
            <a:ext cx="11737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Информация о внесении изменений в параметры бюджета</a:t>
            </a:r>
          </a:p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Ханты-Мансийского района в 2021 </a:t>
            </a: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году по видам доходов бюджета, </a:t>
            </a:r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700850"/>
              </p:ext>
            </p:extLst>
          </p:nvPr>
        </p:nvGraphicFramePr>
        <p:xfrm>
          <a:off x="3" y="908721"/>
          <a:ext cx="12191998" cy="5949281"/>
        </p:xfrm>
        <a:graphic>
          <a:graphicData uri="http://schemas.openxmlformats.org/drawingml/2006/table">
            <a:tbl>
              <a:tblPr/>
              <a:tblGrid>
                <a:gridCol w="2817079"/>
                <a:gridCol w="576960"/>
                <a:gridCol w="964308"/>
                <a:gridCol w="1064531"/>
                <a:gridCol w="920969"/>
                <a:gridCol w="934513"/>
                <a:gridCol w="975143"/>
                <a:gridCol w="902008"/>
                <a:gridCol w="902008"/>
                <a:gridCol w="953473"/>
                <a:gridCol w="1181006"/>
              </a:tblGrid>
              <a:tr h="11511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5108" marR="5108" marT="5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Код бюджетной классификации</a:t>
                      </a:r>
                    </a:p>
                  </a:txBody>
                  <a:tcPr marL="5108" marR="5108" marT="5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Утвержденный бюджет района на 2021 год решением Думы от 25.12.2020</a:t>
                      </a:r>
                      <a:br>
                        <a:rPr lang="ru-RU" sz="800" b="0" i="0" u="none" strike="noStrike">
                          <a:effectLst/>
                          <a:latin typeface="Times New Roman"/>
                        </a:rPr>
                      </a:br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№ 679</a:t>
                      </a:r>
                    </a:p>
                  </a:txBody>
                  <a:tcPr marL="5108" marR="5108" marT="5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Внесенные изменения в бюджет района в соответствии с решением Думы  от  05.03.2021 № 713</a:t>
                      </a:r>
                    </a:p>
                  </a:txBody>
                  <a:tcPr marL="5108" marR="5108" marT="5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Внесенные изменения в бюджет района в соответствии с решением Думы  от  21.05.2021 № 733</a:t>
                      </a:r>
                    </a:p>
                  </a:txBody>
                  <a:tcPr marL="5108" marR="5108" marT="5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Внесенные изменения в бюджет района в соответствии с решением Думы  от  25.06.2021 № 749</a:t>
                      </a:r>
                    </a:p>
                  </a:txBody>
                  <a:tcPr marL="5108" marR="5108" marT="5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Внесенные изменения в бюджет района в соответствии с решением Думы  от  02.11.2021 № 16</a:t>
                      </a:r>
                    </a:p>
                  </a:txBody>
                  <a:tcPr marL="5108" marR="5108" marT="5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Внесенные изменения в бюджет района в соответствии с решением Думы  от  17.12.2021 № 35</a:t>
                      </a:r>
                    </a:p>
                  </a:txBody>
                  <a:tcPr marL="5108" marR="5108" marT="5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Изменения внесенные на основании ст. 217, 232 Бюджетного кодекса РФ (+;-</a:t>
                      </a:r>
                    </a:p>
                  </a:txBody>
                  <a:tcPr marL="5108" marR="5108" marT="5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Утвержденный (уточненный)  бюджет района на 2021 год </a:t>
                      </a:r>
                    </a:p>
                  </a:txBody>
                  <a:tcPr marL="5108" marR="5108" marT="51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916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000 2 00 00000 00 0000 000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2 303 637 622,00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49 575 466,49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144 200 551,54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54 199 099,00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44 818 437,64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-50 353 218,67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2 546 077 958,00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50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000 2 02 00000 00 0000 000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2 303 637 622,00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49 575 466,49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133 971 621,03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49 058 175,00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16 318 437,64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-225 241 618,67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2 327 319 703,49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32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Дотации бюджетам бюджетной системы Российской Федерации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000 2 02 10000 00 0000 150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Arial"/>
                        </a:rPr>
                        <a:t>0,00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56 676 500,00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56 676 500,00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95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Субсидии бюджетам бюджетной системы Российской Федерации (межбюджетные субсидии)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000 2 02 20000 00 0000 150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531 512 500,00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3 020 600,00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97 073 296,12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725 900,00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-2 159 206,50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-219 583 389,91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410 589 699,71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50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Субвенции бюджетам бюджетной системы Российской Федерации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000 2 02 30000 00 0000 150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1 762 118 400,00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83 800,00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11 291 900,00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-12 407 800,00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11 265 400,00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-6 583 700,00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1 765 768 000,00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05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Иные межбюджетные трансферты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000 2 02 40000 00 0000 150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10 006 722,00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46 471 066,49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25 606 424,91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4 063 575,00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7 212 244,14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925 471,24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94 285 503,78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99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безвозмездные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поступления от государственных (муниципальных) организаций в бюджеты муниципальных районов 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000 2 03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00000 00 0000 000</a:t>
                      </a:r>
                    </a:p>
                  </a:txBody>
                  <a:tcPr marL="7017" marR="7017" marT="701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160 000,00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160 000,00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99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безвозмездные поступления от негосударственных организаций в бюджеты муниципальных районов 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000 2 04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00000 00 0000 000</a:t>
                      </a:r>
                    </a:p>
                  </a:txBody>
                  <a:tcPr marL="7017" marR="7017" marT="701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63 050 000,00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5 090 600,00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28 500 000,00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174 888 400,00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271 529 000,00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05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безвозмездные поступления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000 2 07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00000 00 0000 000</a:t>
                      </a:r>
                    </a:p>
                  </a:txBody>
                  <a:tcPr marL="7017" marR="7017" marT="701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58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 бюджетов бюджетной системы Российской Федерации от возврата бюджетами бюджетной системы Российской Федерации и организациями остатков субсидий, субвенций и иных межбюджетных трансфертов, имеющих целевое назначение, прошлых лет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000 2 18 00000 00 0000 000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56 702,96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50 324,00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30 851,56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137 878,52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48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000 2 19 00000 00 0000 000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-53 037 772,45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-30 851,56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-53 068 624,01</a:t>
                      </a:r>
                    </a:p>
                  </a:txBody>
                  <a:tcPr marL="7017" marR="7017" marT="70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456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34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Информация о внесении изменений в параметры бюджета</a:t>
            </a:r>
          </a:p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Ханты-Мансийского района в 2021 </a:t>
            </a: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году по разделам, подразделам классификации расходов бюджета, </a:t>
            </a:r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597059"/>
              </p:ext>
            </p:extLst>
          </p:nvPr>
        </p:nvGraphicFramePr>
        <p:xfrm>
          <a:off x="2" y="1015667"/>
          <a:ext cx="12191998" cy="5797706"/>
        </p:xfrm>
        <a:graphic>
          <a:graphicData uri="http://schemas.openxmlformats.org/drawingml/2006/table">
            <a:tbl>
              <a:tblPr/>
              <a:tblGrid>
                <a:gridCol w="2936409"/>
                <a:gridCol w="555182"/>
                <a:gridCol w="407399"/>
                <a:gridCol w="1036626"/>
                <a:gridCol w="1036626"/>
                <a:gridCol w="1036626"/>
                <a:gridCol w="962581"/>
                <a:gridCol w="1036626"/>
                <a:gridCol w="1110671"/>
                <a:gridCol w="962581"/>
                <a:gridCol w="1110671"/>
              </a:tblGrid>
              <a:tr h="10020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Код бюджетной классификации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Утвержденный бюджет района на 2021 год решением Думы от 25.12.2020</a:t>
                      </a:r>
                      <a:br>
                        <a:rPr lang="ru-RU" sz="800" b="0" i="0" u="none" strike="noStrike">
                          <a:effectLst/>
                          <a:latin typeface="Times New Roman"/>
                        </a:rPr>
                      </a:br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№ 679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Внесенные изменения в бюджет района в соответствии с решением Думы  от  05.03.2021 № 713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Внесенные изменения в бюджет района в соответствии с решением Думы  от  21.05.2021 № 733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Внесенные изменения в бюджет района в соответствии с решением Думы  от  25.06.2021 № 749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Внесенные изменения в бюджет района в соответствии с решением Думы  от  02.11.2021 № 16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Внесенные изменения в бюджет района в соответствии с решением Думы  от  17.12.2021 № 35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Изменения внесенные на основании ст. 217, 232 Бюджетного кодекса РФ (+;-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Утвержденный (уточненный)  бюджет района на 2021 год 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5491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4 167 070 211,03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935 097 884,18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Times New Roman"/>
                        </a:rPr>
                        <a:t>0,00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280381164,7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21 462 885,75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-2 468 668,81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-225 491 147,49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5 176 052 329,31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5381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327 285 439,92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19 501 650,00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Times New Roman"/>
                        </a:rPr>
                        <a:t>0,00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15590792,22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20 167 821,51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-1 070 821,55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-231 400,00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381 243 482,10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2482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4 553 742,90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460 199,29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2 262 681,03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1 600 000,00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-1 470 000,00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7 406 623,22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680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17 035 782,53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1 490 915,50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3 470 077,11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38 210,00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50 000,00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22 084 985,14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469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115 191 806,19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-90 000,00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2 509 800,19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7 899 278,46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1 070 325,70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2 113 068,20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128 694 278,74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14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Судебная система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3 700,00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3 700,00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307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53 915 331,12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2 267 768,92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1 606 854,53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57 789 954,57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372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Обеспечение проведения выборов и референдумов 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7 350 000,00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347 350,00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7 697 350,00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14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17 000 000,00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-1 045 550,00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878 160,00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-6 698 201,48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-3 817 333,25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-300 000,00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6 017 075,27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14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112 235 077,18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20 637 200,00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7 983 948,32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11 279 781,86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37 976,00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-624 468,20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151 549 515,16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14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3 387 100,00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Times New Roman"/>
                        </a:rPr>
                        <a:t>0,00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Times New Roman"/>
                        </a:rPr>
                        <a:t>0,00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3 387 100,00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6114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Мобилизационная и вневойсковая подготовка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3 387 100,00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3 387 100,00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91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72 956 268,78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4 473 330,84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Times New Roman"/>
                        </a:rPr>
                        <a:t>0,00</a:t>
                      </a:r>
                      <a:endParaRPr lang="ru-RU" sz="8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4254386,64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3 415 432,12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-10 070 575,76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75 028 842,62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6114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Органы юстиции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3 862 800,00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83 800,00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32 280,00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3 978 880,00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553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729 217,99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3 383 152,12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729 217,99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553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68 955 168,78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3 660 312,85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4 270 286,64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-10 070 575,76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70 198 344,63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101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138 300,00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-15 900,00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122 400,00</a:t>
                      </a:r>
                    </a:p>
                  </a:txBody>
                  <a:tcPr marL="5459" marR="5459" marT="54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085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5">
                <a:lumMod val="75000"/>
              </a:schemeClr>
            </a:gs>
            <a:gs pos="15000">
              <a:schemeClr val="accent1">
                <a:tint val="44500"/>
                <a:satMod val="160000"/>
              </a:schemeClr>
            </a:gs>
            <a:gs pos="34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Информация о внесении изменений в параметры бюджета</a:t>
            </a:r>
          </a:p>
          <a:p>
            <a:pPr algn="ctr">
              <a:defRPr sz="2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Ханты-Мансийского района в 2021 </a:t>
            </a: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году по разделам, подразделам классификации расходов бюджета, </a:t>
            </a:r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75359"/>
              </p:ext>
            </p:extLst>
          </p:nvPr>
        </p:nvGraphicFramePr>
        <p:xfrm>
          <a:off x="-2" y="992336"/>
          <a:ext cx="12192001" cy="5881270"/>
        </p:xfrm>
        <a:graphic>
          <a:graphicData uri="http://schemas.openxmlformats.org/drawingml/2006/table">
            <a:tbl>
              <a:tblPr/>
              <a:tblGrid>
                <a:gridCol w="2896760"/>
                <a:gridCol w="593279"/>
                <a:gridCol w="557044"/>
                <a:gridCol w="1258760"/>
                <a:gridCol w="1036626"/>
                <a:gridCol w="888537"/>
                <a:gridCol w="1036626"/>
                <a:gridCol w="962581"/>
                <a:gridCol w="962581"/>
                <a:gridCol w="962581"/>
                <a:gridCol w="1036626"/>
              </a:tblGrid>
              <a:tr h="12795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5459" marR="5459" marT="5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Код бюджетной классификации</a:t>
                      </a:r>
                    </a:p>
                  </a:txBody>
                  <a:tcPr marL="5459" marR="5459" marT="5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Утвержденный бюджет района на 2021 год решением Думы от 25.12.2020</a:t>
                      </a:r>
                      <a:br>
                        <a:rPr lang="ru-RU" sz="800" b="0" i="0" u="none" strike="noStrike">
                          <a:effectLst/>
                          <a:latin typeface="Times New Roman"/>
                        </a:rPr>
                      </a:br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№ 679</a:t>
                      </a:r>
                    </a:p>
                  </a:txBody>
                  <a:tcPr marL="5459" marR="5459" marT="5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Внесенные изменения в бюджет района в соответствии с решением Думы  от  05.03.2021 № 713</a:t>
                      </a:r>
                    </a:p>
                  </a:txBody>
                  <a:tcPr marL="5459" marR="5459" marT="5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imes New Roman"/>
                        </a:rPr>
                        <a:t>Внесенные изменения в бюджет района в соответствии с решением Думы  от  21.05.2021 № 733</a:t>
                      </a:r>
                    </a:p>
                  </a:txBody>
                  <a:tcPr marL="5459" marR="5459" marT="5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Внесенные изменения в бюджет района в соответствии с решением Думы  от  25.06.2021 № 749</a:t>
                      </a:r>
                    </a:p>
                  </a:txBody>
                  <a:tcPr marL="5459" marR="5459" marT="5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Внесенные изменения в бюджет района в соответствии с решением Думы  от  02.11.2021 № 16</a:t>
                      </a:r>
                    </a:p>
                  </a:txBody>
                  <a:tcPr marL="5459" marR="5459" marT="5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Внесенные изменения в бюджет района в соответствии с решением Думы  от  17.12.2021 № 35</a:t>
                      </a:r>
                    </a:p>
                  </a:txBody>
                  <a:tcPr marL="5459" marR="5459" marT="5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Изменения внесенные на основании ст. 217, 232 Бюджетного кодекса РФ (+;-</a:t>
                      </a:r>
                    </a:p>
                  </a:txBody>
                  <a:tcPr marL="5459" marR="5459" marT="5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/>
                        </a:rPr>
                        <a:t>Утвержденный (уточненный)  бюджет района на 2021 год </a:t>
                      </a:r>
                    </a:p>
                  </a:txBody>
                  <a:tcPr marL="5459" marR="5459" marT="5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8639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352 280 142,68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42 583 985,52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0,00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41235447,22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26 793 549,53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-6 162 547,41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320 058,18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457 050 635,72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4512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Общеэкономические вопросы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17 794 700,00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12 405 450,28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2 000 000,00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-1 057 751,54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31 142 398,74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028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Сельское хозяйство и рыболовство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111 912 119,47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3 000 000,00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558 785,40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4 520 250,00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-1 068 900,00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680 100,00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119 602 354,87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028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Транспорт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22 462 165,95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4 715 204,40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27 177 370,35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028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31 030 994,10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35 370 491,12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22 070 241,50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19 176 335,88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50 000,00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107 698 062,60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028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Связь и информатика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6 283 676,00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490 130,00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-230 214,99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-6 960,01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611 680,00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7 148 311,00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028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162 796 487,16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3 723 364,40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6 431 185,03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-3 611 280,74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-4 647 575,87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-410 041,82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164 282 138,16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028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609 735 056,92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458 223 726,80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0,00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192579966,3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-57 895 080,45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26 272 737,64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22 765 984,24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1 251 682 391,44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7028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51 359 599,81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2 611 630,39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93 447 574,64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570 000,00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6 732 670,68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17 157 841,82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171 879 317,34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028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510 270 357,11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412 295 370,16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64 379 367,95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-53 918 984,80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18 295 439,40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7 359 144,14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958 680 693,96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028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48 085 200,00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43 316 726,25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34 753 023,70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-4 546 095,65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1 244 627,56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-1 751 001,72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121 102 480,14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17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19 900,00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19 900,00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028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6 491 464,84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21 366 659,14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0,00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-8187223,11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-424 690,47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19 246 210,40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7028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6 491 464,84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21 366 659,14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-8 187 223,11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-424 690,47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19 246 210,40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028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1 959 382 929,30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146 776 783,88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0,00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21041363,23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18 548 561,72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1 463 904,20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-10 921 223,52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2 136 292 318,81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4512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Дошкольное образование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295 525 141,16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11 275 060,61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3 168 294,62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-7 998 425,03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5 467 816,46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17 003 500,41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324 441 388,23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028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Общее образование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1 388 586 183,77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131 356 416,29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11 585 968,61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20 019 886,75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5 410 621,54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-27 924 723,93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1 529 034 353,03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028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Дополнительное образование детей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133 006 881,31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480 000,00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137 200,00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4 466 500,00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138 090 581,31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028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Молодежная политика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20 515 189,60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3 665 306,98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6 420 000,00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-72 000,00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-7 945 433,80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22 583 062,78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028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Другие вопросы в области образования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121 749 533,46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-270 100,00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2 132 600,00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-1 469 100,00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122 142 933,46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028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303 758 466,80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232 122 198,11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0,00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2569533,63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26 706 203,89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-2 195 836,97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-230 469 666,39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332 490 899,07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7028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301 940 566,80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227 742 198,11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2 569 533,63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22 828 046,00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975 651,43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-230 469 666,39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325 586 329,58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028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1 817 900,00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4 380 000,00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3 878 157,89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-3 171 488,40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6 904 569,49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028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Здравоохранение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4 475 800,00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0,00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0,00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750 400,00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-3 354 900,00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1 871 300,00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7028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Санитарно-эпидемиологическое благополучие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750 400,00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750 400,00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028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Другие вопросы в области здравоохранения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4 475 800,00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-3 354 900,00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8" marR="4458" marT="4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1 120 900,00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402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3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9824</TotalTime>
  <Words>12036</Words>
  <Application>Microsoft Office PowerPoint</Application>
  <PresentationFormat>Произвольный</PresentationFormat>
  <Paragraphs>3185</Paragraphs>
  <Slides>55</Slides>
  <Notes>36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55</vt:i4>
      </vt:variant>
    </vt:vector>
  </HeadingPairs>
  <TitlesOfParts>
    <vt:vector size="62" baseType="lpstr">
      <vt:lpstr>Тема Office</vt:lpstr>
      <vt:lpstr>6_Тема Office</vt:lpstr>
      <vt:lpstr>2_Тема Office</vt:lpstr>
      <vt:lpstr>11_Тема Office</vt:lpstr>
      <vt:lpstr>8_Тема Office</vt:lpstr>
      <vt:lpstr>12_Тема Office</vt:lpstr>
      <vt:lpstr>13_Тема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Структура неналоговых доходов  бюджета Ханты-Мансийского района в 2021 г.  </vt:lpstr>
      <vt:lpstr>Презентация PowerPoint</vt:lpstr>
      <vt:lpstr> Структура безвозмездных поступлений бюджета Ханты-Мансийского района в 2021 г.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Капитальные вложения в объекты муниципальной собственности  в 2021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SobyaninSA</dc:creator>
  <cp:lastModifiedBy>Голубев С.В.</cp:lastModifiedBy>
  <cp:revision>948</cp:revision>
  <cp:lastPrinted>2022-04-27T12:06:44Z</cp:lastPrinted>
  <dcterms:created xsi:type="dcterms:W3CDTF">2016-04-25T04:47:56Z</dcterms:created>
  <dcterms:modified xsi:type="dcterms:W3CDTF">2022-05-24T11:40:16Z</dcterms:modified>
</cp:coreProperties>
</file>