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drawings/drawing9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6.xml" ContentType="application/vnd.openxmlformats-officedocument.drawingml.chart+xml"/>
  <Override PartName="/ppt/drawings/drawing11.xml" ContentType="application/vnd.openxmlformats-officedocument.drawingml.chartshape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drawings/drawing12.xml" ContentType="application/vnd.openxmlformats-officedocument.drawingml.chartshape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912" r:id="rId2"/>
    <p:sldMasterId id="2147483924" r:id="rId3"/>
    <p:sldMasterId id="2147483936" r:id="rId4"/>
    <p:sldMasterId id="2147483948" r:id="rId5"/>
    <p:sldMasterId id="2147483960" r:id="rId6"/>
    <p:sldMasterId id="2147483984" r:id="rId7"/>
  </p:sldMasterIdLst>
  <p:notesMasterIdLst>
    <p:notesMasterId r:id="rId58"/>
  </p:notesMasterIdLst>
  <p:sldIdLst>
    <p:sldId id="318" r:id="rId8"/>
    <p:sldId id="464" r:id="rId9"/>
    <p:sldId id="463" r:id="rId10"/>
    <p:sldId id="462" r:id="rId11"/>
    <p:sldId id="461" r:id="rId12"/>
    <p:sldId id="460" r:id="rId13"/>
    <p:sldId id="425" r:id="rId14"/>
    <p:sldId id="426" r:id="rId15"/>
    <p:sldId id="454" r:id="rId16"/>
    <p:sldId id="456" r:id="rId17"/>
    <p:sldId id="427" r:id="rId18"/>
    <p:sldId id="465" r:id="rId19"/>
    <p:sldId id="459" r:id="rId20"/>
    <p:sldId id="428" r:id="rId21"/>
    <p:sldId id="429" r:id="rId22"/>
    <p:sldId id="430" r:id="rId23"/>
    <p:sldId id="431" r:id="rId24"/>
    <p:sldId id="476" r:id="rId25"/>
    <p:sldId id="475" r:id="rId26"/>
    <p:sldId id="474" r:id="rId27"/>
    <p:sldId id="480" r:id="rId28"/>
    <p:sldId id="501" r:id="rId29"/>
    <p:sldId id="502" r:id="rId30"/>
    <p:sldId id="503" r:id="rId31"/>
    <p:sldId id="504" r:id="rId32"/>
    <p:sldId id="505" r:id="rId33"/>
    <p:sldId id="506" r:id="rId34"/>
    <p:sldId id="507" r:id="rId35"/>
    <p:sldId id="508" r:id="rId36"/>
    <p:sldId id="509" r:id="rId37"/>
    <p:sldId id="510" r:id="rId38"/>
    <p:sldId id="511" r:id="rId39"/>
    <p:sldId id="512" r:id="rId40"/>
    <p:sldId id="513" r:id="rId41"/>
    <p:sldId id="514" r:id="rId42"/>
    <p:sldId id="515" r:id="rId43"/>
    <p:sldId id="479" r:id="rId44"/>
    <p:sldId id="478" r:id="rId45"/>
    <p:sldId id="481" r:id="rId46"/>
    <p:sldId id="516" r:id="rId47"/>
    <p:sldId id="517" r:id="rId48"/>
    <p:sldId id="477" r:id="rId49"/>
    <p:sldId id="482" r:id="rId50"/>
    <p:sldId id="483" r:id="rId51"/>
    <p:sldId id="468" r:id="rId52"/>
    <p:sldId id="484" r:id="rId53"/>
    <p:sldId id="470" r:id="rId54"/>
    <p:sldId id="473" r:id="rId55"/>
    <p:sldId id="433" r:id="rId56"/>
    <p:sldId id="469" r:id="rId5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EEE800"/>
    <a:srgbClr val="908CDE"/>
    <a:srgbClr val="FF66CC"/>
    <a:srgbClr val="FF9933"/>
    <a:srgbClr val="FFFFCC"/>
    <a:srgbClr val="FF0000"/>
    <a:srgbClr val="FF6600"/>
    <a:srgbClr val="FF9966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29" autoAdjust="0"/>
  </p:normalViewPr>
  <p:slideViewPr>
    <p:cSldViewPr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package" Target="../embeddings/Microsoft_Excel_Worksheet12.xlsx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16.xlsx"/><Relationship Id="rId1" Type="http://schemas.openxmlformats.org/officeDocument/2006/relationships/image" Target="../media/image27.jpeg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algn="r">
              <a:defRPr/>
            </a:pPr>
            <a:endParaRPr lang="ru-RU" sz="18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5.9871221205305594E-4"/>
          <c:y val="1.6759606788920123E-3"/>
        </c:manualLayout>
      </c:layout>
      <c:overlay val="0"/>
    </c:title>
    <c:autoTitleDeleted val="0"/>
    <c:view3D>
      <c:rotX val="40"/>
      <c:rotY val="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691768254705727E-4"/>
          <c:y val="7.5624485202703096E-2"/>
          <c:w val="0.99180467017074769"/>
          <c:h val="0.86974628480433391"/>
        </c:manualLayout>
      </c:layout>
      <c:pie3DChart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explosion val="38"/>
          <c:dPt>
            <c:idx val="0"/>
            <c:bubble3D val="0"/>
            <c:explosion val="18"/>
            <c:spPr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1"/>
            <c:bubble3D val="0"/>
            <c:explosion val="18"/>
            <c:spPr>
              <a:solidFill>
                <a:srgbClr val="00FF99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2"/>
            <c:bubble3D val="0"/>
            <c:explosion val="12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Lbls>
            <c:dLbl>
              <c:idx val="2"/>
              <c:layout>
                <c:manualLayout>
                  <c:x val="0.11733555278369744"/>
                  <c:y val="-6.84908413173498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1324677.7</c:v>
                </c:pt>
                <c:pt idx="1">
                  <c:v>519170.4</c:v>
                </c:pt>
                <c:pt idx="2">
                  <c:v>2446746.7999999998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3.4176021687825929E-2"/>
          <c:y val="9.9250046075954834E-2"/>
          <c:w val="0.19554855857766645"/>
          <c:h val="0.59580031223235286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r">
              <a:defRPr/>
            </a:pPr>
            <a:endParaRPr lang="ru-RU" sz="18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5.9871221205305594E-4"/>
          <c:y val="1.675960678892012E-3"/>
        </c:manualLayout>
      </c:layout>
      <c:overlay val="0"/>
    </c:title>
    <c:autoTitleDeleted val="0"/>
    <c:view3D>
      <c:rotX val="40"/>
      <c:rotY val="11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45056463260355"/>
          <c:y val="2.2115781769697331E-2"/>
          <c:w val="0.85217077134798669"/>
          <c:h val="0.88514211886304872"/>
        </c:manualLayout>
      </c:layout>
      <c:pie3DChart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explosion val="25"/>
          <c:dPt>
            <c:idx val="0"/>
            <c:bubble3D val="0"/>
            <c:spPr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2"/>
            <c:bubble3D val="0"/>
            <c:spPr>
              <a:solidFill>
                <a:srgbClr val="00FF99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4"/>
            <c:bubble3D val="0"/>
            <c:spPr>
              <a:solidFill>
                <a:srgbClr val="908CDE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6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Lbls>
            <c:dLbl>
              <c:idx val="0"/>
              <c:layout>
                <c:manualLayout>
                  <c:x val="2.6855886980299785E-2"/>
                  <c:y val="-2.05840899703625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7800486325892112E-2"/>
                  <c:y val="-0.1954197795668147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730865029333658"/>
                  <c:y val="0.2163604490788714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4849443251825071E-3"/>
                  <c:y val="-4.28683487800813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0461687052692966E-2"/>
                  <c:y val="-4.73480868496121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Возврат в бюджет района остатков субсидий, субвенций, иных межбюджетных трансфертов</c:v>
                </c:pt>
                <c:pt idx="6">
                  <c:v>Возврат в бюджет автономного округа остатков субсидий, субвенций, иных межбюджетных трансфертов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56676.5</c:v>
                </c:pt>
                <c:pt idx="1">
                  <c:v>317488.90000000002</c:v>
                </c:pt>
                <c:pt idx="2">
                  <c:v>1760787.9</c:v>
                </c:pt>
                <c:pt idx="3">
                  <c:v>93035.199999999997</c:v>
                </c:pt>
                <c:pt idx="4">
                  <c:v>271689</c:v>
                </c:pt>
                <c:pt idx="5">
                  <c:v>137.9</c:v>
                </c:pt>
                <c:pt idx="6">
                  <c:v>-53068.6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Возврат в бюджет района остатков субсидий, субвенций, иных межбюджетных трансфертов</c:v>
                </c:pt>
                <c:pt idx="6">
                  <c:v>Возврат в бюджет автономного округа остатков субсидий, субвенций, иных межбюджетных трансфертов</c:v>
                </c:pt>
              </c:strCache>
            </c:strRef>
          </c:cat>
          <c:val>
            <c:numRef>
              <c:f>Лист1!$C$2:$C$8</c:f>
              <c:numCache>
                <c:formatCode>0.0%</c:formatCode>
                <c:ptCount val="7"/>
                <c:pt idx="0">
                  <c:v>2.3164023347246231E-2</c:v>
                </c:pt>
                <c:pt idx="1">
                  <c:v>0.12975960569356831</c:v>
                </c:pt>
                <c:pt idx="2">
                  <c:v>0.71964450919073442</c:v>
                </c:pt>
                <c:pt idx="3">
                  <c:v>3.8024040738502247E-2</c:v>
                </c:pt>
                <c:pt idx="4">
                  <c:v>0.11104091359187637</c:v>
                </c:pt>
                <c:pt idx="5">
                  <c:v>5.6360551896910628E-5</c:v>
                </c:pt>
                <c:pt idx="6">
                  <c:v>-2.1689453113824447E-2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1.5605904899455621E-2"/>
          <c:y val="0"/>
          <c:w val="0.32152767076059674"/>
          <c:h val="0.78386599855556605"/>
        </c:manualLayout>
      </c:layout>
      <c:overlay val="0"/>
      <c:txPr>
        <a:bodyPr/>
        <a:lstStyle/>
        <a:p>
          <a:pPr>
            <a:defRPr sz="105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310478817856406E-2"/>
          <c:y val="0.10034164479440071"/>
          <c:w val="0.85141158853270649"/>
          <c:h val="0.819377369495479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Лист1!$C$14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FF66CC"/>
            </a:solidFill>
          </c:spPr>
          <c:invertIfNegative val="0"/>
          <c:dLbls>
            <c:dLbl>
              <c:idx val="0"/>
              <c:layout>
                <c:manualLayout>
                  <c:x val="-2.0833335611694655E-2"/>
                  <c:y val="-2.5925925925925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783416514974121E-2"/>
                  <c:y val="-3.2975573544413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Лист1!$A$15:$B$16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Лист1!$C$15:$C$16</c:f>
              <c:numCache>
                <c:formatCode>#,##0.0</c:formatCode>
                <c:ptCount val="2"/>
                <c:pt idx="0">
                  <c:v>4518573.8</c:v>
                </c:pt>
                <c:pt idx="1">
                  <c:v>3895246.4</c:v>
                </c:pt>
              </c:numCache>
            </c:numRef>
          </c:val>
        </c:ser>
        <c:ser>
          <c:idx val="1"/>
          <c:order val="1"/>
          <c:tx>
            <c:strRef>
              <c:f>Лист1!$D$14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908CDE"/>
            </a:solidFill>
          </c:spPr>
          <c:invertIfNegative val="0"/>
          <c:dLbls>
            <c:dLbl>
              <c:idx val="0"/>
              <c:layout>
                <c:manualLayout>
                  <c:x val="-1.2500001367016785E-2"/>
                  <c:y val="-5.74074074074074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797 331,5</a:t>
                    </a:r>
                    <a:endParaRPr lang="ru-RU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90407796421E-2"/>
                  <c:y val="-3.333347914843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Лист1!$A$15:$B$16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Лист1!$D$15:$D$16</c:f>
              <c:numCache>
                <c:formatCode>#,##0.0</c:formatCode>
                <c:ptCount val="2"/>
                <c:pt idx="0">
                  <c:v>4797331.5</c:v>
                </c:pt>
                <c:pt idx="1">
                  <c:v>3948815</c:v>
                </c:pt>
              </c:numCache>
            </c:numRef>
          </c:val>
        </c:ser>
        <c:ser>
          <c:idx val="2"/>
          <c:order val="2"/>
          <c:tx>
            <c:strRef>
              <c:f>Лист1!$E$14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00FF99"/>
            </a:solidFill>
          </c:spPr>
          <c:invertIfNegative val="0"/>
          <c:dLbls>
            <c:dLbl>
              <c:idx val="0"/>
              <c:layout>
                <c:manualLayout>
                  <c:x val="3.7500004101050331E-2"/>
                  <c:y val="-4.44445902595508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5 176 052,3</a:t>
                    </a:r>
                    <a:endParaRPr lang="ru-RU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166672590406154E-2"/>
                  <c:y val="-4.6296296296296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Лист1!$A$15:$B$16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Лист1!$E$15:$E$16</c:f>
              <c:numCache>
                <c:formatCode>#,##0.0</c:formatCode>
                <c:ptCount val="2"/>
                <c:pt idx="0">
                  <c:v>5176052.3</c:v>
                </c:pt>
                <c:pt idx="1">
                  <c:v>4501835.99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582080"/>
        <c:axId val="82072640"/>
        <c:axId val="0"/>
      </c:bar3DChart>
      <c:catAx>
        <c:axId val="4158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2072640"/>
        <c:crosses val="autoZero"/>
        <c:auto val="1"/>
        <c:lblAlgn val="ctr"/>
        <c:lblOffset val="100"/>
        <c:noMultiLvlLbl val="0"/>
      </c:catAx>
      <c:valAx>
        <c:axId val="820726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41582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4498947342407"/>
          <c:y val="0.76339982502187342"/>
          <c:w val="0.16255010526575939"/>
          <c:h val="0.23660017497812777"/>
        </c:manualLayout>
      </c:layout>
      <c:overlay val="0"/>
      <c:txPr>
        <a:bodyPr/>
        <a:lstStyle/>
        <a:p>
          <a:pPr>
            <a:defRPr sz="2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118936732902845"/>
          <c:y val="4.7975388355542194E-2"/>
          <c:w val="0.6488106326709715"/>
          <c:h val="0.945547880300881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Pt>
            <c:idx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explosion val="33"/>
            <c:spPr>
              <a:solidFill>
                <a:srgbClr val="00FF99"/>
              </a:solidFill>
            </c:spPr>
          </c:dPt>
          <c:dPt>
            <c:idx val="3"/>
            <c:bubble3D val="0"/>
            <c:spPr>
              <a:solidFill>
                <a:srgbClr val="FF00FF"/>
              </a:solidFill>
            </c:spPr>
          </c:dPt>
          <c:dPt>
            <c:idx val="4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5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Pt>
            <c:idx val="6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</c:spPr>
          </c:dPt>
          <c:dPt>
            <c:idx val="7"/>
            <c:bubble3D val="0"/>
            <c:explosion val="32"/>
            <c:spPr>
              <a:solidFill>
                <a:srgbClr val="FF0000"/>
              </a:solidFill>
            </c:spPr>
          </c:dPt>
          <c:dPt>
            <c:idx val="8"/>
            <c:bubble3D val="0"/>
            <c:spPr>
              <a:blipFill>
                <a:blip xmlns:r="http://schemas.openxmlformats.org/officeDocument/2006/relationships" r:embed="rId5"/>
                <a:tile tx="0" ty="0" sx="100000" sy="100000" flip="none" algn="tl"/>
              </a:blipFill>
            </c:spPr>
          </c:dPt>
          <c:dPt>
            <c:idx val="9"/>
            <c:bubble3D val="0"/>
            <c:explosion val="38"/>
            <c:spPr>
              <a:blipFill>
                <a:blip xmlns:r="http://schemas.openxmlformats.org/officeDocument/2006/relationships" r:embed="rId6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1.1883989559296761E-2"/>
                  <c:y val="-2.9633472097871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476102275299281E-3"/>
                  <c:y val="-9.7227759007169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858611126475598E-2"/>
                  <c:y val="1.9659253546991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448777412549755E-3"/>
                  <c:y val="3.1444872138389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7477903449262911E-2"/>
                  <c:y val="2.0964173915316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2787319170685276E-2"/>
                  <c:y val="9.1261101707653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7402754414181054E-2"/>
                  <c:y val="-2.1799211852277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3048100404862021E-2"/>
                  <c:y val="1.2985158511799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Национальная оборона, Охрана окружающей среды, Здравоохранение, Средства массовой информации, Обслуживание муниципального долга</c:v>
                </c:pt>
                <c:pt idx="1">
                  <c:v>Общегосударственные вопросы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0.74035124266209451</c:v>
                </c:pt>
                <c:pt idx="1">
                  <c:v>8.0296506535988836</c:v>
                </c:pt>
                <c:pt idx="2">
                  <c:v>1.3099264971484128</c:v>
                </c:pt>
                <c:pt idx="3">
                  <c:v>9.1984783974675413</c:v>
                </c:pt>
                <c:pt idx="4">
                  <c:v>22.483569304797857</c:v>
                </c:pt>
                <c:pt idx="5">
                  <c:v>44.477679718783087</c:v>
                </c:pt>
                <c:pt idx="6">
                  <c:v>2.7390960852822137</c:v>
                </c:pt>
                <c:pt idx="7">
                  <c:v>1.3476048320661536</c:v>
                </c:pt>
                <c:pt idx="8">
                  <c:v>2.007390128927045</c:v>
                </c:pt>
                <c:pt idx="9">
                  <c:v>7.6662531392667193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Лист1!$A$2:$A$11</c:f>
              <c:strCache>
                <c:ptCount val="10"/>
                <c:pt idx="0">
                  <c:v>Национальная оборона, Охрана окружающей среды, Здравоохранение, Средства массовой информации, Обслуживание муниципального долга</c:v>
                </c:pt>
                <c:pt idx="1">
                  <c:v>Общегосударственные вопросы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Лист1!$C$2:$C$11</c:f>
              <c:numCache>
                <c:formatCode>#,##0.00;[Red]\-#,##0.00</c:formatCode>
                <c:ptCount val="10"/>
                <c:pt idx="0">
                  <c:v>33329.398659999999</c:v>
                </c:pt>
                <c:pt idx="1">
                  <c:v>361481.70262</c:v>
                </c:pt>
                <c:pt idx="2">
                  <c:v>58970.742429999998</c:v>
                </c:pt>
                <c:pt idx="3">
                  <c:v>414100.4106</c:v>
                </c:pt>
                <c:pt idx="4">
                  <c:v>1012173.4137499999</c:v>
                </c:pt>
                <c:pt idx="5">
                  <c:v>2002312.19102</c:v>
                </c:pt>
                <c:pt idx="6">
                  <c:v>123309.61323999999</c:v>
                </c:pt>
                <c:pt idx="7">
                  <c:v>60666.959270000007</c:v>
                </c:pt>
                <c:pt idx="8">
                  <c:v>90369.411189999999</c:v>
                </c:pt>
                <c:pt idx="9">
                  <c:v>345122.14254999999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1.9802409213791013E-2"/>
          <c:y val="1.0185142827267555E-3"/>
          <c:w val="0.42719270444120522"/>
          <c:h val="0.98272087415123821"/>
        </c:manualLayout>
      </c:layout>
      <c:overlay val="0"/>
      <c:txPr>
        <a:bodyPr/>
        <a:lstStyle/>
        <a:p>
          <a:pPr>
            <a:defRPr sz="16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7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754860571047659E-2"/>
          <c:y val="1.4697441025071289E-2"/>
          <c:w val="0.8322591681732332"/>
          <c:h val="0.980671858377988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0"/>
            <c:bubble3D val="0"/>
          </c:dPt>
          <c:dLbls>
            <c:dLbl>
              <c:idx val="0"/>
              <c:layout>
                <c:manualLayout>
                  <c:x val="7.1001071565524973E-2"/>
                  <c:y val="-0.23701301707217717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160949858617859E-2"/>
                  <c:y val="-1.0348580096038711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135 272,1
3%       </a:t>
                    </a:r>
                    <a:endParaRPr lang="en-US" sz="140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4366563.9000000004</c:v>
                </c:pt>
                <c:pt idx="1">
                  <c:v>135272.1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5.916261829493695E-2"/>
          <c:y val="0.73928581755756206"/>
          <c:w val="0.91151656549945625"/>
          <c:h val="0.1912053531342788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133436352189825E-2"/>
          <c:y val="0"/>
          <c:w val="0.8322591681732332"/>
          <c:h val="0.9806718583779884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5.916261829493695E-2"/>
          <c:y val="0.73928581755756206"/>
          <c:w val="0.91151656549945625"/>
          <c:h val="0.1912053531342788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35564304461936"/>
          <c:y val="0.11067366317638352"/>
          <c:w val="0.53116568241469841"/>
          <c:h val="0.806634560579065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explosion val="10"/>
          <c:dPt>
            <c:idx val="0"/>
            <c:bubble3D val="0"/>
            <c:explosion val="12"/>
          </c:dPt>
          <c:dLbls>
            <c:dLbl>
              <c:idx val="0"/>
              <c:layout>
                <c:manualLayout>
                  <c:x val="-0.20819138232720921"/>
                  <c:y val="-6.551687944506233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885750218722666"/>
                  <c:y val="-0.1468386830193141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840551181102364E-3"/>
                  <c:y val="1.085382396590231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0651793525808983E-4"/>
                  <c:y val="-4.272491201218080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23961067366581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Социально-культурная сфера</c:v>
                </c:pt>
                <c:pt idx="1">
                  <c:v>Жилищно-коммунальная сфера</c:v>
                </c:pt>
                <c:pt idx="2">
                  <c:v>Развитие отраслей экономики</c:v>
                </c:pt>
                <c:pt idx="3">
                  <c:v>Межбюджетное регулирование, сбалансированность бюджетов СП</c:v>
                </c:pt>
                <c:pt idx="4">
                  <c:v>Иные направления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2242705.5</c:v>
                </c:pt>
                <c:pt idx="1">
                  <c:v>1045402.2</c:v>
                </c:pt>
                <c:pt idx="2">
                  <c:v>322114.3</c:v>
                </c:pt>
                <c:pt idx="3">
                  <c:v>394672.5</c:v>
                </c:pt>
                <c:pt idx="4">
                  <c:v>361666.4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935892388451461"/>
          <c:y val="6.9131582977266792E-2"/>
          <c:w val="0.2773944663167105"/>
          <c:h val="0.9306763391476861"/>
        </c:manualLayout>
      </c:layout>
      <c:overlay val="0"/>
      <c:txPr>
        <a:bodyPr/>
        <a:lstStyle/>
        <a:p>
          <a:pPr>
            <a:defRPr sz="1600" b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61060664620987E-2"/>
          <c:y val="0.17229785896785071"/>
          <c:w val="0.93366508703786366"/>
          <c:h val="0.660713143799973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-6.3899394589959487E-3"/>
                  <c:y val="-4.6881122852886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98316748872770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109911.4</c:v>
                </c:pt>
                <c:pt idx="1">
                  <c:v>73428.3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221688320"/>
        <c:axId val="222251840"/>
      </c:barChart>
      <c:catAx>
        <c:axId val="221688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2251840"/>
        <c:crosses val="autoZero"/>
        <c:auto val="1"/>
        <c:lblAlgn val="ctr"/>
        <c:lblOffset val="100"/>
        <c:noMultiLvlLbl val="0"/>
      </c:catAx>
      <c:valAx>
        <c:axId val="22225184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2168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  <a:effectLst>
          <a:glow rad="139700">
            <a:schemeClr val="accent1">
              <a:satMod val="175000"/>
              <a:alpha val="40000"/>
            </a:schemeClr>
          </a:glow>
          <a:innerShdw blurRad="63500" dist="50800" dir="18900000">
            <a:prstClr val="black">
              <a:alpha val="50000"/>
            </a:prstClr>
          </a:innerShdw>
          <a:softEdge rad="127000"/>
        </a:effectLst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 w="25400">
          <a:noFill/>
        </a:ln>
        <a:effectLst>
          <a:glow rad="139700">
            <a:schemeClr val="accent1">
              <a:satMod val="175000"/>
              <a:alpha val="40000"/>
            </a:schemeClr>
          </a:glow>
          <a:innerShdw blurRad="63500" dist="50800" dir="18900000">
            <a:prstClr val="black">
              <a:alpha val="50000"/>
            </a:prstClr>
          </a:innerShdw>
          <a:softEdge rad="127000"/>
        </a:effectLst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8.5374015748031495E-2"/>
          <c:y val="2.4872592503966794E-2"/>
          <c:w val="0.86819622876087843"/>
          <c:h val="0.9502548149920664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66CCFF"/>
            </a:solidFill>
            <a:ln w="9525"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1.0964912280701754E-3"/>
                  <c:y val="-6.7834343192636716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332 658,8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66CCFF"/>
              </a:solidFill>
              <a:scene3d>
                <a:camera prst="orthographicFront"/>
                <a:lightRig rig="threePt" dir="t"/>
              </a:scene3d>
              <a:sp3d>
                <a:bevelB h="6350"/>
              </a:sp3d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 formatCode="#,##0.00">
                  <c:v>332658.8</c:v>
                </c:pt>
                <c:pt idx="1">
                  <c:v>344939.3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505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1.6504443788094406E-2"/>
                  <c:y val="0.12134645355020268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3 630,5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825424782428515E-3"/>
                  <c:y val="9.722922524277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391927982686373E-2"/>
                  <c:y val="-9.044579092351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158009854031458E-2"/>
                  <c:y val="-9.270711373949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Лист1!$B$3:$C$3</c:f>
              <c:numCache>
                <c:formatCode>#,##0.0</c:formatCode>
                <c:ptCount val="2"/>
                <c:pt idx="0" formatCode="#,##0.00">
                  <c:v>3630.5</c:v>
                </c:pt>
                <c:pt idx="1">
                  <c:v>3747.4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balanced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66658032877469E-2"/>
                  <c:y val="-0.142452120704537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929824561403508E-2"/>
                  <c:y val="6.331205364646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239650964682045E-2"/>
                  <c:y val="6.5573198419548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Лист1!$B$4:$C$4</c:f>
              <c:numCache>
                <c:formatCode>#,##0.0</c:formatCode>
                <c:ptCount val="2"/>
                <c:pt idx="0" formatCode="#,##0.00">
                  <c:v>0</c:v>
                </c:pt>
                <c:pt idx="1">
                  <c:v>14847.2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Lbls>
            <c:dLbl>
              <c:idx val="0"/>
              <c:layout>
                <c:manualLayout>
                  <c:x val="4.3857922364967539E-3"/>
                  <c:y val="-2.035030295779101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141 960,4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158009854031405E-2"/>
                  <c:y val="-2.26114477308780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9941520467836254E-2"/>
                  <c:y val="-1.3566868638527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701754385964912E-2"/>
                  <c:y val="-2.2611447730878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Лист1!$B$5:$C$5</c:f>
              <c:numCache>
                <c:formatCode>#,##0.0</c:formatCode>
                <c:ptCount val="2"/>
                <c:pt idx="0" formatCode="#,##0.00">
                  <c:v>141960.4</c:v>
                </c:pt>
                <c:pt idx="1">
                  <c:v>185286.9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4194560"/>
        <c:axId val="223578368"/>
        <c:axId val="0"/>
      </c:bar3DChart>
      <c:catAx>
        <c:axId val="224194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3578368"/>
        <c:crosses val="autoZero"/>
        <c:auto val="1"/>
        <c:lblAlgn val="ctr"/>
        <c:lblOffset val="100"/>
        <c:noMultiLvlLbl val="0"/>
      </c:catAx>
      <c:valAx>
        <c:axId val="223578368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224194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66324879843196"/>
          <c:y val="0.44759770281934486"/>
          <c:w val="0.21346189045448266"/>
          <c:h val="0.48956605337445963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402284008977784E-2"/>
          <c:y val="6.6825497693802124E-2"/>
          <c:w val="0.83087721482252297"/>
          <c:h val="0.86003036383740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за 2020 год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0"/>
              </a:lightRig>
            </a:scene3d>
            <a:sp3d>
              <a:bevelT w="114300"/>
              <a:bevelB w="114300"/>
            </a:sp3d>
          </c:spPr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14300"/>
                <a:bevelB w="114300"/>
              </a:sp3d>
            </c:spPr>
          </c:dPt>
          <c:dPt>
            <c:idx val="1"/>
            <c:bubble3D val="0"/>
            <c:spPr>
              <a:solidFill>
                <a:srgbClr val="FF66CC"/>
              </a:solidFill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14300"/>
                <a:bevelB w="114300"/>
              </a:sp3d>
            </c:spPr>
          </c:dPt>
          <c:dPt>
            <c:idx val="2"/>
            <c:bubble3D val="0"/>
            <c:explosion val="24"/>
            <c:spPr>
              <a:solidFill>
                <a:srgbClr val="65D7FF"/>
              </a:solidFill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14300"/>
                <a:bevelB w="1143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29,0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979965079458938E-2"/>
                  <c:y val="5.9374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31.6</c:v>
                </c:pt>
                <c:pt idx="1">
                  <c:v>12.2</c:v>
                </c:pt>
                <c:pt idx="2">
                  <c:v>56.2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на 2021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/>
              <a:bevelB w="114300"/>
            </a:sp3d>
          </c:spPr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14300"/>
                <a:bevelB w="114300"/>
              </a:sp3d>
            </c:spPr>
          </c:dPt>
          <c:dPt>
            <c:idx val="1"/>
            <c:bubble3D val="0"/>
            <c:spPr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 w="114300"/>
                <a:bevelB w="114300"/>
              </a:sp3d>
            </c:spPr>
          </c:dPt>
          <c:dPt>
            <c:idx val="2"/>
            <c:bubble3D val="0"/>
            <c:spPr>
              <a:solidFill>
                <a:srgbClr val="65D7FF"/>
              </a:solidFill>
              <a:scene3d>
                <a:camera prst="orthographicFront"/>
                <a:lightRig rig="threePt" dir="t"/>
              </a:scene3d>
              <a:sp3d>
                <a:bevelT w="114300"/>
                <a:bevelB w="114300"/>
              </a:sp3d>
            </c:spPr>
          </c:dPt>
          <c:dLbls>
            <c:dLbl>
              <c:idx val="0"/>
              <c:layout>
                <c:manualLayout>
                  <c:x val="4.69799650794590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66666666666666E-2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621719579645153E-2"/>
                  <c:y val="0.109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30</c:v>
                </c:pt>
                <c:pt idx="1">
                  <c:v>11.5</c:v>
                </c:pt>
                <c:pt idx="2">
                  <c:v>58.5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за 2021 год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0"/>
              </a:lightRig>
            </a:scene3d>
            <a:sp3d>
              <a:bevelT w="114300"/>
              <a:bevelB w="114300"/>
            </a:sp3d>
          </c:spPr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14300"/>
                <a:bevelB w="114300"/>
              </a:sp3d>
            </c:spPr>
          </c:dPt>
          <c:dPt>
            <c:idx val="1"/>
            <c:bubble3D val="0"/>
            <c:spPr>
              <a:solidFill>
                <a:srgbClr val="FF66CC"/>
              </a:solidFill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14300"/>
                <a:bevelB w="114300"/>
              </a:sp3d>
            </c:spPr>
          </c:dPt>
          <c:dPt>
            <c:idx val="2"/>
            <c:bubble3D val="0"/>
            <c:spPr>
              <a:solidFill>
                <a:srgbClr val="65D7FF"/>
              </a:solidFill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14300"/>
                <a:bevelB w="114300"/>
              </a:sp3d>
            </c:spPr>
          </c:dPt>
          <c:dLbls>
            <c:dLbl>
              <c:idx val="0"/>
              <c:layout>
                <c:manualLayout>
                  <c:x val="7.9124151712773053E-2"/>
                  <c:y val="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462903544855451"/>
                  <c:y val="0.17812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30.9</c:v>
                </c:pt>
                <c:pt idx="1">
                  <c:v>12.1</c:v>
                </c:pt>
                <c:pt idx="2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2"/>
        <c:holeSize val="1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0"/>
      <c:depthPercent val="60"/>
      <c:rAngAx val="0"/>
      <c:perspective val="30"/>
    </c:view3D>
    <c:floor>
      <c:thickness val="0"/>
      <c:spPr>
        <a:solidFill>
          <a:srgbClr val="5B9BD5">
            <a:lumMod val="40000"/>
            <a:lumOff val="60000"/>
          </a:srgb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02284008977784E-2"/>
          <c:y val="6.313038472769901E-2"/>
          <c:w val="0.89829178276993715"/>
          <c:h val="0.845142111643091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0"/>
              </a:lightRig>
            </a:scene3d>
            <a:sp3d>
              <a:bevelT w="114300"/>
              <a:bevelB w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08CDE"/>
              </a:solidFill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14300"/>
                <a:bevelB w="114300"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14300"/>
                <a:bevelB w="114300"/>
              </a:sp3d>
            </c:spPr>
          </c:dPt>
          <c:dPt>
            <c:idx val="2"/>
            <c:invertIfNegative val="0"/>
            <c:bubble3D val="0"/>
            <c:spPr>
              <a:solidFill>
                <a:srgbClr val="00FF99"/>
              </a:solidFill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14300"/>
                <a:bevelB w="114300"/>
              </a:sp3d>
            </c:spPr>
          </c:dPt>
          <c:dLbls>
            <c:dLbl>
              <c:idx val="0"/>
              <c:layout>
                <c:manualLayout>
                  <c:x val="4.9452594820483184E-3"/>
                  <c:y val="0.181428952581833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205584392431848E-3"/>
                  <c:y val="0.61879266781414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4263996506848074E-3"/>
                  <c:y val="0.416673950709765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0"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за 2020 год</c:v>
                </c:pt>
                <c:pt idx="1">
                  <c:v>Уточненный план на 2021 год</c:v>
                </c:pt>
                <c:pt idx="2">
                  <c:v>Факт за 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4221412.7</c:v>
                </c:pt>
                <c:pt idx="1">
                  <c:v>4349927.4000000004</c:v>
                </c:pt>
                <c:pt idx="2">
                  <c:v>4290594.9000000004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10"/>
        <c:shape val="box"/>
        <c:axId val="184239104"/>
        <c:axId val="103673792"/>
        <c:axId val="0"/>
      </c:bar3DChart>
      <c:catAx>
        <c:axId val="1842391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03673792"/>
        <c:crosses val="autoZero"/>
        <c:auto val="1"/>
        <c:lblAlgn val="ctr"/>
        <c:lblOffset val="100"/>
        <c:noMultiLvlLbl val="0"/>
      </c:catAx>
      <c:valAx>
        <c:axId val="1036737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842391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2012767812123437E-2"/>
          <c:y val="0.87162241937483065"/>
          <c:w val="0.93798701853640198"/>
          <c:h val="0.12837758062516938"/>
        </c:manualLayout>
      </c:layout>
      <c:overlay val="0"/>
      <c:txPr>
        <a:bodyPr/>
        <a:lstStyle/>
        <a:p>
          <a:pPr>
            <a:defRPr sz="105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548353851475024"/>
          <c:y val="2.4484917034047531E-2"/>
          <c:w val="0.76169220385770797"/>
          <c:h val="0.85635579604899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0.5498571155725972"/>
                  <c:y val="-4.0808195056745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50213366780591906"/>
                  <c:y val="-7.481416001114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48760914022475604"/>
                  <c:y val="-1.2242458517023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за 2020 год</c:v>
                </c:pt>
                <c:pt idx="1">
                  <c:v>Уточненный план на 2021 год</c:v>
                </c:pt>
                <c:pt idx="2">
                  <c:v>Факт за 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2370098.7999999998</c:v>
                </c:pt>
                <c:pt idx="1">
                  <c:v>2546078</c:v>
                </c:pt>
                <c:pt idx="2">
                  <c:v>2446746.7999999998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0.10374662557973532"/>
                  <c:y val="-1.2242458517023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827115316089831"/>
                  <c:y val="-4.0808195056745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279568074206122"/>
                  <c:y val="1.8703540002785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за 2020 год</c:v>
                </c:pt>
                <c:pt idx="1">
                  <c:v>Уточненный план на 2021 год</c:v>
                </c:pt>
                <c:pt idx="2">
                  <c:v>Факт за 2021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516426.4</c:v>
                </c:pt>
                <c:pt idx="1">
                  <c:v>498619.2</c:v>
                </c:pt>
                <c:pt idx="2">
                  <c:v>519170.4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0.20334338613628128"/>
                  <c:y val="7.481416001114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1579298120584944"/>
                  <c:y val="-1.224245851702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1579298120584955"/>
                  <c:y val="-4.0808195056745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за 2020 год</c:v>
                </c:pt>
                <c:pt idx="1">
                  <c:v>Уточненный план на 2021 год</c:v>
                </c:pt>
                <c:pt idx="2">
                  <c:v>Факт за 2021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1334887.5</c:v>
                </c:pt>
                <c:pt idx="1">
                  <c:v>1305230.2</c:v>
                </c:pt>
                <c:pt idx="2">
                  <c:v>1324677.7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6"/>
        <c:axId val="184168960"/>
        <c:axId val="103677248"/>
      </c:barChart>
      <c:catAx>
        <c:axId val="1841689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677248"/>
        <c:crosses val="autoZero"/>
        <c:auto val="1"/>
        <c:lblAlgn val="ctr"/>
        <c:lblOffset val="100"/>
        <c:noMultiLvlLbl val="0"/>
      </c:catAx>
      <c:valAx>
        <c:axId val="10367724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84168960"/>
        <c:crosses val="autoZero"/>
        <c:crossBetween val="between"/>
      </c:valAx>
      <c:spPr>
        <a:noFill/>
        <a:ln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>
        <c:manualLayout>
          <c:xMode val="edge"/>
          <c:yMode val="edge"/>
          <c:x val="5.0828711006931607E-2"/>
          <c:y val="0.87941274758042765"/>
          <c:w val="0.94917128145982366"/>
          <c:h val="9.6102335385524984E-2"/>
        </c:manualLayout>
      </c:layout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143639595600488"/>
          <c:y val="2.4250777691367627E-2"/>
          <c:w val="0.60066003777358068"/>
          <c:h val="0.951498444617264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за 2019 год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 prstMaterial="matte">
              <a:bevelT w="254000" h="254000"/>
              <a:bevelB w="254000" h="254000"/>
            </a:sp3d>
          </c:spPr>
          <c:invertIfNegative val="0"/>
          <c:dLbls>
            <c:dLbl>
              <c:idx val="0"/>
              <c:layout>
                <c:manualLayout>
                  <c:x val="-0.19330074436173753"/>
                  <c:y val="-2.2046161537606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1603705.4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за 2020 год</c:v>
                </c:pt>
              </c:strCache>
            </c:strRef>
          </c:tx>
          <c:spPr>
            <a:solidFill>
              <a:srgbClr val="FF9966"/>
            </a:solidFill>
            <a:scene3d>
              <a:camera prst="orthographicFront"/>
              <a:lightRig rig="threePt" dir="t">
                <a:rot lat="0" lon="0" rev="0"/>
              </a:lightRig>
            </a:scene3d>
            <a:sp3d prstMaterial="matte">
              <a:bevelT w="254000" h="254000"/>
              <a:bevelB w="254000" h="254000"/>
            </a:sp3d>
          </c:spPr>
          <c:invertIfNegative val="0"/>
          <c:dLbls>
            <c:dLbl>
              <c:idx val="0"/>
              <c:layout>
                <c:manualLayout>
                  <c:x val="-0.49101222086434843"/>
                  <c:y val="-8.81846461504269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1851313.9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Уточненный план на 2021 год</c:v>
                </c:pt>
              </c:strCache>
            </c:strRef>
          </c:tx>
          <c:spPr>
            <a:solidFill>
              <a:srgbClr val="00FF99"/>
            </a:solidFill>
            <a:scene3d>
              <a:camera prst="orthographicFront"/>
              <a:lightRig rig="threePt" dir="t"/>
            </a:scene3d>
            <a:sp3d prstMaterial="matte">
              <a:bevelT w="254000" h="254000"/>
              <a:bevelB w="254000" h="254000"/>
            </a:sp3d>
          </c:spPr>
          <c:invertIfNegative val="0"/>
          <c:dLbls>
            <c:dLbl>
              <c:idx val="0"/>
              <c:layout>
                <c:manualLayout>
                  <c:x val="-0.43457976349843819"/>
                  <c:y val="-8.751552795031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</c:formatCode>
                <c:ptCount val="1"/>
                <c:pt idx="0">
                  <c:v>1803849.4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Факт за 2021 год</c:v>
                </c:pt>
              </c:strCache>
            </c:strRef>
          </c:tx>
          <c:spPr>
            <a:solidFill>
              <a:srgbClr val="EEE8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 prstMaterial="matte">
              <a:bevelT w="254000" h="254000"/>
              <a:bevelB w="254000" h="254000"/>
            </a:sp3d>
          </c:spPr>
          <c:invertIfNegative val="0"/>
          <c:dLbls>
            <c:dLbl>
              <c:idx val="0"/>
              <c:layout>
                <c:manualLayout>
                  <c:x val="-0.47972458615709368"/>
                  <c:y val="-6.6138484612820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#,##0.0</c:formatCode>
                <c:ptCount val="1"/>
                <c:pt idx="0">
                  <c:v>1843848.1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-20"/>
        <c:axId val="184217600"/>
        <c:axId val="112089280"/>
      </c:barChart>
      <c:catAx>
        <c:axId val="184217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2089280"/>
        <c:crosses val="autoZero"/>
        <c:auto val="1"/>
        <c:lblAlgn val="ctr"/>
        <c:lblOffset val="100"/>
        <c:noMultiLvlLbl val="0"/>
      </c:catAx>
      <c:valAx>
        <c:axId val="1120892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84217600"/>
        <c:crosses val="autoZero"/>
        <c:crossBetween val="between"/>
      </c:valAx>
      <c:spPr>
        <a:noFill/>
        <a:ln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l"/>
      <c:layout>
        <c:manualLayout>
          <c:xMode val="edge"/>
          <c:yMode val="edge"/>
          <c:x val="1.8255020080321285E-2"/>
          <c:y val="6.3440173314076212E-2"/>
          <c:w val="0.19324364123159304"/>
          <c:h val="0.84886887568047997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r">
              <a:defRPr/>
            </a:pPr>
            <a:endParaRPr lang="ru-RU"/>
          </a:p>
        </c:rich>
      </c:tx>
      <c:layout>
        <c:manualLayout>
          <c:xMode val="edge"/>
          <c:yMode val="edge"/>
          <c:x val="5.9871221205305594E-4"/>
          <c:y val="1.675960678892012E-3"/>
        </c:manualLayout>
      </c:layout>
      <c:overlay val="0"/>
    </c:title>
    <c:autoTitleDeleted val="0"/>
    <c:view3D>
      <c:rotX val="40"/>
      <c:rotY val="120"/>
      <c:depthPercent val="10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086333333333328E-2"/>
          <c:y val="5.8008568619317288E-2"/>
          <c:w val="0.88834633333333324"/>
          <c:h val="0.9157087934238608"/>
        </c:manualLayout>
      </c:layout>
      <c:pie3DChart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explosion val="37"/>
          <c:dPt>
            <c:idx val="0"/>
            <c:bubble3D val="0"/>
            <c:explosion val="32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2"/>
            <c:bubble3D val="0"/>
            <c:explosion val="62"/>
            <c:spPr>
              <a:solidFill>
                <a:srgbClr val="00FF99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3"/>
            <c:bubble3D val="0"/>
            <c:spPr>
              <a:solidFill>
                <a:srgbClr val="FF00FF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4"/>
            <c:bubble3D val="0"/>
            <c:explosion val="13"/>
            <c:spPr>
              <a:solidFill>
                <a:srgbClr val="FF9966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Lbls>
            <c:dLbl>
              <c:idx val="0"/>
              <c:layout>
                <c:manualLayout>
                  <c:x val="0.14690933333333334"/>
                  <c:y val="0.1552508087117362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1577777777777786E-3"/>
                  <c:y val="-9.9297476230727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303333333333332E-3"/>
                  <c:y val="-4.76640946705505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Акцизы</c:v>
                </c:pt>
                <c:pt idx="4">
                  <c:v>Прочие налоги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1265019.3</c:v>
                </c:pt>
                <c:pt idx="1">
                  <c:v>41770.5</c:v>
                </c:pt>
                <c:pt idx="2">
                  <c:v>16815.2</c:v>
                </c:pt>
                <c:pt idx="3">
                  <c:v>914.5</c:v>
                </c:pt>
                <c:pt idx="4">
                  <c:v>158.19999999999999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l"/>
      <c:layout>
        <c:manualLayout>
          <c:xMode val="edge"/>
          <c:yMode val="edge"/>
          <c:x val="3.5277777777777776E-2"/>
          <c:y val="5.6823669109281161E-2"/>
          <c:w val="0.21811755555555559"/>
          <c:h val="0.64350183908912895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800" b="1" i="0" u="none" strike="noStrike" kern="1200" cap="none" spc="0" normalizeH="0" baseline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800" b="1" i="0" u="none" strike="noStrike" kern="1200" baseline="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Все налогоплательщики</a:t>
            </a:r>
            <a:endParaRPr lang="ru-RU" sz="1800" b="1" i="0" u="none" strike="noStrike" kern="1200" baseline="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1221161433532076"/>
          <c:y val="4.02973485579105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641171590253411"/>
          <c:y val="0.13786157598650656"/>
          <c:w val="0.69944222147359969"/>
          <c:h val="0.839263440425811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Основные налогоплательщики, %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0" prst="relaxedInset"/>
              <a:bevelB prst="relaxedInset"/>
            </a:sp3d>
          </c:spPr>
          <c:invertIfNegative val="0"/>
          <c:dLbls>
            <c:dLbl>
              <c:idx val="0"/>
              <c:layout>
                <c:manualLayout>
                  <c:x val="-0.49212721883948379"/>
                  <c:y val="-4.0083930068376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9912662033967557"/>
                  <c:y val="4.0083930068375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за 2020 год</c:v>
                </c:pt>
                <c:pt idx="1">
                  <c:v>Факт за 2021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1279463.6000000001</c:v>
                </c:pt>
                <c:pt idx="1">
                  <c:v>1265019.3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339968"/>
        <c:axId val="56724288"/>
      </c:barChart>
      <c:catAx>
        <c:axId val="1843399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6724288"/>
        <c:crosses val="autoZero"/>
        <c:auto val="1"/>
        <c:lblAlgn val="ctr"/>
        <c:lblOffset val="100"/>
        <c:noMultiLvlLbl val="0"/>
      </c:catAx>
      <c:valAx>
        <c:axId val="56724288"/>
        <c:scaling>
          <c:orientation val="minMax"/>
        </c:scaling>
        <c:delete val="1"/>
        <c:axPos val="b"/>
        <c:majorGridlines>
          <c:spPr>
            <a:ln w="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inorGridlines>
        <c:numFmt formatCode="#,##0.0" sourceLinked="1"/>
        <c:majorTickMark val="none"/>
        <c:minorTickMark val="none"/>
        <c:tickLblPos val="nextTo"/>
        <c:crossAx val="18433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Крупнейшие налогоплательщики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6297290081554375"/>
          <c:y val="0.11664423649897486"/>
          <c:w val="0.69009730541688064"/>
          <c:h val="0.8112046893779478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Крупнейшие налогоплательщики, %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0" prst="relaxedInset"/>
              <a:bevelB prst="relaxedInset"/>
            </a:sp3d>
          </c:spPr>
          <c:invertIfNegative val="0"/>
          <c:dLbls>
            <c:dLbl>
              <c:idx val="1"/>
              <c:layout>
                <c:manualLayout>
                  <c:x val="-0.18478606295982883"/>
                  <c:y val="-1.20251790205128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за 2020 год</c:v>
                </c:pt>
                <c:pt idx="1">
                  <c:v>Факт за 2021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715641.3</c:v>
                </c:pt>
                <c:pt idx="1">
                  <c:v>790109.4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8052608"/>
        <c:axId val="56726016"/>
      </c:barChart>
      <c:catAx>
        <c:axId val="580526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6726016"/>
        <c:crosses val="autoZero"/>
        <c:auto val="1"/>
        <c:lblAlgn val="ctr"/>
        <c:lblOffset val="100"/>
        <c:noMultiLvlLbl val="0"/>
      </c:catAx>
      <c:valAx>
        <c:axId val="567260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5805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192099026034144"/>
          <c:y val="5.1054268823931881E-2"/>
          <c:w val="0.6211045994889457"/>
          <c:h val="0.897891462352136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explosion val="25"/>
          <c:dPt>
            <c:idx val="0"/>
            <c:bubble3D val="0"/>
            <c:spPr>
              <a:solidFill>
                <a:srgbClr val="908CD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1"/>
            <c:bubble3D val="0"/>
            <c:spPr>
              <a:solidFill>
                <a:srgbClr val="FF66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2"/>
            <c:bubble3D val="0"/>
            <c:spPr>
              <a:solidFill>
                <a:srgbClr val="00FF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3"/>
            <c:bubble3D val="0"/>
            <c:spPr>
              <a:solidFill>
                <a:srgbClr val="EEE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4"/>
            <c:bubble3D val="0"/>
            <c:spPr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Lbls>
            <c:dLbl>
              <c:idx val="0"/>
              <c:layout>
                <c:manualLayout>
                  <c:x val="0.10406692913385827"/>
                  <c:y val="0.2230691472877282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3979330708661418E-2"/>
                  <c:y val="-2.02221682970897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муниципального имущества
</c:v>
                </c:pt>
                <c:pt idx="1">
                  <c:v>платежи при пользовании природными ресурсами</c:v>
                </c:pt>
                <c:pt idx="2">
                  <c:v>штрафы, санкции, возмещение ущерба</c:v>
                </c:pt>
                <c:pt idx="3">
                  <c:v>доходы от платных услуг и компенсации затрат</c:v>
                </c:pt>
                <c:pt idx="4">
                  <c:v>прочие неналоговые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343558.3</c:v>
                </c:pt>
                <c:pt idx="1">
                  <c:v>66697.5</c:v>
                </c:pt>
                <c:pt idx="2">
                  <c:v>77539.5</c:v>
                </c:pt>
                <c:pt idx="3">
                  <c:v>25683.5</c:v>
                </c:pt>
                <c:pt idx="4">
                  <c:v>5691.6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доходы от использования муниципального имущества
</c:v>
                </c:pt>
                <c:pt idx="1">
                  <c:v>платежи при пользовании природными ресурсами</c:v>
                </c:pt>
                <c:pt idx="2">
                  <c:v>штрафы, санкции, возмещение ущерба</c:v>
                </c:pt>
                <c:pt idx="3">
                  <c:v>доходы от платных услуг и компенсации затрат</c:v>
                </c:pt>
                <c:pt idx="4">
                  <c:v>прочие неналоговые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66.174477589631465</c:v>
                </c:pt>
                <c:pt idx="1">
                  <c:v>12.846938115115963</c:v>
                </c:pt>
                <c:pt idx="2">
                  <c:v>14.935269807369606</c:v>
                </c:pt>
                <c:pt idx="3">
                  <c:v>5</c:v>
                </c:pt>
                <c:pt idx="4">
                  <c:v>1.0962874616888791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1.0207349081364831E-2"/>
          <c:y val="2.5780121653149649E-2"/>
          <c:w val="0.24808817538791991"/>
          <c:h val="0.95122486390401062"/>
        </c:manualLayout>
      </c:layout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43248-8750-43C9-9A14-DA16E42217E7}" type="doc">
      <dgm:prSet loTypeId="urn:microsoft.com/office/officeart/2005/8/layout/radial1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AE82BE-3D45-4079-9697-056D183553F3}">
      <dgm:prSet phldrT="[Текст]" custT="1"/>
      <dgm:spPr>
        <a:solidFill>
          <a:srgbClr val="FF6600"/>
        </a:soli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 инициативных проектов на сумму         11 808,3 тыс. рублей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87E624-104E-44F2-9302-02411B533B56}" type="parTrans" cxnId="{47BC0531-70A1-49BA-AAED-343684D49767}">
      <dgm:prSet/>
      <dgm:spPr/>
      <dgm:t>
        <a:bodyPr/>
        <a:lstStyle/>
        <a:p>
          <a:endParaRPr lang="ru-RU" sz="1200"/>
        </a:p>
      </dgm:t>
    </dgm:pt>
    <dgm:pt modelId="{A49DF59D-0478-4511-8B2C-C1E7AC208F8C}" type="sibTrans" cxnId="{47BC0531-70A1-49BA-AAED-343684D49767}">
      <dgm:prSet/>
      <dgm:spPr/>
      <dgm:t>
        <a:bodyPr/>
        <a:lstStyle/>
        <a:p>
          <a:endParaRPr lang="ru-RU" sz="1200"/>
        </a:p>
      </dgm:t>
    </dgm:pt>
    <dgm:pt modelId="{E500029B-1286-4B68-B8F4-D930C1240D48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Обустройство прилегающей территории Храма в честь </a:t>
          </a:r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Евфимия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Великого в                   </a:t>
          </a:r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д.Шапша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– 1 229,4 тыс. рублей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75067C4-68C5-47F4-AAB6-4748F648AD76}" type="parTrans" cxnId="{D0EE98D8-3678-4644-B705-65FEE2E14690}">
      <dgm:prSet custT="1"/>
      <dgm:spPr/>
      <dgm:t>
        <a:bodyPr/>
        <a:lstStyle/>
        <a:p>
          <a:endParaRPr lang="ru-RU" sz="1200"/>
        </a:p>
      </dgm:t>
    </dgm:pt>
    <dgm:pt modelId="{7C57CF40-A7C5-4BDB-9ED1-DCB6C17F0D27}" type="sibTrans" cxnId="{D0EE98D8-3678-4644-B705-65FEE2E14690}">
      <dgm:prSet/>
      <dgm:spPr/>
      <dgm:t>
        <a:bodyPr/>
        <a:lstStyle/>
        <a:p>
          <a:endParaRPr lang="ru-RU" sz="1200"/>
        </a:p>
      </dgm:t>
    </dgm:pt>
    <dgm:pt modelId="{33008C9E-E9A8-4E23-A3E4-C38B215BF66D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Ограждение жилых домов     </a:t>
          </a:r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п.Красноленинский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2 137,5 тыс. рублей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451C82E-F34F-4EF9-BA89-FE740D596544}" type="parTrans" cxnId="{038AE4BC-D2E1-459D-986D-606E75B7EE0E}">
      <dgm:prSet custT="1"/>
      <dgm:spPr/>
      <dgm:t>
        <a:bodyPr/>
        <a:lstStyle/>
        <a:p>
          <a:endParaRPr lang="ru-RU" sz="1200"/>
        </a:p>
      </dgm:t>
    </dgm:pt>
    <dgm:pt modelId="{C0F577DF-0585-441D-9D98-F6A1856D8298}" type="sibTrans" cxnId="{038AE4BC-D2E1-459D-986D-606E75B7EE0E}">
      <dgm:prSet/>
      <dgm:spPr/>
      <dgm:t>
        <a:bodyPr/>
        <a:lstStyle/>
        <a:p>
          <a:endParaRPr lang="ru-RU" sz="1200"/>
        </a:p>
      </dgm:t>
    </dgm:pt>
    <dgm:pt modelId="{F4AAB339-FBE8-422C-8B86-EB5CC97A566D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Устройство тротуара из тротуарной плитки в           </a:t>
          </a:r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п.Сибирский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1 410,2 тыс. рублей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8A527EF-61FE-4923-A098-45AB8F28E610}" type="parTrans" cxnId="{D0225128-1F51-4077-8A0E-F3D9E52D82C8}">
      <dgm:prSet custT="1"/>
      <dgm:spPr/>
      <dgm:t>
        <a:bodyPr/>
        <a:lstStyle/>
        <a:p>
          <a:endParaRPr lang="ru-RU" sz="1200" baseline="0"/>
        </a:p>
      </dgm:t>
    </dgm:pt>
    <dgm:pt modelId="{148F0FC3-09FD-4515-8F94-7577E037FE3D}" type="sibTrans" cxnId="{D0225128-1F51-4077-8A0E-F3D9E52D82C8}">
      <dgm:prSet/>
      <dgm:spPr/>
      <dgm:t>
        <a:bodyPr/>
        <a:lstStyle/>
        <a:p>
          <a:endParaRPr lang="ru-RU" sz="1200"/>
        </a:p>
      </dgm:t>
    </dgm:pt>
    <dgm:pt modelId="{386EA346-F28B-4145-82C7-E0A8C278717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Благоустройство лыжероллерной трассы «Спорт – это здоровье» в </a:t>
          </a:r>
        </a:p>
        <a:p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п.Горноправдинск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1 301,8 тыс. рублей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600965A-A671-49C7-943E-8BF9E420CC24}" type="parTrans" cxnId="{10A7DB8B-C7C8-40C2-892F-0C10878769BB}">
      <dgm:prSet custT="1"/>
      <dgm:spPr/>
      <dgm:t>
        <a:bodyPr/>
        <a:lstStyle/>
        <a:p>
          <a:endParaRPr lang="ru-RU" sz="1200"/>
        </a:p>
      </dgm:t>
    </dgm:pt>
    <dgm:pt modelId="{D110C3FE-7B19-47AD-8DF0-E98B16D78415}" type="sibTrans" cxnId="{10A7DB8B-C7C8-40C2-892F-0C10878769BB}">
      <dgm:prSet/>
      <dgm:spPr/>
      <dgm:t>
        <a:bodyPr/>
        <a:lstStyle/>
        <a:p>
          <a:endParaRPr lang="ru-RU" sz="1200"/>
        </a:p>
      </dgm:t>
    </dgm:pt>
    <dgm:pt modelId="{F03F396F-2F81-4518-ACAF-91A4604B6B0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Устройство ограждения территории кладбища в </a:t>
          </a:r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п.Батово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521,4 тыс. рублей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49281E9-488E-4028-B5CC-3F7B3696129B}" type="parTrans" cxnId="{370F8D4C-0732-4C8D-B1A3-319FC878D190}">
      <dgm:prSet custT="1"/>
      <dgm:spPr/>
      <dgm:t>
        <a:bodyPr/>
        <a:lstStyle/>
        <a:p>
          <a:endParaRPr lang="ru-RU" sz="1200"/>
        </a:p>
      </dgm:t>
    </dgm:pt>
    <dgm:pt modelId="{710A1FED-F552-4488-99A9-C0C394D2FE19}" type="sibTrans" cxnId="{370F8D4C-0732-4C8D-B1A3-319FC878D190}">
      <dgm:prSet/>
      <dgm:spPr/>
      <dgm:t>
        <a:bodyPr/>
        <a:lstStyle/>
        <a:p>
          <a:endParaRPr lang="ru-RU" sz="1200"/>
        </a:p>
      </dgm:t>
    </dgm:pt>
    <dgm:pt modelId="{FFDADE5F-8EFE-402B-A9E5-E0AF6D1DBDB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Обустройство пешеходной зоны в микрорайоне Таежный в                                          </a:t>
          </a:r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п.Горноправдинск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924,4 тыс. рублей  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7808127-EBFF-4AD0-8AB4-017BC353F568}" type="parTrans" cxnId="{60180486-5940-4DFB-BB3D-FEE7F9D8FE71}">
      <dgm:prSet/>
      <dgm:spPr/>
      <dgm:t>
        <a:bodyPr/>
        <a:lstStyle/>
        <a:p>
          <a:endParaRPr lang="ru-RU"/>
        </a:p>
      </dgm:t>
    </dgm:pt>
    <dgm:pt modelId="{0D9A4F51-F4E8-4F4B-8306-EA521A3AB765}" type="sibTrans" cxnId="{60180486-5940-4DFB-BB3D-FEE7F9D8FE71}">
      <dgm:prSet/>
      <dgm:spPr/>
      <dgm:t>
        <a:bodyPr/>
        <a:lstStyle/>
        <a:p>
          <a:endParaRPr lang="ru-RU"/>
        </a:p>
      </dgm:t>
    </dgm:pt>
    <dgm:pt modelId="{4266750A-A76A-44B3-96E9-42746AF1FF0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Обустройство придомовой территории по ул. Ленина 17а, Ленина 19а  в                                </a:t>
          </a:r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п.Горноправдинск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3 201,8 тыс. рублей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549CCE4-5434-463C-80F6-C62AFDE889B1}" type="parTrans" cxnId="{8ADEE98E-9D1A-4C8F-82AF-650E0A4AF357}">
      <dgm:prSet/>
      <dgm:spPr/>
      <dgm:t>
        <a:bodyPr/>
        <a:lstStyle/>
        <a:p>
          <a:endParaRPr lang="ru-RU"/>
        </a:p>
      </dgm:t>
    </dgm:pt>
    <dgm:pt modelId="{1585110B-3559-4A20-AF06-3E5F54639AD7}" type="sibTrans" cxnId="{8ADEE98E-9D1A-4C8F-82AF-650E0A4AF357}">
      <dgm:prSet/>
      <dgm:spPr/>
      <dgm:t>
        <a:bodyPr/>
        <a:lstStyle/>
        <a:p>
          <a:endParaRPr lang="ru-RU"/>
        </a:p>
      </dgm:t>
    </dgm:pt>
    <dgm:pt modelId="{EBA18A79-F4AC-4B50-95D9-D6D4F79FDFA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Благоустройство парка отдыха «Парк Мечты»  в                </a:t>
          </a:r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п.Горноправдинск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(волейбольная площадка) – 1 081,8 тыс. рублей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02282B6-2E64-4BD4-BEA3-F5B898D808F1}" type="parTrans" cxnId="{06AC142A-D40B-4CE7-9220-3992A1063920}">
      <dgm:prSet/>
      <dgm:spPr/>
      <dgm:t>
        <a:bodyPr/>
        <a:lstStyle/>
        <a:p>
          <a:endParaRPr lang="ru-RU"/>
        </a:p>
      </dgm:t>
    </dgm:pt>
    <dgm:pt modelId="{AFF48259-300B-4B22-910D-6DD2A9745559}" type="sibTrans" cxnId="{06AC142A-D40B-4CE7-9220-3992A1063920}">
      <dgm:prSet/>
      <dgm:spPr/>
      <dgm:t>
        <a:bodyPr/>
        <a:lstStyle/>
        <a:p>
          <a:endParaRPr lang="ru-RU"/>
        </a:p>
      </dgm:t>
    </dgm:pt>
    <dgm:pt modelId="{27524EC6-69C2-47A0-BDD5-2CB7A78DAC57}" type="pres">
      <dgm:prSet presAssocID="{53343248-8750-43C9-9A14-DA16E42217E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27E493-B81D-4C38-97F0-196EAAFE4D89}" type="pres">
      <dgm:prSet presAssocID="{D2AE82BE-3D45-4079-9697-056D183553F3}" presName="centerShape" presStyleLbl="node0" presStyleIdx="0" presStyleCnt="1" custScaleX="218241" custScaleY="123475" custLinFactNeighborX="921" custLinFactNeighborY="-2033"/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ACDFCC6A-91F3-4091-B983-D3013899FC19}" type="pres">
      <dgm:prSet presAssocID="{175067C4-68C5-47F4-AAB6-4748F648AD76}" presName="Name9" presStyleLbl="parChTrans1D2" presStyleIdx="0" presStyleCnt="8"/>
      <dgm:spPr/>
      <dgm:t>
        <a:bodyPr/>
        <a:lstStyle/>
        <a:p>
          <a:endParaRPr lang="ru-RU"/>
        </a:p>
      </dgm:t>
    </dgm:pt>
    <dgm:pt modelId="{D08802F2-7594-40ED-86D2-428B7DB62E04}" type="pres">
      <dgm:prSet presAssocID="{175067C4-68C5-47F4-AAB6-4748F648AD76}" presName="connTx" presStyleLbl="parChTrans1D2" presStyleIdx="0" presStyleCnt="8"/>
      <dgm:spPr/>
      <dgm:t>
        <a:bodyPr/>
        <a:lstStyle/>
        <a:p>
          <a:endParaRPr lang="ru-RU"/>
        </a:p>
      </dgm:t>
    </dgm:pt>
    <dgm:pt modelId="{A248CC6A-766C-4B31-B60B-AAEEC95036A1}" type="pres">
      <dgm:prSet presAssocID="{E500029B-1286-4B68-B8F4-D930C1240D48}" presName="node" presStyleLbl="node1" presStyleIdx="0" presStyleCnt="8" custScaleX="232391" custScaleY="127629" custRadScaleRad="176568" custRadScaleInc="-26593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C4DAF41B-5562-4320-91E5-35C05BC86FD4}" type="pres">
      <dgm:prSet presAssocID="{97808127-EBFF-4AD0-8AB4-017BC353F568}" presName="Name9" presStyleLbl="parChTrans1D2" presStyleIdx="1" presStyleCnt="8"/>
      <dgm:spPr/>
      <dgm:t>
        <a:bodyPr/>
        <a:lstStyle/>
        <a:p>
          <a:endParaRPr lang="ru-RU"/>
        </a:p>
      </dgm:t>
    </dgm:pt>
    <dgm:pt modelId="{3A701C4E-C470-4FEA-936F-A63FB85A29CC}" type="pres">
      <dgm:prSet presAssocID="{97808127-EBFF-4AD0-8AB4-017BC353F568}" presName="connTx" presStyleLbl="parChTrans1D2" presStyleIdx="1" presStyleCnt="8"/>
      <dgm:spPr/>
      <dgm:t>
        <a:bodyPr/>
        <a:lstStyle/>
        <a:p>
          <a:endParaRPr lang="ru-RU"/>
        </a:p>
      </dgm:t>
    </dgm:pt>
    <dgm:pt modelId="{88303768-3BC1-4871-8FE0-01FB5DB188DC}" type="pres">
      <dgm:prSet presAssocID="{FFDADE5F-8EFE-402B-A9E5-E0AF6D1DBDB3}" presName="node" presStyleLbl="node1" presStyleIdx="1" presStyleCnt="8" custScaleX="217829" custScaleY="127629" custRadScaleRad="103299" custRadScaleInc="-15350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319C28B-C3DD-40AA-8C69-71F98395A8CA}" type="pres">
      <dgm:prSet presAssocID="{1549CCE4-5434-463C-80F6-C62AFDE889B1}" presName="Name9" presStyleLbl="parChTrans1D2" presStyleIdx="2" presStyleCnt="8"/>
      <dgm:spPr/>
      <dgm:t>
        <a:bodyPr/>
        <a:lstStyle/>
        <a:p>
          <a:endParaRPr lang="ru-RU"/>
        </a:p>
      </dgm:t>
    </dgm:pt>
    <dgm:pt modelId="{084C7D3E-F041-4C78-9EC5-BEC01D82726D}" type="pres">
      <dgm:prSet presAssocID="{1549CCE4-5434-463C-80F6-C62AFDE889B1}" presName="connTx" presStyleLbl="parChTrans1D2" presStyleIdx="2" presStyleCnt="8"/>
      <dgm:spPr/>
      <dgm:t>
        <a:bodyPr/>
        <a:lstStyle/>
        <a:p>
          <a:endParaRPr lang="ru-RU"/>
        </a:p>
      </dgm:t>
    </dgm:pt>
    <dgm:pt modelId="{E8AABA3F-D05E-4EF1-8E22-7B3A7C1F608B}" type="pres">
      <dgm:prSet presAssocID="{4266750A-A76A-44B3-96E9-42746AF1FF0F}" presName="node" presStyleLbl="node1" presStyleIdx="2" presStyleCnt="8" custScaleX="246443" custScaleY="126527" custRadScaleRad="78410" custRadScaleInc="40283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B78DDE54-E65E-47AF-8D90-EFBB8CFCD985}" type="pres">
      <dgm:prSet presAssocID="{C02282B6-2E64-4BD4-BEA3-F5B898D808F1}" presName="Name9" presStyleLbl="parChTrans1D2" presStyleIdx="3" presStyleCnt="8"/>
      <dgm:spPr/>
      <dgm:t>
        <a:bodyPr/>
        <a:lstStyle/>
        <a:p>
          <a:endParaRPr lang="ru-RU"/>
        </a:p>
      </dgm:t>
    </dgm:pt>
    <dgm:pt modelId="{22628C66-07C4-4ECD-BE05-68CAF7936797}" type="pres">
      <dgm:prSet presAssocID="{C02282B6-2E64-4BD4-BEA3-F5B898D808F1}" presName="connTx" presStyleLbl="parChTrans1D2" presStyleIdx="3" presStyleCnt="8"/>
      <dgm:spPr/>
      <dgm:t>
        <a:bodyPr/>
        <a:lstStyle/>
        <a:p>
          <a:endParaRPr lang="ru-RU"/>
        </a:p>
      </dgm:t>
    </dgm:pt>
    <dgm:pt modelId="{7A2C2FD9-E4E2-49D8-BB5D-C197FC7E9A99}" type="pres">
      <dgm:prSet presAssocID="{EBA18A79-F4AC-4B50-95D9-D6D4F79FDFA2}" presName="node" presStyleLbl="node1" presStyleIdx="3" presStyleCnt="8" custScaleX="217829" custScaleY="127629" custRadScaleRad="177550" custRadScaleInc="-17635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897B0F11-E422-4B07-9B3B-E626B021BD64}" type="pres">
      <dgm:prSet presAssocID="{0451C82E-F34F-4EF9-BA89-FE740D596544}" presName="Name9" presStyleLbl="parChTrans1D2" presStyleIdx="4" presStyleCnt="8"/>
      <dgm:spPr/>
      <dgm:t>
        <a:bodyPr/>
        <a:lstStyle/>
        <a:p>
          <a:endParaRPr lang="ru-RU"/>
        </a:p>
      </dgm:t>
    </dgm:pt>
    <dgm:pt modelId="{3DF06D0B-B3E4-4A01-AC70-64016CEBFFDE}" type="pres">
      <dgm:prSet presAssocID="{0451C82E-F34F-4EF9-BA89-FE740D596544}" presName="connTx" presStyleLbl="parChTrans1D2" presStyleIdx="4" presStyleCnt="8"/>
      <dgm:spPr/>
      <dgm:t>
        <a:bodyPr/>
        <a:lstStyle/>
        <a:p>
          <a:endParaRPr lang="ru-RU"/>
        </a:p>
      </dgm:t>
    </dgm:pt>
    <dgm:pt modelId="{BC658F7C-4226-48D0-9EC0-D0ECF64FA349}" type="pres">
      <dgm:prSet presAssocID="{33008C9E-E9A8-4E23-A3E4-C38B215BF66D}" presName="node" presStyleLbl="node1" presStyleIdx="4" presStyleCnt="8" custScaleX="241504" custScaleY="112052" custRadScaleRad="187607" custRadScaleInc="-50895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DBD48722-5C7D-4903-8A8B-70BC60B4C164}" type="pres">
      <dgm:prSet presAssocID="{98A527EF-61FE-4923-A098-45AB8F28E610}" presName="Name9" presStyleLbl="parChTrans1D2" presStyleIdx="5" presStyleCnt="8"/>
      <dgm:spPr/>
      <dgm:t>
        <a:bodyPr/>
        <a:lstStyle/>
        <a:p>
          <a:endParaRPr lang="ru-RU"/>
        </a:p>
      </dgm:t>
    </dgm:pt>
    <dgm:pt modelId="{DBDEEE67-CFB5-4762-98A4-1DCAC7F663E0}" type="pres">
      <dgm:prSet presAssocID="{98A527EF-61FE-4923-A098-45AB8F28E610}" presName="connTx" presStyleLbl="parChTrans1D2" presStyleIdx="5" presStyleCnt="8"/>
      <dgm:spPr/>
      <dgm:t>
        <a:bodyPr/>
        <a:lstStyle/>
        <a:p>
          <a:endParaRPr lang="ru-RU"/>
        </a:p>
      </dgm:t>
    </dgm:pt>
    <dgm:pt modelId="{A715C998-7EED-4640-B48E-4CD80C3C21BD}" type="pres">
      <dgm:prSet presAssocID="{F4AAB339-FBE8-422C-8B86-EB5CC97A566D}" presName="node" presStyleLbl="node1" presStyleIdx="5" presStyleCnt="8" custScaleX="212348" custScaleY="82542" custRadScaleRad="188219" custRadScaleInc="-47830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AEA4324C-2108-4AE2-AF3C-BC077AAEEDA3}" type="pres">
      <dgm:prSet presAssocID="{2600965A-A671-49C7-943E-8BF9E420CC24}" presName="Name9" presStyleLbl="parChTrans1D2" presStyleIdx="6" presStyleCnt="8"/>
      <dgm:spPr/>
      <dgm:t>
        <a:bodyPr/>
        <a:lstStyle/>
        <a:p>
          <a:endParaRPr lang="ru-RU"/>
        </a:p>
      </dgm:t>
    </dgm:pt>
    <dgm:pt modelId="{FCD2B307-34F3-492D-B4F9-392E33DBB97F}" type="pres">
      <dgm:prSet presAssocID="{2600965A-A671-49C7-943E-8BF9E420CC24}" presName="connTx" presStyleLbl="parChTrans1D2" presStyleIdx="6" presStyleCnt="8"/>
      <dgm:spPr/>
      <dgm:t>
        <a:bodyPr/>
        <a:lstStyle/>
        <a:p>
          <a:endParaRPr lang="ru-RU"/>
        </a:p>
      </dgm:t>
    </dgm:pt>
    <dgm:pt modelId="{C0A708FE-2C84-46BC-96E9-482356EB36C8}" type="pres">
      <dgm:prSet presAssocID="{386EA346-F28B-4145-82C7-E0A8C2787179}" presName="node" presStyleLbl="node1" presStyleIdx="6" presStyleCnt="8" custScaleX="278473" custScaleY="129161" custRadScaleRad="216239" custRadScaleInc="-202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84AF9215-E65E-4445-B439-8EC50A572482}" type="pres">
      <dgm:prSet presAssocID="{D49281E9-488E-4028-B5CC-3F7B3696129B}" presName="Name9" presStyleLbl="parChTrans1D2" presStyleIdx="7" presStyleCnt="8"/>
      <dgm:spPr/>
      <dgm:t>
        <a:bodyPr/>
        <a:lstStyle/>
        <a:p>
          <a:endParaRPr lang="ru-RU"/>
        </a:p>
      </dgm:t>
    </dgm:pt>
    <dgm:pt modelId="{B90C930D-0BE2-47C7-A8EF-04DDB68A4F82}" type="pres">
      <dgm:prSet presAssocID="{D49281E9-488E-4028-B5CC-3F7B3696129B}" presName="connTx" presStyleLbl="parChTrans1D2" presStyleIdx="7" presStyleCnt="8"/>
      <dgm:spPr/>
      <dgm:t>
        <a:bodyPr/>
        <a:lstStyle/>
        <a:p>
          <a:endParaRPr lang="ru-RU"/>
        </a:p>
      </dgm:t>
    </dgm:pt>
    <dgm:pt modelId="{03ACC5C2-917A-49D9-88FA-C3535B93D35E}" type="pres">
      <dgm:prSet presAssocID="{F03F396F-2F81-4518-ACAF-91A4604B6B0F}" presName="node" presStyleLbl="node1" presStyleIdx="7" presStyleCnt="8" custScaleX="287054" custScaleY="81670" custRadScaleRad="198371" custRadScaleInc="-31658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</dgm:ptLst>
  <dgm:cxnLst>
    <dgm:cxn modelId="{038AE4BC-D2E1-459D-986D-606E75B7EE0E}" srcId="{D2AE82BE-3D45-4079-9697-056D183553F3}" destId="{33008C9E-E9A8-4E23-A3E4-C38B215BF66D}" srcOrd="4" destOrd="0" parTransId="{0451C82E-F34F-4EF9-BA89-FE740D596544}" sibTransId="{C0F577DF-0585-441D-9D98-F6A1856D8298}"/>
    <dgm:cxn modelId="{D9C93054-3FE6-497A-8690-8B3B7EE5E252}" type="presOf" srcId="{0451C82E-F34F-4EF9-BA89-FE740D596544}" destId="{3DF06D0B-B3E4-4A01-AC70-64016CEBFFDE}" srcOrd="1" destOrd="0" presId="urn:microsoft.com/office/officeart/2005/8/layout/radial1"/>
    <dgm:cxn modelId="{7C7A8549-F284-4F7C-8B4E-24B15D0D6F59}" type="presOf" srcId="{C02282B6-2E64-4BD4-BEA3-F5B898D808F1}" destId="{22628C66-07C4-4ECD-BE05-68CAF7936797}" srcOrd="1" destOrd="0" presId="urn:microsoft.com/office/officeart/2005/8/layout/radial1"/>
    <dgm:cxn modelId="{7A8A426F-0BF9-48B4-A925-F2587C111684}" type="presOf" srcId="{175067C4-68C5-47F4-AAB6-4748F648AD76}" destId="{D08802F2-7594-40ED-86D2-428B7DB62E04}" srcOrd="1" destOrd="0" presId="urn:microsoft.com/office/officeart/2005/8/layout/radial1"/>
    <dgm:cxn modelId="{370F8D4C-0732-4C8D-B1A3-319FC878D190}" srcId="{D2AE82BE-3D45-4079-9697-056D183553F3}" destId="{F03F396F-2F81-4518-ACAF-91A4604B6B0F}" srcOrd="7" destOrd="0" parTransId="{D49281E9-488E-4028-B5CC-3F7B3696129B}" sibTransId="{710A1FED-F552-4488-99A9-C0C394D2FE19}"/>
    <dgm:cxn modelId="{B402F717-DD96-4016-A8EB-4CCA5627DE24}" type="presOf" srcId="{FFDADE5F-8EFE-402B-A9E5-E0AF6D1DBDB3}" destId="{88303768-3BC1-4871-8FE0-01FB5DB188DC}" srcOrd="0" destOrd="0" presId="urn:microsoft.com/office/officeart/2005/8/layout/radial1"/>
    <dgm:cxn modelId="{D0EE98D8-3678-4644-B705-65FEE2E14690}" srcId="{D2AE82BE-3D45-4079-9697-056D183553F3}" destId="{E500029B-1286-4B68-B8F4-D930C1240D48}" srcOrd="0" destOrd="0" parTransId="{175067C4-68C5-47F4-AAB6-4748F648AD76}" sibTransId="{7C57CF40-A7C5-4BDB-9ED1-DCB6C17F0D27}"/>
    <dgm:cxn modelId="{5C72B18F-E1CC-4B23-A3E6-2E4D1EEBDD0F}" type="presOf" srcId="{97808127-EBFF-4AD0-8AB4-017BC353F568}" destId="{3A701C4E-C470-4FEA-936F-A63FB85A29CC}" srcOrd="1" destOrd="0" presId="urn:microsoft.com/office/officeart/2005/8/layout/radial1"/>
    <dgm:cxn modelId="{81D1A858-C2AF-4051-85A5-14D62C2F4BAB}" type="presOf" srcId="{1549CCE4-5434-463C-80F6-C62AFDE889B1}" destId="{084C7D3E-F041-4C78-9EC5-BEC01D82726D}" srcOrd="1" destOrd="0" presId="urn:microsoft.com/office/officeart/2005/8/layout/radial1"/>
    <dgm:cxn modelId="{8ADEE98E-9D1A-4C8F-82AF-650E0A4AF357}" srcId="{D2AE82BE-3D45-4079-9697-056D183553F3}" destId="{4266750A-A76A-44B3-96E9-42746AF1FF0F}" srcOrd="2" destOrd="0" parTransId="{1549CCE4-5434-463C-80F6-C62AFDE889B1}" sibTransId="{1585110B-3559-4A20-AF06-3E5F54639AD7}"/>
    <dgm:cxn modelId="{24794BA4-65E9-4C3B-9148-AED43B97B494}" type="presOf" srcId="{D2AE82BE-3D45-4079-9697-056D183553F3}" destId="{E627E493-B81D-4C38-97F0-196EAAFE4D89}" srcOrd="0" destOrd="0" presId="urn:microsoft.com/office/officeart/2005/8/layout/radial1"/>
    <dgm:cxn modelId="{DCCF0775-96EF-4D8F-8FD5-0E475B811E1A}" type="presOf" srcId="{2600965A-A671-49C7-943E-8BF9E420CC24}" destId="{FCD2B307-34F3-492D-B4F9-392E33DBB97F}" srcOrd="1" destOrd="0" presId="urn:microsoft.com/office/officeart/2005/8/layout/radial1"/>
    <dgm:cxn modelId="{FE55CC34-8E62-4FC7-A509-B3D1EF0CA59E}" type="presOf" srcId="{175067C4-68C5-47F4-AAB6-4748F648AD76}" destId="{ACDFCC6A-91F3-4091-B983-D3013899FC19}" srcOrd="0" destOrd="0" presId="urn:microsoft.com/office/officeart/2005/8/layout/radial1"/>
    <dgm:cxn modelId="{81643C6F-B16C-4FA5-A480-12B8D1D52981}" type="presOf" srcId="{EBA18A79-F4AC-4B50-95D9-D6D4F79FDFA2}" destId="{7A2C2FD9-E4E2-49D8-BB5D-C197FC7E9A99}" srcOrd="0" destOrd="0" presId="urn:microsoft.com/office/officeart/2005/8/layout/radial1"/>
    <dgm:cxn modelId="{ED634C34-3389-47F1-9790-EDC3B9B1CF84}" type="presOf" srcId="{386EA346-F28B-4145-82C7-E0A8C2787179}" destId="{C0A708FE-2C84-46BC-96E9-482356EB36C8}" srcOrd="0" destOrd="0" presId="urn:microsoft.com/office/officeart/2005/8/layout/radial1"/>
    <dgm:cxn modelId="{EAF062D0-45B8-48E6-9F11-C12FA9C3FFD0}" type="presOf" srcId="{F4AAB339-FBE8-422C-8B86-EB5CC97A566D}" destId="{A715C998-7EED-4640-B48E-4CD80C3C21BD}" srcOrd="0" destOrd="0" presId="urn:microsoft.com/office/officeart/2005/8/layout/radial1"/>
    <dgm:cxn modelId="{0C9A3B6D-9429-4DEC-8E4F-4A977F6FB502}" type="presOf" srcId="{98A527EF-61FE-4923-A098-45AB8F28E610}" destId="{DBD48722-5C7D-4903-8A8B-70BC60B4C164}" srcOrd="0" destOrd="0" presId="urn:microsoft.com/office/officeart/2005/8/layout/radial1"/>
    <dgm:cxn modelId="{A1937239-BA1D-4478-9F90-616792CC5DA3}" type="presOf" srcId="{33008C9E-E9A8-4E23-A3E4-C38B215BF66D}" destId="{BC658F7C-4226-48D0-9EC0-D0ECF64FA349}" srcOrd="0" destOrd="0" presId="urn:microsoft.com/office/officeart/2005/8/layout/radial1"/>
    <dgm:cxn modelId="{39F257DE-7C66-4A93-9EFB-8D6774D03017}" type="presOf" srcId="{0451C82E-F34F-4EF9-BA89-FE740D596544}" destId="{897B0F11-E422-4B07-9B3B-E626B021BD64}" srcOrd="0" destOrd="0" presId="urn:microsoft.com/office/officeart/2005/8/layout/radial1"/>
    <dgm:cxn modelId="{2B0086EF-A6A9-4B6E-8577-EB4161041672}" type="presOf" srcId="{D49281E9-488E-4028-B5CC-3F7B3696129B}" destId="{84AF9215-E65E-4445-B439-8EC50A572482}" srcOrd="0" destOrd="0" presId="urn:microsoft.com/office/officeart/2005/8/layout/radial1"/>
    <dgm:cxn modelId="{47BC0531-70A1-49BA-AAED-343684D49767}" srcId="{53343248-8750-43C9-9A14-DA16E42217E7}" destId="{D2AE82BE-3D45-4079-9697-056D183553F3}" srcOrd="0" destOrd="0" parTransId="{E887E624-104E-44F2-9302-02411B533B56}" sibTransId="{A49DF59D-0478-4511-8B2C-C1E7AC208F8C}"/>
    <dgm:cxn modelId="{FDE74902-9A19-4DC4-A30B-E04B876785D6}" type="presOf" srcId="{4266750A-A76A-44B3-96E9-42746AF1FF0F}" destId="{E8AABA3F-D05E-4EF1-8E22-7B3A7C1F608B}" srcOrd="0" destOrd="0" presId="urn:microsoft.com/office/officeart/2005/8/layout/radial1"/>
    <dgm:cxn modelId="{BDF98D1B-FCA5-4944-B9C9-0E76D1E0F265}" type="presOf" srcId="{E500029B-1286-4B68-B8F4-D930C1240D48}" destId="{A248CC6A-766C-4B31-B60B-AAEEC95036A1}" srcOrd="0" destOrd="0" presId="urn:microsoft.com/office/officeart/2005/8/layout/radial1"/>
    <dgm:cxn modelId="{10A7DB8B-C7C8-40C2-892F-0C10878769BB}" srcId="{D2AE82BE-3D45-4079-9697-056D183553F3}" destId="{386EA346-F28B-4145-82C7-E0A8C2787179}" srcOrd="6" destOrd="0" parTransId="{2600965A-A671-49C7-943E-8BF9E420CC24}" sibTransId="{D110C3FE-7B19-47AD-8DF0-E98B16D78415}"/>
    <dgm:cxn modelId="{CF014B54-8E08-4F73-AD78-3D04DC665CFF}" type="presOf" srcId="{F03F396F-2F81-4518-ACAF-91A4604B6B0F}" destId="{03ACC5C2-917A-49D9-88FA-C3535B93D35E}" srcOrd="0" destOrd="0" presId="urn:microsoft.com/office/officeart/2005/8/layout/radial1"/>
    <dgm:cxn modelId="{9B8A1529-843A-476E-B08C-E4358CEA2182}" type="presOf" srcId="{D49281E9-488E-4028-B5CC-3F7B3696129B}" destId="{B90C930D-0BE2-47C7-A8EF-04DDB68A4F82}" srcOrd="1" destOrd="0" presId="urn:microsoft.com/office/officeart/2005/8/layout/radial1"/>
    <dgm:cxn modelId="{60180486-5940-4DFB-BB3D-FEE7F9D8FE71}" srcId="{D2AE82BE-3D45-4079-9697-056D183553F3}" destId="{FFDADE5F-8EFE-402B-A9E5-E0AF6D1DBDB3}" srcOrd="1" destOrd="0" parTransId="{97808127-EBFF-4AD0-8AB4-017BC353F568}" sibTransId="{0D9A4F51-F4E8-4F4B-8306-EA521A3AB765}"/>
    <dgm:cxn modelId="{74A7F338-D551-4AA4-A024-3375BB667ED0}" type="presOf" srcId="{98A527EF-61FE-4923-A098-45AB8F28E610}" destId="{DBDEEE67-CFB5-4762-98A4-1DCAC7F663E0}" srcOrd="1" destOrd="0" presId="urn:microsoft.com/office/officeart/2005/8/layout/radial1"/>
    <dgm:cxn modelId="{CE579AFF-6AED-47DB-AF56-33DF5BC17905}" type="presOf" srcId="{97808127-EBFF-4AD0-8AB4-017BC353F568}" destId="{C4DAF41B-5562-4320-91E5-35C05BC86FD4}" srcOrd="0" destOrd="0" presId="urn:microsoft.com/office/officeart/2005/8/layout/radial1"/>
    <dgm:cxn modelId="{684BE166-4092-4F30-B210-2DB82B8D94D6}" type="presOf" srcId="{2600965A-A671-49C7-943E-8BF9E420CC24}" destId="{AEA4324C-2108-4AE2-AF3C-BC077AAEEDA3}" srcOrd="0" destOrd="0" presId="urn:microsoft.com/office/officeart/2005/8/layout/radial1"/>
    <dgm:cxn modelId="{74F26913-BA50-44D1-A15B-7720F890A763}" type="presOf" srcId="{53343248-8750-43C9-9A14-DA16E42217E7}" destId="{27524EC6-69C2-47A0-BDD5-2CB7A78DAC57}" srcOrd="0" destOrd="0" presId="urn:microsoft.com/office/officeart/2005/8/layout/radial1"/>
    <dgm:cxn modelId="{28F59100-D50C-4AC9-AE1F-42AAADED7F2A}" type="presOf" srcId="{1549CCE4-5434-463C-80F6-C62AFDE889B1}" destId="{2319C28B-C3DD-40AA-8C69-71F98395A8CA}" srcOrd="0" destOrd="0" presId="urn:microsoft.com/office/officeart/2005/8/layout/radial1"/>
    <dgm:cxn modelId="{06AC142A-D40B-4CE7-9220-3992A1063920}" srcId="{D2AE82BE-3D45-4079-9697-056D183553F3}" destId="{EBA18A79-F4AC-4B50-95D9-D6D4F79FDFA2}" srcOrd="3" destOrd="0" parTransId="{C02282B6-2E64-4BD4-BEA3-F5B898D808F1}" sibTransId="{AFF48259-300B-4B22-910D-6DD2A9745559}"/>
    <dgm:cxn modelId="{D0225128-1F51-4077-8A0E-F3D9E52D82C8}" srcId="{D2AE82BE-3D45-4079-9697-056D183553F3}" destId="{F4AAB339-FBE8-422C-8B86-EB5CC97A566D}" srcOrd="5" destOrd="0" parTransId="{98A527EF-61FE-4923-A098-45AB8F28E610}" sibTransId="{148F0FC3-09FD-4515-8F94-7577E037FE3D}"/>
    <dgm:cxn modelId="{2B451AE3-17FA-4519-AB4D-4C065D08B340}" type="presOf" srcId="{C02282B6-2E64-4BD4-BEA3-F5B898D808F1}" destId="{B78DDE54-E65E-47AF-8D90-EFBB8CFCD985}" srcOrd="0" destOrd="0" presId="urn:microsoft.com/office/officeart/2005/8/layout/radial1"/>
    <dgm:cxn modelId="{699F2820-1143-4864-A765-D44AA6F98D79}" type="presParOf" srcId="{27524EC6-69C2-47A0-BDD5-2CB7A78DAC57}" destId="{E627E493-B81D-4C38-97F0-196EAAFE4D89}" srcOrd="0" destOrd="0" presId="urn:microsoft.com/office/officeart/2005/8/layout/radial1"/>
    <dgm:cxn modelId="{A0DDDCC3-2D16-49E1-87DF-F9122149684E}" type="presParOf" srcId="{27524EC6-69C2-47A0-BDD5-2CB7A78DAC57}" destId="{ACDFCC6A-91F3-4091-B983-D3013899FC19}" srcOrd="1" destOrd="0" presId="urn:microsoft.com/office/officeart/2005/8/layout/radial1"/>
    <dgm:cxn modelId="{1B5CA521-D13C-4936-8D3F-1B6026E6F3BF}" type="presParOf" srcId="{ACDFCC6A-91F3-4091-B983-D3013899FC19}" destId="{D08802F2-7594-40ED-86D2-428B7DB62E04}" srcOrd="0" destOrd="0" presId="urn:microsoft.com/office/officeart/2005/8/layout/radial1"/>
    <dgm:cxn modelId="{C3C27AB9-E86D-425D-8AB8-AE1FA0B948E2}" type="presParOf" srcId="{27524EC6-69C2-47A0-BDD5-2CB7A78DAC57}" destId="{A248CC6A-766C-4B31-B60B-AAEEC95036A1}" srcOrd="2" destOrd="0" presId="urn:microsoft.com/office/officeart/2005/8/layout/radial1"/>
    <dgm:cxn modelId="{D34C7A08-C737-4D0A-ABE1-EC92C8161636}" type="presParOf" srcId="{27524EC6-69C2-47A0-BDD5-2CB7A78DAC57}" destId="{C4DAF41B-5562-4320-91E5-35C05BC86FD4}" srcOrd="3" destOrd="0" presId="urn:microsoft.com/office/officeart/2005/8/layout/radial1"/>
    <dgm:cxn modelId="{1A90C395-3622-4F83-ACDF-0ED6860E76C6}" type="presParOf" srcId="{C4DAF41B-5562-4320-91E5-35C05BC86FD4}" destId="{3A701C4E-C470-4FEA-936F-A63FB85A29CC}" srcOrd="0" destOrd="0" presId="urn:microsoft.com/office/officeart/2005/8/layout/radial1"/>
    <dgm:cxn modelId="{737B8FF8-DA3C-4F1D-8721-1538485513E6}" type="presParOf" srcId="{27524EC6-69C2-47A0-BDD5-2CB7A78DAC57}" destId="{88303768-3BC1-4871-8FE0-01FB5DB188DC}" srcOrd="4" destOrd="0" presId="urn:microsoft.com/office/officeart/2005/8/layout/radial1"/>
    <dgm:cxn modelId="{968C521C-5F26-4107-A634-5FE74694888E}" type="presParOf" srcId="{27524EC6-69C2-47A0-BDD5-2CB7A78DAC57}" destId="{2319C28B-C3DD-40AA-8C69-71F98395A8CA}" srcOrd="5" destOrd="0" presId="urn:microsoft.com/office/officeart/2005/8/layout/radial1"/>
    <dgm:cxn modelId="{15D1EDF3-B97D-412F-BE3B-918DAB5CE800}" type="presParOf" srcId="{2319C28B-C3DD-40AA-8C69-71F98395A8CA}" destId="{084C7D3E-F041-4C78-9EC5-BEC01D82726D}" srcOrd="0" destOrd="0" presId="urn:microsoft.com/office/officeart/2005/8/layout/radial1"/>
    <dgm:cxn modelId="{31BBE494-9CCD-4359-909E-ED22BE65FD57}" type="presParOf" srcId="{27524EC6-69C2-47A0-BDD5-2CB7A78DAC57}" destId="{E8AABA3F-D05E-4EF1-8E22-7B3A7C1F608B}" srcOrd="6" destOrd="0" presId="urn:microsoft.com/office/officeart/2005/8/layout/radial1"/>
    <dgm:cxn modelId="{0DB9C696-9302-489F-97A7-15634A07A9D6}" type="presParOf" srcId="{27524EC6-69C2-47A0-BDD5-2CB7A78DAC57}" destId="{B78DDE54-E65E-47AF-8D90-EFBB8CFCD985}" srcOrd="7" destOrd="0" presId="urn:microsoft.com/office/officeart/2005/8/layout/radial1"/>
    <dgm:cxn modelId="{C734DCBF-2F14-4462-BD89-3F442C7B0CCB}" type="presParOf" srcId="{B78DDE54-E65E-47AF-8D90-EFBB8CFCD985}" destId="{22628C66-07C4-4ECD-BE05-68CAF7936797}" srcOrd="0" destOrd="0" presId="urn:microsoft.com/office/officeart/2005/8/layout/radial1"/>
    <dgm:cxn modelId="{A3A69E83-1016-4323-9962-EAE7AD8A9B53}" type="presParOf" srcId="{27524EC6-69C2-47A0-BDD5-2CB7A78DAC57}" destId="{7A2C2FD9-E4E2-49D8-BB5D-C197FC7E9A99}" srcOrd="8" destOrd="0" presId="urn:microsoft.com/office/officeart/2005/8/layout/radial1"/>
    <dgm:cxn modelId="{3EF26A63-A0B4-4A41-B1FA-4D3724C5C8E7}" type="presParOf" srcId="{27524EC6-69C2-47A0-BDD5-2CB7A78DAC57}" destId="{897B0F11-E422-4B07-9B3B-E626B021BD64}" srcOrd="9" destOrd="0" presId="urn:microsoft.com/office/officeart/2005/8/layout/radial1"/>
    <dgm:cxn modelId="{6BDB55CB-B2CA-4755-A474-93DCAE078DDF}" type="presParOf" srcId="{897B0F11-E422-4B07-9B3B-E626B021BD64}" destId="{3DF06D0B-B3E4-4A01-AC70-64016CEBFFDE}" srcOrd="0" destOrd="0" presId="urn:microsoft.com/office/officeart/2005/8/layout/radial1"/>
    <dgm:cxn modelId="{7C1E2073-DDEF-4AA9-A64E-A44BE084DB96}" type="presParOf" srcId="{27524EC6-69C2-47A0-BDD5-2CB7A78DAC57}" destId="{BC658F7C-4226-48D0-9EC0-D0ECF64FA349}" srcOrd="10" destOrd="0" presId="urn:microsoft.com/office/officeart/2005/8/layout/radial1"/>
    <dgm:cxn modelId="{660ECC99-679E-4DEA-99D5-03BF380D0D70}" type="presParOf" srcId="{27524EC6-69C2-47A0-BDD5-2CB7A78DAC57}" destId="{DBD48722-5C7D-4903-8A8B-70BC60B4C164}" srcOrd="11" destOrd="0" presId="urn:microsoft.com/office/officeart/2005/8/layout/radial1"/>
    <dgm:cxn modelId="{937EA43B-ED8E-461B-BCE6-3DF7D8CF2BF6}" type="presParOf" srcId="{DBD48722-5C7D-4903-8A8B-70BC60B4C164}" destId="{DBDEEE67-CFB5-4762-98A4-1DCAC7F663E0}" srcOrd="0" destOrd="0" presId="urn:microsoft.com/office/officeart/2005/8/layout/radial1"/>
    <dgm:cxn modelId="{45F9786C-10A6-4008-BC52-05277BBA29C0}" type="presParOf" srcId="{27524EC6-69C2-47A0-BDD5-2CB7A78DAC57}" destId="{A715C998-7EED-4640-B48E-4CD80C3C21BD}" srcOrd="12" destOrd="0" presId="urn:microsoft.com/office/officeart/2005/8/layout/radial1"/>
    <dgm:cxn modelId="{79E3F719-F718-4C2C-88D2-AA9ED4E74940}" type="presParOf" srcId="{27524EC6-69C2-47A0-BDD5-2CB7A78DAC57}" destId="{AEA4324C-2108-4AE2-AF3C-BC077AAEEDA3}" srcOrd="13" destOrd="0" presId="urn:microsoft.com/office/officeart/2005/8/layout/radial1"/>
    <dgm:cxn modelId="{62751092-05C7-479B-A66A-0D86D5962B47}" type="presParOf" srcId="{AEA4324C-2108-4AE2-AF3C-BC077AAEEDA3}" destId="{FCD2B307-34F3-492D-B4F9-392E33DBB97F}" srcOrd="0" destOrd="0" presId="urn:microsoft.com/office/officeart/2005/8/layout/radial1"/>
    <dgm:cxn modelId="{06DA5BA6-3781-4F6C-AAD9-249AB7CEA3F0}" type="presParOf" srcId="{27524EC6-69C2-47A0-BDD5-2CB7A78DAC57}" destId="{C0A708FE-2C84-46BC-96E9-482356EB36C8}" srcOrd="14" destOrd="0" presId="urn:microsoft.com/office/officeart/2005/8/layout/radial1"/>
    <dgm:cxn modelId="{9150609E-AEAA-4B56-9F8C-5FFF82A4BA0F}" type="presParOf" srcId="{27524EC6-69C2-47A0-BDD5-2CB7A78DAC57}" destId="{84AF9215-E65E-4445-B439-8EC50A572482}" srcOrd="15" destOrd="0" presId="urn:microsoft.com/office/officeart/2005/8/layout/radial1"/>
    <dgm:cxn modelId="{37537C2E-A9E8-4B24-8F71-1FCC90E89DE6}" type="presParOf" srcId="{84AF9215-E65E-4445-B439-8EC50A572482}" destId="{B90C930D-0BE2-47C7-A8EF-04DDB68A4F82}" srcOrd="0" destOrd="0" presId="urn:microsoft.com/office/officeart/2005/8/layout/radial1"/>
    <dgm:cxn modelId="{8179A56C-11E6-4CA4-88BE-CD2E903F71D6}" type="presParOf" srcId="{27524EC6-69C2-47A0-BDD5-2CB7A78DAC57}" destId="{03ACC5C2-917A-49D9-88FA-C3535B93D35E}" srcOrd="16" destOrd="0" presId="urn:microsoft.com/office/officeart/2005/8/layout/radial1"/>
  </dgm:cxnLst>
  <dgm:bg>
    <a:noFill/>
    <a:effectLst>
      <a:glow rad="342900">
        <a:schemeClr val="accent1">
          <a:alpha val="81000"/>
        </a:schemeClr>
      </a:glow>
      <a:softEdge rad="63500"/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7E493-B81D-4C38-97F0-196EAAFE4D89}">
      <dsp:nvSpPr>
        <dsp:cNvPr id="0" name=""/>
        <dsp:cNvSpPr/>
      </dsp:nvSpPr>
      <dsp:spPr>
        <a:xfrm>
          <a:off x="4230835" y="1758742"/>
          <a:ext cx="2445132" cy="1383391"/>
        </a:xfrm>
        <a:prstGeom prst="flowChartAlternateProcess">
          <a:avLst/>
        </a:prstGeom>
        <a:solidFill>
          <a:srgbClr val="FF66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 инициативных проектов на сумму         11 808,3 тыс. рублей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98365" y="1826272"/>
        <a:ext cx="2310072" cy="1248331"/>
      </dsp:txXfrm>
    </dsp:sp>
    <dsp:sp modelId="{ACDFCC6A-91F3-4091-B983-D3013899FC19}">
      <dsp:nvSpPr>
        <dsp:cNvPr id="0" name=""/>
        <dsp:cNvSpPr/>
      </dsp:nvSpPr>
      <dsp:spPr>
        <a:xfrm rot="12523250">
          <a:off x="3351120" y="1646370"/>
          <a:ext cx="1304312" cy="18923"/>
        </a:xfrm>
        <a:custGeom>
          <a:avLst/>
          <a:gdLst/>
          <a:ahLst/>
          <a:cxnLst/>
          <a:rect l="0" t="0" r="0" b="0"/>
          <a:pathLst>
            <a:path>
              <a:moveTo>
                <a:pt x="0" y="9461"/>
              </a:moveTo>
              <a:lnTo>
                <a:pt x="1304312" y="94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970669" y="1623224"/>
        <a:ext cx="65215" cy="65215"/>
      </dsp:txXfrm>
    </dsp:sp>
    <dsp:sp modelId="{A248CC6A-766C-4B31-B60B-AAEEC95036A1}">
      <dsp:nvSpPr>
        <dsp:cNvPr id="0" name=""/>
        <dsp:cNvSpPr/>
      </dsp:nvSpPr>
      <dsp:spPr>
        <a:xfrm>
          <a:off x="1207944" y="122493"/>
          <a:ext cx="2603666" cy="1429931"/>
        </a:xfrm>
        <a:prstGeom prst="flowChartAlternateProcess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Обустройство прилегающей территории Храма в честь </a:t>
          </a:r>
          <a:r>
            <a:rPr lang="ru-RU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Евфимия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Великого в                   </a:t>
          </a:r>
          <a:r>
            <a:rPr lang="ru-RU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д.Шапша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– 1 229,4 тыс. рублей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277746" y="192295"/>
        <a:ext cx="2464062" cy="1290327"/>
      </dsp:txXfrm>
    </dsp:sp>
    <dsp:sp modelId="{C4DAF41B-5562-4320-91E5-35C05BC86FD4}">
      <dsp:nvSpPr>
        <dsp:cNvPr id="0" name=""/>
        <dsp:cNvSpPr/>
      </dsp:nvSpPr>
      <dsp:spPr>
        <a:xfrm rot="16831230">
          <a:off x="5441149" y="1584671"/>
          <a:ext cx="342550" cy="18923"/>
        </a:xfrm>
        <a:custGeom>
          <a:avLst/>
          <a:gdLst/>
          <a:ahLst/>
          <a:cxnLst/>
          <a:rect l="0" t="0" r="0" b="0"/>
          <a:pathLst>
            <a:path>
              <a:moveTo>
                <a:pt x="0" y="9461"/>
              </a:moveTo>
              <a:lnTo>
                <a:pt x="342550" y="94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03861" y="1585569"/>
        <a:ext cx="17127" cy="17127"/>
      </dsp:txXfrm>
    </dsp:sp>
    <dsp:sp modelId="{88303768-3BC1-4871-8FE0-01FB5DB188DC}">
      <dsp:nvSpPr>
        <dsp:cNvPr id="0" name=""/>
        <dsp:cNvSpPr/>
      </dsp:nvSpPr>
      <dsp:spPr>
        <a:xfrm>
          <a:off x="4555436" y="0"/>
          <a:ext cx="2440516" cy="1429931"/>
        </a:xfrm>
        <a:prstGeom prst="flowChartAlternateProcess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Обустройство пешеходной зоны в микрорайоне Таежный в                                          </a:t>
          </a:r>
          <a:r>
            <a:rPr lang="ru-RU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п.Горноправдинск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924,4 тыс. рублей  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25238" y="69802"/>
        <a:ext cx="2300912" cy="1290327"/>
      </dsp:txXfrm>
    </dsp:sp>
    <dsp:sp modelId="{2319C28B-C3DD-40AA-8C69-71F98395A8CA}">
      <dsp:nvSpPr>
        <dsp:cNvPr id="0" name=""/>
        <dsp:cNvSpPr/>
      </dsp:nvSpPr>
      <dsp:spPr>
        <a:xfrm rot="5513103">
          <a:off x="5342264" y="3218067"/>
          <a:ext cx="171123" cy="18923"/>
        </a:xfrm>
        <a:custGeom>
          <a:avLst/>
          <a:gdLst/>
          <a:ahLst/>
          <a:cxnLst/>
          <a:rect l="0" t="0" r="0" b="0"/>
          <a:pathLst>
            <a:path>
              <a:moveTo>
                <a:pt x="0" y="9461"/>
              </a:moveTo>
              <a:lnTo>
                <a:pt x="171123" y="94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423547" y="3223251"/>
        <a:ext cx="8556" cy="8556"/>
      </dsp:txXfrm>
    </dsp:sp>
    <dsp:sp modelId="{E8AABA3F-D05E-4EF1-8E22-7B3A7C1F608B}">
      <dsp:nvSpPr>
        <dsp:cNvPr id="0" name=""/>
        <dsp:cNvSpPr/>
      </dsp:nvSpPr>
      <dsp:spPr>
        <a:xfrm>
          <a:off x="4021135" y="3312943"/>
          <a:ext cx="2761102" cy="1417585"/>
        </a:xfrm>
        <a:prstGeom prst="flowChartAlternateProcess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Обустройство придомовой территории по ул. Ленина 17а, Ленина 19а  в                                </a:t>
          </a:r>
          <a:r>
            <a:rPr lang="ru-RU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п.Горноправдинск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3 201,8 тыс. рублей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90334" y="3382142"/>
        <a:ext cx="2622704" cy="1279187"/>
      </dsp:txXfrm>
    </dsp:sp>
    <dsp:sp modelId="{B78DDE54-E65E-47AF-8D90-EFBB8CFCD985}">
      <dsp:nvSpPr>
        <dsp:cNvPr id="0" name=""/>
        <dsp:cNvSpPr/>
      </dsp:nvSpPr>
      <dsp:spPr>
        <a:xfrm rot="401630">
          <a:off x="6647258" y="2636605"/>
          <a:ext cx="946010" cy="18923"/>
        </a:xfrm>
        <a:custGeom>
          <a:avLst/>
          <a:gdLst/>
          <a:ahLst/>
          <a:cxnLst/>
          <a:rect l="0" t="0" r="0" b="0"/>
          <a:pathLst>
            <a:path>
              <a:moveTo>
                <a:pt x="0" y="9461"/>
              </a:moveTo>
              <a:lnTo>
                <a:pt x="946010" y="94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096613" y="2622417"/>
        <a:ext cx="47300" cy="47300"/>
      </dsp:txXfrm>
    </dsp:sp>
    <dsp:sp modelId="{7A2C2FD9-E4E2-49D8-BB5D-C197FC7E9A99}">
      <dsp:nvSpPr>
        <dsp:cNvPr id="0" name=""/>
        <dsp:cNvSpPr/>
      </dsp:nvSpPr>
      <dsp:spPr>
        <a:xfrm>
          <a:off x="7566277" y="2126661"/>
          <a:ext cx="2440516" cy="1429931"/>
        </a:xfrm>
        <a:prstGeom prst="flowChartAlternateProcess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Благоустройство парка отдыха «Парк Мечты»  в                </a:t>
          </a:r>
          <a:r>
            <a:rPr lang="ru-RU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п.Горноправдинск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(волейбольная площадка) – 1 081,8 тыс. рублей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636079" y="2196463"/>
        <a:ext cx="2300912" cy="1290327"/>
      </dsp:txXfrm>
    </dsp:sp>
    <dsp:sp modelId="{897B0F11-E422-4B07-9B3B-E626B021BD64}">
      <dsp:nvSpPr>
        <dsp:cNvPr id="0" name=""/>
        <dsp:cNvSpPr/>
      </dsp:nvSpPr>
      <dsp:spPr>
        <a:xfrm rot="20183924">
          <a:off x="6363309" y="1741949"/>
          <a:ext cx="1380012" cy="18923"/>
        </a:xfrm>
        <a:custGeom>
          <a:avLst/>
          <a:gdLst/>
          <a:ahLst/>
          <a:cxnLst/>
          <a:rect l="0" t="0" r="0" b="0"/>
          <a:pathLst>
            <a:path>
              <a:moveTo>
                <a:pt x="0" y="9461"/>
              </a:moveTo>
              <a:lnTo>
                <a:pt x="1380012" y="94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7018815" y="1716910"/>
        <a:ext cx="69000" cy="69000"/>
      </dsp:txXfrm>
    </dsp:sp>
    <dsp:sp modelId="{BC658F7C-4226-48D0-9EC0-D0ECF64FA349}">
      <dsp:nvSpPr>
        <dsp:cNvPr id="0" name=""/>
        <dsp:cNvSpPr/>
      </dsp:nvSpPr>
      <dsp:spPr>
        <a:xfrm>
          <a:off x="7317645" y="417120"/>
          <a:ext cx="2705766" cy="1255410"/>
        </a:xfrm>
        <a:prstGeom prst="flowChartAlternateProcess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Ограждение жилых домов     </a:t>
          </a:r>
          <a:r>
            <a:rPr lang="ru-RU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п.Красноленинский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2 137,5 тыс. рублей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378928" y="478403"/>
        <a:ext cx="2583200" cy="1132844"/>
      </dsp:txXfrm>
    </dsp:sp>
    <dsp:sp modelId="{DBD48722-5C7D-4903-8A8B-70BC60B4C164}">
      <dsp:nvSpPr>
        <dsp:cNvPr id="0" name=""/>
        <dsp:cNvSpPr/>
      </dsp:nvSpPr>
      <dsp:spPr>
        <a:xfrm rot="1724142">
          <a:off x="6220153" y="3356408"/>
          <a:ext cx="1805696" cy="18923"/>
        </a:xfrm>
        <a:custGeom>
          <a:avLst/>
          <a:gdLst/>
          <a:ahLst/>
          <a:cxnLst/>
          <a:rect l="0" t="0" r="0" b="0"/>
          <a:pathLst>
            <a:path>
              <a:moveTo>
                <a:pt x="0" y="9461"/>
              </a:moveTo>
              <a:lnTo>
                <a:pt x="1805696" y="94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baseline="0"/>
        </a:p>
      </dsp:txBody>
      <dsp:txXfrm>
        <a:off x="7077859" y="3320727"/>
        <a:ext cx="90284" cy="90284"/>
      </dsp:txXfrm>
    </dsp:sp>
    <dsp:sp modelId="{A715C998-7EED-4640-B48E-4CD80C3C21BD}">
      <dsp:nvSpPr>
        <dsp:cNvPr id="0" name=""/>
        <dsp:cNvSpPr/>
      </dsp:nvSpPr>
      <dsp:spPr>
        <a:xfrm>
          <a:off x="7413085" y="3714754"/>
          <a:ext cx="2379108" cy="924785"/>
        </a:xfrm>
        <a:prstGeom prst="flowChartAlternateProcess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Устройство тротуара из тротуарной плитки в           </a:t>
          </a:r>
          <a:r>
            <a:rPr lang="ru-RU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п.Сибирский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1 410,2 тыс. рублей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458228" y="3759897"/>
        <a:ext cx="2288822" cy="834499"/>
      </dsp:txXfrm>
    </dsp:sp>
    <dsp:sp modelId="{AEA4324C-2108-4AE2-AF3C-BC077AAEEDA3}">
      <dsp:nvSpPr>
        <dsp:cNvPr id="0" name=""/>
        <dsp:cNvSpPr/>
      </dsp:nvSpPr>
      <dsp:spPr>
        <a:xfrm rot="10702711">
          <a:off x="3116839" y="2491327"/>
          <a:ext cx="1115746" cy="18923"/>
        </a:xfrm>
        <a:custGeom>
          <a:avLst/>
          <a:gdLst/>
          <a:ahLst/>
          <a:cxnLst/>
          <a:rect l="0" t="0" r="0" b="0"/>
          <a:pathLst>
            <a:path>
              <a:moveTo>
                <a:pt x="0" y="9461"/>
              </a:moveTo>
              <a:lnTo>
                <a:pt x="1115746" y="94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646819" y="2472895"/>
        <a:ext cx="55787" cy="55787"/>
      </dsp:txXfrm>
    </dsp:sp>
    <dsp:sp modelId="{C0A708FE-2C84-46BC-96E9-482356EB36C8}">
      <dsp:nvSpPr>
        <dsp:cNvPr id="0" name=""/>
        <dsp:cNvSpPr/>
      </dsp:nvSpPr>
      <dsp:spPr>
        <a:xfrm>
          <a:off x="0" y="1837104"/>
          <a:ext cx="3119960" cy="1447096"/>
        </a:xfrm>
        <a:prstGeom prst="flowChartAlternateProcess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Благоустройство лыжероллерной трассы «Спорт – это здоровье» в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п.Горноправдинск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1 301,8 тыс. рублей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0640" y="1907744"/>
        <a:ext cx="2978680" cy="1305816"/>
      </dsp:txXfrm>
    </dsp:sp>
    <dsp:sp modelId="{84AF9215-E65E-4445-B439-8EC50A572482}">
      <dsp:nvSpPr>
        <dsp:cNvPr id="0" name=""/>
        <dsp:cNvSpPr/>
      </dsp:nvSpPr>
      <dsp:spPr>
        <a:xfrm rot="9177901">
          <a:off x="2704691" y="3346793"/>
          <a:ext cx="1947250" cy="18923"/>
        </a:xfrm>
        <a:custGeom>
          <a:avLst/>
          <a:gdLst/>
          <a:ahLst/>
          <a:cxnLst/>
          <a:rect l="0" t="0" r="0" b="0"/>
          <a:pathLst>
            <a:path>
              <a:moveTo>
                <a:pt x="0" y="9461"/>
              </a:moveTo>
              <a:lnTo>
                <a:pt x="1947250" y="94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629634" y="3307573"/>
        <a:ext cx="97362" cy="97362"/>
      </dsp:txXfrm>
    </dsp:sp>
    <dsp:sp modelId="{03ACC5C2-917A-49D9-88FA-C3535B93D35E}">
      <dsp:nvSpPr>
        <dsp:cNvPr id="0" name=""/>
        <dsp:cNvSpPr/>
      </dsp:nvSpPr>
      <dsp:spPr>
        <a:xfrm>
          <a:off x="419960" y="3740889"/>
          <a:ext cx="3216100" cy="915015"/>
        </a:xfrm>
        <a:prstGeom prst="flowChartAlternateProcess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Устройство ограждения территории кладбища в </a:t>
          </a:r>
          <a:r>
            <a:rPr lang="ru-RU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п.Батово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521,4 тыс. рублей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4626" y="3785555"/>
        <a:ext cx="3126768" cy="825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0.33621</cdr:x>
      <cdr:y>0.75893</cdr:y>
    </cdr:from>
    <cdr:to>
      <cdr:x>0.77108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808312" y="1423705"/>
          <a:ext cx="3632438" cy="452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0.79196</cdr:x>
      <cdr:y>0.13028</cdr:y>
    </cdr:from>
    <cdr:to>
      <cdr:x>1</cdr:x>
      <cdr:y>0.30474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49565" y="6827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0.72414</cdr:x>
      <cdr:y>0.17565</cdr:y>
    </cdr:from>
    <cdr:to>
      <cdr:x>0.93793</cdr:x>
      <cdr:y>0.45238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82991" y="648072"/>
          <a:ext cx="2032086" cy="1021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Увеличение к уровню 2020 года на 1,6 %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0.62319</cdr:x>
      <cdr:y>0.28499</cdr:y>
    </cdr:from>
    <cdr:to>
      <cdr:x>1</cdr:x>
      <cdr:y>0.3949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9126" y="1493674"/>
          <a:ext cx="165618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0.51544</cdr:x>
      <cdr:y>0.19517</cdr:y>
    </cdr:from>
    <cdr:to>
      <cdr:x>0.64655</cdr:x>
      <cdr:y>0.40476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99286" y="720080"/>
          <a:ext cx="1246208" cy="773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  <cdr:relSizeAnchor xmlns:cdr="http://schemas.openxmlformats.org/drawingml/2006/chartDrawing">
    <cdr:from>
      <cdr:x>0.30172</cdr:x>
      <cdr:y>0.40476</cdr:y>
    </cdr:from>
    <cdr:to>
      <cdr:x>0.5535</cdr:x>
      <cdr:y>0.61552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20280" y="1224136"/>
          <a:ext cx="2103100" cy="637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0.20698</cdr:x>
      <cdr:y>0.33151</cdr:y>
    </cdr:from>
    <cdr:to>
      <cdr:x>0.36448</cdr:x>
      <cdr:y>0.38401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663932">
          <a:off x="1892603" y="2273469"/>
          <a:ext cx="1440179" cy="360045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0.21256</cdr:x>
      <cdr:y>0.31019</cdr:y>
    </cdr:from>
    <cdr:to>
      <cdr:x>0.29678</cdr:x>
      <cdr:y>0.36269</cdr:y>
    </cdr:to>
    <cdr:sp macro="" textlink="">
      <cdr:nvSpPr>
        <cdr:cNvPr id="3" name="TextBox 1"/>
        <cdr:cNvSpPr txBox="1"/>
      </cdr:nvSpPr>
      <cdr:spPr>
        <a:xfrm xmlns:a="http://schemas.openxmlformats.org/drawingml/2006/main" rot="19619700">
          <a:off x="1943612" y="2127298"/>
          <a:ext cx="770162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+7,9%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0.22433</cdr:x>
      <cdr:y>0.37742</cdr:y>
    </cdr:from>
    <cdr:to>
      <cdr:x>0.35714</cdr:x>
      <cdr:y>0.42992</cdr:y>
    </cdr:to>
    <cdr:sp macro="" textlink="">
      <cdr:nvSpPr>
        <cdr:cNvPr id="4" name="TextBox 1"/>
        <cdr:cNvSpPr txBox="1"/>
      </cdr:nvSpPr>
      <cdr:spPr>
        <a:xfrm xmlns:a="http://schemas.openxmlformats.org/drawingml/2006/main" rot="19610213">
          <a:off x="2051260" y="2588357"/>
          <a:ext cx="1214453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+378 720,8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0.49631</cdr:x>
      <cdr:y>0.59855</cdr:y>
    </cdr:from>
    <cdr:to>
      <cdr:x>0.57865</cdr:x>
      <cdr:y>0.65104</cdr:y>
    </cdr:to>
    <cdr:sp macro="" textlink="">
      <cdr:nvSpPr>
        <cdr:cNvPr id="6" name="TextBox 1"/>
        <cdr:cNvSpPr txBox="1"/>
      </cdr:nvSpPr>
      <cdr:spPr>
        <a:xfrm xmlns:a="http://schemas.openxmlformats.org/drawingml/2006/main" rot="19685377">
          <a:off x="4538237" y="4104849"/>
          <a:ext cx="752917" cy="35997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+1,4%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0.51878</cdr:x>
      <cdr:y>0.71882</cdr:y>
    </cdr:from>
    <cdr:to>
      <cdr:x>0.634</cdr:x>
      <cdr:y>0.77188</cdr:y>
    </cdr:to>
    <cdr:sp macro="" textlink="">
      <cdr:nvSpPr>
        <cdr:cNvPr id="7" name="TextBox 1"/>
        <cdr:cNvSpPr txBox="1"/>
      </cdr:nvSpPr>
      <cdr:spPr>
        <a:xfrm xmlns:a="http://schemas.openxmlformats.org/drawingml/2006/main" rot="19813444">
          <a:off x="4743712" y="4929651"/>
          <a:ext cx="1053574" cy="3639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+53 568,6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0.13621</cdr:x>
      <cdr:y>0.63568</cdr:y>
    </cdr:from>
    <cdr:to>
      <cdr:x>0.2937</cdr:x>
      <cdr:y>0.68818</cdr:y>
    </cdr:to>
    <cdr:sp macro="" textlink="">
      <cdr:nvSpPr>
        <cdr:cNvPr id="8" name="Стрелка вправо 7"/>
        <cdr:cNvSpPr/>
      </cdr:nvSpPr>
      <cdr:spPr>
        <a:xfrm xmlns:a="http://schemas.openxmlformats.org/drawingml/2006/main" rot="19678709">
          <a:off x="1245532" y="4359468"/>
          <a:ext cx="1440088" cy="360045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0.60221</cdr:x>
      <cdr:y>0.42099</cdr:y>
    </cdr:from>
    <cdr:to>
      <cdr:x>0.75971</cdr:x>
      <cdr:y>0.47349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 rot="19887127">
          <a:off x="5506586" y="2887143"/>
          <a:ext cx="1440180" cy="360045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0.1325</cdr:x>
      <cdr:y>0.61636</cdr:y>
    </cdr:from>
    <cdr:to>
      <cdr:x>0.23604</cdr:x>
      <cdr:y>0.66886</cdr:y>
    </cdr:to>
    <cdr:sp macro="" textlink="">
      <cdr:nvSpPr>
        <cdr:cNvPr id="10" name="TextBox 1"/>
        <cdr:cNvSpPr txBox="1"/>
      </cdr:nvSpPr>
      <cdr:spPr>
        <a:xfrm xmlns:a="http://schemas.openxmlformats.org/drawingml/2006/main" rot="19697595">
          <a:off x="1211585" y="4226993"/>
          <a:ext cx="946770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+ 6,2%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0.59782</cdr:x>
      <cdr:y>0.39218</cdr:y>
    </cdr:from>
    <cdr:to>
      <cdr:x>0.69845</cdr:x>
      <cdr:y>0.44468</cdr:y>
    </cdr:to>
    <cdr:sp macro="" textlink="">
      <cdr:nvSpPr>
        <cdr:cNvPr id="11" name="TextBox 1"/>
        <cdr:cNvSpPr txBox="1"/>
      </cdr:nvSpPr>
      <cdr:spPr>
        <a:xfrm xmlns:a="http://schemas.openxmlformats.org/drawingml/2006/main" rot="19901390">
          <a:off x="5466442" y="2689555"/>
          <a:ext cx="920160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+14,0%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0.13743</cdr:x>
      <cdr:y>0.69269</cdr:y>
    </cdr:from>
    <cdr:to>
      <cdr:x>0.27595</cdr:x>
      <cdr:y>0.74519</cdr:y>
    </cdr:to>
    <cdr:sp macro="" textlink="">
      <cdr:nvSpPr>
        <cdr:cNvPr id="12" name="TextBox 1"/>
        <cdr:cNvSpPr txBox="1"/>
      </cdr:nvSpPr>
      <cdr:spPr>
        <a:xfrm xmlns:a="http://schemas.openxmlformats.org/drawingml/2006/main" rot="19639862">
          <a:off x="1256616" y="4750485"/>
          <a:ext cx="1266627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+278 757,7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0.60347</cdr:x>
      <cdr:y>0.47721</cdr:y>
    </cdr:from>
    <cdr:to>
      <cdr:x>0.73728</cdr:x>
      <cdr:y>0.52971</cdr:y>
    </cdr:to>
    <cdr:sp macro="" textlink="">
      <cdr:nvSpPr>
        <cdr:cNvPr id="13" name="TextBox 1"/>
        <cdr:cNvSpPr txBox="1"/>
      </cdr:nvSpPr>
      <cdr:spPr>
        <a:xfrm xmlns:a="http://schemas.openxmlformats.org/drawingml/2006/main" rot="19846552">
          <a:off x="5518126" y="3272725"/>
          <a:ext cx="1223559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+553 021,0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0.49196</cdr:x>
      <cdr:y>0.65199</cdr:y>
    </cdr:from>
    <cdr:to>
      <cdr:x>0.64946</cdr:x>
      <cdr:y>0.70449</cdr:y>
    </cdr:to>
    <cdr:sp macro="" textlink="">
      <cdr:nvSpPr>
        <cdr:cNvPr id="14" name="Стрелка вправо 13"/>
        <cdr:cNvSpPr/>
      </cdr:nvSpPr>
      <cdr:spPr>
        <a:xfrm xmlns:a="http://schemas.openxmlformats.org/drawingml/2006/main" rot="19887127">
          <a:off x="4498470" y="4471318"/>
          <a:ext cx="1440179" cy="360045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0.17949</cdr:x>
      <cdr:y>0.03876</cdr:y>
    </cdr:from>
    <cdr:to>
      <cdr:x>0.9121</cdr:x>
      <cdr:y>0.09238</cdr:y>
    </cdr:to>
    <cdr:sp macro="" textlink="">
      <cdr:nvSpPr>
        <cdr:cNvPr id="15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2016224" y="260226"/>
          <a:ext cx="8229590" cy="360000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63500"/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algn="ctr" defTabSz="914400" rtl="0" eaLnBrk="1" latinLnBrk="0" hangingPunct="1">
            <a:spcBef>
              <a:spcPct val="0"/>
            </a:spcBef>
            <a:buNone/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Динамика расходов 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бюджета Ханты-Мансийского района</a:t>
          </a:r>
        </a:p>
      </cdr:txBody>
    </cdr:sp>
  </cdr:relSizeAnchor>
  <cdr:relSizeAnchor xmlns:cdr="http://schemas.openxmlformats.org/drawingml/2006/chartDrawing">
    <cdr:from>
      <cdr:x>0.8141</cdr:x>
      <cdr:y>0.16746</cdr:y>
    </cdr:from>
    <cdr:to>
      <cdr:x>0.95513</cdr:x>
      <cdr:y>0.23181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9145016" y="1124322"/>
          <a:ext cx="158417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0.54038</cdr:x>
      <cdr:y>0.20851</cdr:y>
    </cdr:from>
    <cdr:to>
      <cdr:x>0.9796</cdr:x>
      <cdr:y>0.44066</cdr:y>
    </cdr:to>
    <cdr:sp macro="" textlink="">
      <cdr:nvSpPr>
        <cdr:cNvPr id="2" name="Равнобедренный треугольник 1"/>
        <cdr:cNvSpPr/>
      </cdr:nvSpPr>
      <cdr:spPr>
        <a:xfrm xmlns:a="http://schemas.openxmlformats.org/drawingml/2006/main">
          <a:off x="2762709" y="845298"/>
          <a:ext cx="2245550" cy="941161"/>
        </a:xfrm>
        <a:prstGeom xmlns:a="http://schemas.openxmlformats.org/drawingml/2006/main" prst="triangle">
          <a:avLst>
            <a:gd name="adj" fmla="val 49205"/>
          </a:avLst>
        </a:prstGeom>
        <a:blipFill xmlns:a="http://schemas.openxmlformats.org/drawingml/2006/main">
          <a:blip xmlns:r="http://schemas.openxmlformats.org/officeDocument/2006/relationships" r:embed="rId1"/>
          <a:tile tx="0" ty="0" sx="100000" sy="100000" flip="none" algn="tl"/>
        </a:blipFill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>
            <a:solidFill>
              <a:srgbClr val="908CDE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0.12596</cdr:x>
      <cdr:y>0.53486</cdr:y>
    </cdr:from>
    <cdr:to>
      <cdr:x>0.75226</cdr:x>
      <cdr:y>0.61397</cdr:y>
    </cdr:to>
    <cdr:sp macro="" textlink="">
      <cdr:nvSpPr>
        <cdr:cNvPr id="4" name="Левая фигурная скобка 3"/>
        <cdr:cNvSpPr/>
      </cdr:nvSpPr>
      <cdr:spPr>
        <a:xfrm xmlns:a="http://schemas.openxmlformats.org/drawingml/2006/main" rot="5400000">
          <a:off x="4999207" y="-334109"/>
          <a:ext cx="468000" cy="7464093"/>
        </a:xfrm>
        <a:prstGeom xmlns:a="http://schemas.openxmlformats.org/drawingml/2006/main" prst="leftBrace">
          <a:avLst>
            <a:gd name="adj1" fmla="val 8333"/>
            <a:gd name="adj2" fmla="val 46297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0.36045</cdr:x>
      <cdr:y>0.02435</cdr:y>
    </cdr:from>
    <cdr:to>
      <cdr:x>0.62571</cdr:x>
      <cdr:y>0.10127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5800" y="144016"/>
          <a:ext cx="3161305" cy="455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548 820,8 тыс. руб.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0.2004</cdr:x>
      <cdr:y>0.23358</cdr:y>
    </cdr:from>
    <cdr:to>
      <cdr:x>0.47395</cdr:x>
      <cdr:y>0.28486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40863" y="1311908"/>
          <a:ext cx="2376274" cy="288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0.34233</cdr:x>
      <cdr:y>0.47474</cdr:y>
    </cdr:from>
    <cdr:to>
      <cdr:x>0.57443</cdr:x>
      <cdr:y>0.52602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079776" y="2808312"/>
          <a:ext cx="2766112" cy="303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478 249,7 тыс. руб.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0.18348</cdr:x>
      <cdr:y>0.68472</cdr:y>
    </cdr:from>
    <cdr:to>
      <cdr:x>0.41558</cdr:x>
      <cdr:y>0.73599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593831" y="3845787"/>
          <a:ext cx="2016207" cy="288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0.5844</cdr:x>
      <cdr:y>0.575</cdr:y>
    </cdr:from>
    <cdr:to>
      <cdr:x>0.67144</cdr:x>
      <cdr:y>0.62628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68752" y="3229565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0.15208</cdr:x>
      <cdr:y>0.10956</cdr:y>
    </cdr:from>
    <cdr:to>
      <cdr:x>0.84382</cdr:x>
      <cdr:y>0.1765</cdr:y>
    </cdr:to>
    <cdr:sp macro="" textlink="">
      <cdr:nvSpPr>
        <cdr:cNvPr id="3" name="Левая фигурная скобка 2"/>
        <cdr:cNvSpPr/>
      </cdr:nvSpPr>
      <cdr:spPr>
        <a:xfrm xmlns:a="http://schemas.openxmlformats.org/drawingml/2006/main" rot="5400000">
          <a:off x="5736444" y="-3275904"/>
          <a:ext cx="396000" cy="8244000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0.30647</cdr:x>
      <cdr:y>0.13878</cdr:y>
    </cdr:from>
    <cdr:to>
      <cdr:x>0.68572</cdr:x>
      <cdr:y>0.23792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7652" y="504056"/>
          <a:ext cx="12345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5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Факт за 2021г.</a:t>
          </a:r>
          <a:endParaRPr lang="ru-RU" sz="105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0.29825</cdr:x>
      <cdr:y>0.21809</cdr:y>
    </cdr:from>
    <cdr:to>
      <cdr:x>0.68134</cdr:x>
      <cdr:y>0.33704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24136" y="792087"/>
          <a:ext cx="1572376" cy="432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50" b="0" i="0" dirty="0" smtClean="0">
              <a:latin typeface="Times New Roman" pitchFamily="18" charset="0"/>
              <a:cs typeface="Times New Roman" pitchFamily="18" charset="0"/>
            </a:rPr>
            <a:t>Уточненный план  на 2021 г.</a:t>
          </a:r>
          <a:endParaRPr lang="ru-RU" sz="1050" b="0" i="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0.30968</cdr:x>
      <cdr:y>0.3767</cdr:y>
    </cdr:from>
    <cdr:to>
      <cdr:x>0.6636</cdr:x>
      <cdr:y>0.456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8112" y="1368152"/>
          <a:ext cx="115212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50" b="0" i="0" dirty="0" smtClean="0">
              <a:latin typeface="Times New Roman" pitchFamily="18" charset="0"/>
              <a:cs typeface="Times New Roman" pitchFamily="18" charset="0"/>
            </a:rPr>
            <a:t>Факт за 2020г.</a:t>
          </a:r>
          <a:endParaRPr lang="ru-RU" sz="1050" b="0" i="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0.75208</cdr:x>
      <cdr:y>0.11896</cdr:y>
    </cdr:from>
    <cdr:to>
      <cdr:x>0.87826</cdr:x>
      <cdr:y>0.1949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48272" y="432048"/>
          <a:ext cx="410758" cy="275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0.35464</cdr:x>
      <cdr:y>0.36988</cdr:y>
    </cdr:from>
    <cdr:to>
      <cdr:x>0.69231</cdr:x>
      <cdr:y>0.66014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1659901" y="752300"/>
          <a:ext cx="1580459" cy="590377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0.89167</cdr:x>
      <cdr:y>0.72058</cdr:y>
    </cdr:from>
    <cdr:to>
      <cdr:x>1</cdr:x>
      <cdr:y>0.82225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92896" y="4176464"/>
          <a:ext cx="971104" cy="589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+ 15,4%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0.8515</cdr:x>
      <cdr:y>0.19878</cdr:y>
    </cdr:from>
    <cdr:to>
      <cdr:x>0.89167</cdr:x>
      <cdr:y>0.46697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5400000">
          <a:off x="7035645" y="1749333"/>
          <a:ext cx="1554456" cy="360045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0.89167</cdr:x>
      <cdr:y>0.27332</cdr:y>
    </cdr:from>
    <cdr:to>
      <cdr:x>0.972</cdr:x>
      <cdr:y>0.35015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992895" y="1584176"/>
          <a:ext cx="720073" cy="445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-0,4%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0.33621</cdr:x>
      <cdr:y>0.75893</cdr:y>
    </cdr:from>
    <cdr:to>
      <cdr:x>0.77108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808312" y="1423705"/>
          <a:ext cx="3632438" cy="452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0.79196</cdr:x>
      <cdr:y>0.13028</cdr:y>
    </cdr:from>
    <cdr:to>
      <cdr:x>1</cdr:x>
      <cdr:y>0.30474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49565" y="6827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0.75603</cdr:x>
      <cdr:y>0.19471</cdr:y>
    </cdr:from>
    <cdr:to>
      <cdr:x>1</cdr:x>
      <cdr:y>0.39471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04264" y="846773"/>
          <a:ext cx="2195736" cy="869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Уменьшение к уровню 2020 года на 0,8%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0.62319</cdr:x>
      <cdr:y>0.28499</cdr:y>
    </cdr:from>
    <cdr:to>
      <cdr:x>1</cdr:x>
      <cdr:y>0.3949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9126" y="1493674"/>
          <a:ext cx="165618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0.37069</cdr:x>
      <cdr:y>0.23031</cdr:y>
    </cdr:from>
    <cdr:to>
      <cdr:x>0.69835</cdr:x>
      <cdr:y>0.35396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96344" y="432048"/>
          <a:ext cx="2736921" cy="231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  <cdr:relSizeAnchor xmlns:cdr="http://schemas.openxmlformats.org/drawingml/2006/chartDrawing">
    <cdr:from>
      <cdr:x>0.36004</cdr:x>
      <cdr:y>0.43182</cdr:y>
    </cdr:from>
    <cdr:to>
      <cdr:x>0.61182</cdr:x>
      <cdr:y>0.64258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40360" y="1368152"/>
          <a:ext cx="2266020" cy="667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0.53226</cdr:x>
      <cdr:y>0.39207</cdr:y>
    </cdr:from>
    <cdr:to>
      <cdr:x>0.75289</cdr:x>
      <cdr:y>0.67834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H="1" flipV="1">
          <a:off x="2376264" y="1242204"/>
          <a:ext cx="984998" cy="90700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0.69355</cdr:x>
      <cdr:y>0.34091</cdr:y>
    </cdr:from>
    <cdr:to>
      <cdr:x>0.83871</cdr:x>
      <cdr:y>0.42834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96344" y="1080120"/>
          <a:ext cx="648072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0.65611</cdr:x>
      <cdr:y>0.43182</cdr:y>
    </cdr:from>
    <cdr:to>
      <cdr:x>0.8174</cdr:x>
      <cdr:y>0.54546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29214" y="1368152"/>
          <a:ext cx="720080" cy="360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-1,1%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0.57828</cdr:x>
      <cdr:y>0.40325</cdr:y>
    </cdr:from>
    <cdr:to>
      <cdr:x>0.84437</cdr:x>
      <cdr:y>0.72492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503881" y="1277644"/>
          <a:ext cx="1152127" cy="101914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0.79137</cdr:x>
      <cdr:y>0.13158</cdr:y>
    </cdr:from>
    <cdr:to>
      <cdr:x>1</cdr:x>
      <cdr:y>0.31579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36296" y="360043"/>
          <a:ext cx="1907704" cy="504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Увеличение к уровню 2020 года на 0,5 % 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0.33621</cdr:x>
      <cdr:y>0.75893</cdr:y>
    </cdr:from>
    <cdr:to>
      <cdr:x>0.77108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808312" y="1423705"/>
          <a:ext cx="3632438" cy="452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0.77419</cdr:x>
      <cdr:y>0.13045</cdr:y>
    </cdr:from>
    <cdr:to>
      <cdr:x>0.98223</cdr:x>
      <cdr:y>0.30491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12768" y="432048"/>
          <a:ext cx="1857587" cy="577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0.82258</cdr:x>
      <cdr:y>0.06522</cdr:y>
    </cdr:from>
    <cdr:to>
      <cdr:x>1</cdr:x>
      <cdr:y>0.21741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344816" y="216011"/>
          <a:ext cx="1584176" cy="504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Увеличение к уровню 2020 года на 3,2%</a:t>
          </a:r>
          <a:endParaRPr lang="ru-RU" sz="1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0.62319</cdr:x>
      <cdr:y>0.28499</cdr:y>
    </cdr:from>
    <cdr:to>
      <cdr:x>1</cdr:x>
      <cdr:y>0.3949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9126" y="1493674"/>
          <a:ext cx="165618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0.40323</cdr:x>
      <cdr:y>0.16281</cdr:y>
    </cdr:from>
    <cdr:to>
      <cdr:x>0.73089</cdr:x>
      <cdr:y>0.28646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00400" y="504056"/>
          <a:ext cx="2925674" cy="382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  <cdr:relSizeAnchor xmlns:cdr="http://schemas.openxmlformats.org/drawingml/2006/chartDrawing">
    <cdr:from>
      <cdr:x>0.32759</cdr:x>
      <cdr:y>0.38385</cdr:y>
    </cdr:from>
    <cdr:to>
      <cdr:x>0.57937</cdr:x>
      <cdr:y>0.59461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36304" y="720080"/>
          <a:ext cx="2103155" cy="395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C2E07-F508-462D-9490-AF939E24570B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83B4D-2C13-40FA-9092-943028752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0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A134-D574-43E7-8632-6F9BFDB5699A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1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50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20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17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0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8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65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12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34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8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81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69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80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64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2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20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16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12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06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5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69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40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42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24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34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28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60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79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804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3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41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47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581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58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107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174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002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81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772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0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17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17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635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482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988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307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83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198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4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065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409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173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222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370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279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791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951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314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7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247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853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272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834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120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919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851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9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8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3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8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5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9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komitet@hmrn.ru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Без имени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688" y="0"/>
            <a:ext cx="12288688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11627" y="2132857"/>
            <a:ext cx="688183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отчёта</a:t>
            </a:r>
            <a:endParaRPr lang="ru-RU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исполнении бюджета Ханты-Мансийского района за 2021 год</a:t>
            </a:r>
            <a:endParaRPr lang="ru-RU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Y:\УПРАВЛЕНИЕ ПО БЮДЖЕТУ\ПУБЛИЧНЫЕ СЛУШАНИЯ\Публичные слушания по отчету за 2016 год\images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7680179" y="260649"/>
            <a:ext cx="2619375" cy="174307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  <a:softEdge rad="1270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"/>
            <a:ext cx="12072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</a:t>
            </a:r>
            <a:r>
              <a:rPr lang="ru-RU" sz="2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Ханты-Мансийского </a:t>
            </a:r>
            <a:r>
              <a:rPr lang="ru-RU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endParaRPr lang="ru-RU" sz="2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2019 - 2021 годы, (тыс. руб.)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697219"/>
              </p:ext>
            </p:extLst>
          </p:nvPr>
        </p:nvGraphicFramePr>
        <p:xfrm>
          <a:off x="1524000" y="1047970"/>
          <a:ext cx="8964000" cy="57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трелка вправо 5"/>
          <p:cNvSpPr/>
          <p:nvPr/>
        </p:nvSpPr>
        <p:spPr>
          <a:xfrm rot="16200000">
            <a:off x="8595140" y="5178335"/>
            <a:ext cx="1554456" cy="360045"/>
          </a:xfrm>
          <a:prstGeom prst="rightArrow">
            <a:avLst>
              <a:gd name="adj1" fmla="val 50000"/>
              <a:gd name="adj2" fmla="val 10117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354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бюджета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Ханты-Мансийского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района в 2021 г., (тыс. 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143513"/>
              </p:ext>
            </p:extLst>
          </p:nvPr>
        </p:nvGraphicFramePr>
        <p:xfrm>
          <a:off x="119336" y="3667934"/>
          <a:ext cx="11881320" cy="3034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1728192"/>
                <a:gridCol w="2202708"/>
                <a:gridCol w="1901748"/>
                <a:gridCol w="2160240"/>
              </a:tblGrid>
              <a:tr h="28220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исполнения налоговых доходов бюджета Ханты-Мансийского</a:t>
                      </a:r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района за 2021 </a:t>
                      </a:r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 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раздела</a:t>
                      </a:r>
                      <a:endParaRPr lang="ru-RU" sz="14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Утверждено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тыс. рублей</a:t>
                      </a:r>
                      <a:endParaRPr lang="ru-RU" sz="14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</a:t>
                      </a:r>
                      <a:endParaRPr lang="ru-RU" sz="14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в составе налоговых доходов %</a:t>
                      </a:r>
                      <a:endParaRPr lang="ru-RU" sz="14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8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НАЛОГОВЫХ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1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ДОХОДОВ</a:t>
                      </a:r>
                      <a:endParaRPr lang="ru-RU" sz="1400" b="1" kern="1200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1 305 230,2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1 324 677,7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22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НДФЛ</a:t>
                      </a:r>
                      <a:endParaRPr lang="ru-RU" sz="14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1 250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287,9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1 265 019,3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48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Налоги</a:t>
                      </a:r>
                      <a:r>
                        <a:rPr lang="ru-RU" sz="1400" b="1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совокупный доход</a:t>
                      </a:r>
                      <a:endParaRPr lang="ru-RU" sz="14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37 829,7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41 770,5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110,4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04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4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16 081,2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16 815,2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104,6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04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Акцизы</a:t>
                      </a:r>
                      <a:endParaRPr lang="ru-RU" sz="14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914,5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04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налоги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44767423"/>
              </p:ext>
            </p:extLst>
          </p:nvPr>
        </p:nvGraphicFramePr>
        <p:xfrm>
          <a:off x="1127448" y="448261"/>
          <a:ext cx="10153128" cy="434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25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328" y="63542"/>
            <a:ext cx="1209734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7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доходной части  бюджета Ханты-Мансийского района за 2021 год (налоговые доходы)</a:t>
            </a:r>
            <a:endParaRPr lang="ru-RU" sz="17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134609"/>
              </p:ext>
            </p:extLst>
          </p:nvPr>
        </p:nvGraphicFramePr>
        <p:xfrm>
          <a:off x="47330" y="417486"/>
          <a:ext cx="12097341" cy="6380006"/>
        </p:xfrm>
        <a:graphic>
          <a:graphicData uri="http://schemas.openxmlformats.org/drawingml/2006/table">
            <a:tbl>
              <a:tblPr/>
              <a:tblGrid>
                <a:gridCol w="2225913"/>
                <a:gridCol w="942437"/>
                <a:gridCol w="792088"/>
                <a:gridCol w="864096"/>
                <a:gridCol w="792088"/>
                <a:gridCol w="864096"/>
                <a:gridCol w="2952328"/>
                <a:gridCol w="2664295"/>
              </a:tblGrid>
              <a:tr h="762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Первоначально утвержденный план на 2021 год 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план, тыс. руб.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Фактическое исполнение, тыс. руб.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исполнения от первоначального плана, % 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исполнения от уточненного плана, %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Причины отклонения фактического поступления от первоначально утверждённых плановых назначений  (менее чем 95% и более чем 105% к плану года)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Причины отклонения фактического поступления от уточненных плановых назначений  (менее чем 95% и более чем 105% к плану года)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поступления, в том числе: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1 330 586,7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1 305 230,2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1 324 677,7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99,6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101,5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1 288 890,7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1 250 287,9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1 265 019,3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98,1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101,2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6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товары (работы, услуги), реализуемые на территории РФ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1 686,2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897,2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914,5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54,2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101,9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Первоначальные плановые назначения по данным главного администратора - УФК по ХМАО - Югре 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130,0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143,8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479,3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110,6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Первоначальные плановые назначения по данным главного администратора - Межрайонной ИФНС России №1 по ХМАО - Югре 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поступлений за счет уплаты налоговой задолженности за 2020 год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Транспортный налог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2 929,6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4 491,2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5 050,2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172,4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112,4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Поступление доходов сверх плана в результате эффективной работы с недоимкой и уплатой задолженности по налогам.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Поступление доходов сверх плана в результате эффективной работы с недоимкой и уплатой задолженности по налогам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9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6 898,4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11 460,0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11 621,2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168,5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101,4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в связи с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уточнением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Межрайонной ИФНС № 1  в бюджет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района платежей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земельному налогу юридических лиц за 2020 год с территории сельского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поселения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района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налог, взимаемый в связи с применением упрощенной системы налогообложения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24 263,3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32 190,9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36 236,1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149,3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112,6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Первоначальные плановые назначения по данным главного администратора - Межрайонной ИФНС России №1 по ХМАО - Югре 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в связи с увеличением налогооблагаемой базы по результатам деятельности налогоплательщиков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6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1 789,1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1 846,6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103,2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 1 января 2021 года прекратила свое действие система налогообложения в виде единого налога на вмененный доход (ЕНВД) поступление доходов не прогнозировалось. Поступление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задолженности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прошлые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периоды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 1 января 2021 года прекратила свое действие система налогообложения в виде единого налога на вмененный доход (ЕНВД) поступление доходов не прогнозировалось. Поступление задолжености за предидушие периоды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2 559,0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1 849,7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1 852,7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72,4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Снижение за счет увеличения расходов, применяемых при расчете ЕСХН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Патентная система налогообложения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3 272,1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1 835,1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56,1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91,8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Первоначальные плановые назначения по данным главного администратора - Межрайонной ИФНС России №1 по ХМАО - Югре 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Снижение количества приобретенных патентов  и потенциально возможного к получению годового дохода индивидуальными предпринимателями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57,4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131,2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151,8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264,5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115,7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Первоначальные плановые назначения по данным главного администратора - Межрайонной ИФНС России №1 по ХМАО - Югре 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Связано с увеличением поступления средств по делам, рассматриваемым в судах общей юрисдикции, мировыми судьями, администратором которых является Межрайонная инспекция Федеральной налоговой службы №1 по ХМАО-Югре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Задолженность и перерасчеты по отмененным налогам, сборам и иным обязательным платежам 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213,3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Первоначальные плановые назначения по данным главного администратора - Межрайонной ИФНС России №1 по ХМАО - Югре 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Связано с увеличением поступлений по местным налогам и сборам, мобилизуемые на территориях муниципальных районов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1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116634"/>
            <a:ext cx="12072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по основным налоговым доходам (налог на доходы физических лиц)  бюджета </a:t>
            </a:r>
            <a:endParaRPr lang="ru-RU" sz="16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Ханты-Мансийского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района за 2020- 2021 годы,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45108105"/>
              </p:ext>
            </p:extLst>
          </p:nvPr>
        </p:nvGraphicFramePr>
        <p:xfrm>
          <a:off x="6155668" y="701408"/>
          <a:ext cx="5124908" cy="3447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86135538"/>
              </p:ext>
            </p:extLst>
          </p:nvPr>
        </p:nvGraphicFramePr>
        <p:xfrm>
          <a:off x="84708" y="721252"/>
          <a:ext cx="5507235" cy="3427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563" b="-1659"/>
          <a:stretch/>
        </p:blipFill>
        <p:spPr bwMode="auto">
          <a:xfrm>
            <a:off x="3215680" y="4049314"/>
            <a:ext cx="2520160" cy="20439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4029409"/>
            <a:ext cx="2864115" cy="224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360" y="4458130"/>
            <a:ext cx="2736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ООО «РН-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Юганскнефтегаз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ООО "ГАЗПРОМНЕФТЬ-ХАНТОС»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Нефтеюганский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филиал ООО «РН-Бурение»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1520" y="4149080"/>
            <a:ext cx="1946688" cy="170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ОАО «СУРГУТНЕФТЕГАЗ»</a:t>
            </a:r>
          </a:p>
          <a:p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Филиал ООО «РН-Сервис»</a:t>
            </a:r>
          </a:p>
          <a:p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Филиал ССК-Технологии</a:t>
            </a:r>
          </a:p>
          <a:p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ООО «ГОРИЗОНТ»</a:t>
            </a:r>
          </a:p>
          <a:p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АО «СНПХ»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5800" y="264794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+10,4%</a:t>
            </a:r>
          </a:p>
        </p:txBody>
      </p:sp>
    </p:spTree>
    <p:extLst>
      <p:ext uri="{BB962C8B-B14F-4D97-AF65-F5344CB8AC3E}">
        <p14:creationId xmlns:p14="http://schemas.microsoft.com/office/powerpoint/2010/main" val="7392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5">
                <a:lumMod val="75000"/>
              </a:schemeClr>
            </a:gs>
            <a:gs pos="13000">
              <a:schemeClr val="accent1">
                <a:tint val="44500"/>
                <a:satMod val="160000"/>
              </a:schemeClr>
            </a:gs>
            <a:gs pos="25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6635"/>
            <a:ext cx="9144000" cy="504055"/>
          </a:xfrm>
          <a:noFill/>
        </p:spPr>
        <p:txBody>
          <a:bodyPr>
            <a:normAutofit fontScale="90000"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 бюджета Ханты-Мансийского района в 2021 г.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721461"/>
              </p:ext>
            </p:extLst>
          </p:nvPr>
        </p:nvGraphicFramePr>
        <p:xfrm>
          <a:off x="119338" y="3501010"/>
          <a:ext cx="11953327" cy="2997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763"/>
                <a:gridCol w="1805898"/>
                <a:gridCol w="2117241"/>
                <a:gridCol w="1800200"/>
                <a:gridCol w="2016225"/>
              </a:tblGrid>
              <a:tr h="329184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исполнения неналоговых доходов бюджета Ханты-Мансийского</a:t>
                      </a:r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района за 2021 </a:t>
                      </a:r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 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раздела</a:t>
                      </a:r>
                      <a:endParaRPr lang="ru-RU" sz="12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Утверждено,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тыс. рублей</a:t>
                      </a:r>
                      <a:endParaRPr lang="ru-RU" sz="1100" b="1" kern="12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</a:t>
                      </a:r>
                      <a:endParaRPr lang="ru-RU" sz="11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в составе неналоговых доходов %</a:t>
                      </a:r>
                      <a:endParaRPr lang="ru-RU" sz="11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 НЕНАЛОГОВЫХ ДОХОДОВ</a:t>
                      </a:r>
                      <a:endParaRPr lang="ru-RU" sz="1200" b="1" kern="1200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498 619,2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519 170,4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использования муниципального имущества</a:t>
                      </a:r>
                      <a:endParaRPr lang="ru-RU" sz="12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333 875,0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343 558,3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2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66 704,2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66 697,5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53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2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66 121,4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77 539,5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платных услуг и компенсации затрат</a:t>
                      </a:r>
                      <a:endParaRPr lang="ru-RU" sz="12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26 660,9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25 683,5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неналоговые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5 257,7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5 691,6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14425974"/>
              </p:ext>
            </p:extLst>
          </p:nvPr>
        </p:nvGraphicFramePr>
        <p:xfrm>
          <a:off x="911424" y="548680"/>
          <a:ext cx="1044116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43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894" y="63541"/>
            <a:ext cx="12072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доходной части  бюджета Ханты-Мансийского района за 2021 год (неналоговые доходы)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462343"/>
              </p:ext>
            </p:extLst>
          </p:nvPr>
        </p:nvGraphicFramePr>
        <p:xfrm>
          <a:off x="119336" y="463651"/>
          <a:ext cx="11881319" cy="6202178"/>
        </p:xfrm>
        <a:graphic>
          <a:graphicData uri="http://schemas.openxmlformats.org/drawingml/2006/table">
            <a:tbl>
              <a:tblPr/>
              <a:tblGrid>
                <a:gridCol w="2653607"/>
                <a:gridCol w="1009441"/>
                <a:gridCol w="938065"/>
                <a:gridCol w="836102"/>
                <a:gridCol w="917672"/>
                <a:gridCol w="825906"/>
                <a:gridCol w="2345165"/>
                <a:gridCol w="2355361"/>
              </a:tblGrid>
              <a:tr h="972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Первоначально утвержденный план на 2021 год 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план, тыс. руб.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Фактическое исполнение, тыс. руб.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исполнения от первоначального плана, % 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исполнения от уточненного плана, %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Причины отклонения фактического поступления от первоначально утверждённых плановых назначений  (менее чем 95% и более чем 105% к плану года)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Причины отклонения фактического поступления от уточненных плановых назначений  (менее чем 95% и более чем 105% к плану года)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в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385 087,1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498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619,2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519 170,4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134,8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муниципального имущества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304 890,1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333 875,0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343 558,3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112,7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102,9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Поступление авансовых платежей аренды земельных участков за 1 квартал 2022 года. Увеличение арендной платы на уровень инфляции - 4% 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7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35 682,4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66 704,2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66 697,5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186,9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Повышение коэффициентов согласно пункту 5 статьи 16.3 Федерального закона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10.01.2002 № 7-ФЗ «Об охране окружающей среды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», внесение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авансовых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платежей согласно ст.16.4 Федерального закона от 10.01.2002 № 7-ФЗ   «Об охране окружающей среды»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платных услуг и компенсации затрат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16 274,2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26 660,9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25 683,5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157,8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96,3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обусловлено большим возмещением денежных средств по временной нетрудоспособности и в связи с материнством от РО ФСС по ХМАО-Югре в 2021г., согласно сданной отчетности, а также возмещением расходов на предупредительные меры по сокращению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производстенного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травматизма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штрафов, санкций и возмещения ущерба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27 614,4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66 121,4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77 539,5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280,8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117,3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 имеют несистематический характер,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зависят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нарушений. Увеличение количества предъявленных претензий и соответственно сумм, поступивших по претензиям за 2018-2021 годы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 имеют несистематический характер,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зависят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нарушений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626,0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5 691,6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909,2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108,3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за счет оплаты по договорам купли-продажи.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Реализовано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большое количество земельных участков данные поступления  имеют заявительный характер</a:t>
                      </a:r>
                    </a:p>
                  </a:txBody>
                  <a:tcPr marL="5077" marR="5077" marT="507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за счет оплаты по договорам купли-продажи.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Реализовано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большое количество земельных участков данные поступления  имеют заявительный характер</a:t>
                      </a:r>
                    </a:p>
                  </a:txBody>
                  <a:tcPr marL="5077" marR="5077" marT="507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5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5">
                <a:lumMod val="75000"/>
              </a:schemeClr>
            </a:gs>
            <a:gs pos="13000">
              <a:schemeClr val="accent1">
                <a:tint val="44500"/>
                <a:satMod val="160000"/>
              </a:schemeClr>
            </a:gs>
            <a:gs pos="25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08504" cy="548680"/>
          </a:xfrm>
          <a:noFill/>
        </p:spPr>
        <p:txBody>
          <a:bodyPr>
            <a:normAutofit fontScale="90000"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бюджета Ханты-Мансийского района в 2021 г.</a:t>
            </a:r>
            <a:b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/>
              <a:t> </a:t>
            </a:r>
            <a:endParaRPr lang="ru-RU" sz="27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8777541"/>
              </p:ext>
            </p:extLst>
          </p:nvPr>
        </p:nvGraphicFramePr>
        <p:xfrm>
          <a:off x="767408" y="404664"/>
          <a:ext cx="10585176" cy="331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690002"/>
              </p:ext>
            </p:extLst>
          </p:nvPr>
        </p:nvGraphicFramePr>
        <p:xfrm>
          <a:off x="119337" y="3068962"/>
          <a:ext cx="11953326" cy="355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4674"/>
                <a:gridCol w="1638762"/>
                <a:gridCol w="1638762"/>
                <a:gridCol w="1304158"/>
                <a:gridCol w="1876970"/>
              </a:tblGrid>
              <a:tr h="310896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исполнения безвозмездных поступлений</a:t>
                      </a:r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Ханты-Мансийского</a:t>
                      </a:r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района за 2021 </a:t>
                      </a:r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 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3198">
                <a:tc>
                  <a:txBody>
                    <a:bodyPr/>
                    <a:lstStyle/>
                    <a:p>
                      <a:pPr algn="ctr"/>
                      <a:endParaRPr lang="ru-RU" sz="1100" b="1" kern="12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раздела</a:t>
                      </a:r>
                      <a:endParaRPr lang="ru-RU" sz="11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Утверждено,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</a:t>
                      </a:r>
                      <a:endParaRPr lang="ru-RU" sz="11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в составе безвозмездных</a:t>
                      </a:r>
                      <a:r>
                        <a:rPr lang="ru-RU" sz="1100" b="1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поступлений %</a:t>
                      </a:r>
                      <a:endParaRPr lang="ru-RU" sz="11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БЕЗВОЗМЕЗДНЫХ</a:t>
                      </a:r>
                      <a:endParaRPr lang="ru-RU" sz="1100" b="1" kern="1200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2 546 078,0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2 446 746,8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endParaRPr lang="ru-RU" sz="11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56 676,5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56 676,5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</a:tr>
              <a:tr h="259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</a:t>
                      </a:r>
                      <a:endParaRPr lang="ru-RU" sz="11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410 589,7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317 488,9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</a:tr>
              <a:tr h="259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</a:t>
                      </a:r>
                      <a:endParaRPr lang="ru-RU" sz="11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765 768,0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1 760 787,9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</a:tr>
              <a:tr h="259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МБТ</a:t>
                      </a:r>
                      <a:endParaRPr lang="ru-RU" sz="11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94 285,5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93 035,2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</a:tr>
              <a:tr h="4267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безвозмездные</a:t>
                      </a:r>
                      <a:r>
                        <a:rPr lang="ru-RU" sz="1100" b="1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поступления (от государственных и негосударственных организаций)</a:t>
                      </a:r>
                      <a:endParaRPr lang="ru-RU" sz="1100" b="1" kern="12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271 689,0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271 689,0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</a:tr>
              <a:tr h="4267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Возврат в бюджет района остатков субсидий, субвенций, иных межбюджетных трансфертов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</a:tr>
              <a:tr h="5044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Возврат в бюджет автономного округа остатков субсидий, субвенций, иных межбюджетных трансфертов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-53 068,6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-53 068,6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0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328" y="-243408"/>
            <a:ext cx="12144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доходной части  бюджета Ханты-Мансийского района за 2021 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поступления)</a:t>
            </a:r>
            <a:b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821213"/>
              </p:ext>
            </p:extLst>
          </p:nvPr>
        </p:nvGraphicFramePr>
        <p:xfrm>
          <a:off x="119336" y="404664"/>
          <a:ext cx="11953328" cy="6449531"/>
        </p:xfrm>
        <a:graphic>
          <a:graphicData uri="http://schemas.openxmlformats.org/drawingml/2006/table">
            <a:tbl>
              <a:tblPr/>
              <a:tblGrid>
                <a:gridCol w="2808312"/>
                <a:gridCol w="876934"/>
                <a:gridCol w="943751"/>
                <a:gridCol w="841170"/>
                <a:gridCol w="923234"/>
                <a:gridCol w="830913"/>
                <a:gridCol w="2359378"/>
                <a:gridCol w="2369636"/>
              </a:tblGrid>
              <a:tr h="720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Первоначально утвержденный план на 2021 год 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план, тыс. руб.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Фактическое исполнение, тыс. руб.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исполнения от первоначального плана, % 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исполнения от уточненного плана, %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Причины отклонения фактического поступления от первоначально утверждённых плановых назначений  (менее чем 95% и более чем 105% к плану года)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Причины отклонения фактического поступления от уточненных плановых назначений  (менее чем 95% и более чем 105% к плану года)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2 303 637,6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2 546 078,0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2 446 746,8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 от других бюджетов бюджетной системы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РФ,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2 303 637,6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2 327 319,7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2 227 988,5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96,7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95,7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</a:br>
                      <a:endParaRPr lang="ru-RU" sz="9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56 676,5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56 676,5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 из бюджета автономного округа в объёмах, предусмотренных Законом Ханты-Мансийского автономного округа - Югры от 26.11.2020 № 106-оз "О бюджете Ханты-Мансийского автономного округа - Югры на 2021 год и на плановый период 2022 и 2023 годов" и  изменений к нему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531 512,5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410 589,7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317 488,9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59,7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77,3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3103">
                <a:tc v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реализации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НП «Жилье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городская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среда» в части приобретения жилых помещений для обеспечения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устойчивого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сокращения непригодного для проживания жилищного фонда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исполнены в связи с нарушением застройщиком принятых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обязательств по вводу в эксплуатацию дома в 2021 году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 на реализацию госполномочий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1 762 118,4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1 765 768,0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1 760 787,9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99,7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10 006,7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94 285,5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93 035,2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929,7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98,7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 из бюджета автономного округа в объёмах, предусмотренных Законом Ханты-Мансийского автономного округа - Югры от 26.11.2020 № 106-оз "О бюджете Ханты-Мансийского автономного округа - Югры на 2021 год и на плановый период 2022 и 2023 годов" и  изменений к нему; из бюджетов поселений на осуществление части полномочий по решению вопросов местного значения в соответствии с заключёнными соглашениями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 от государственных (муниципальных) организаций 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 заключенных соглашений при формировании первоначального решения о бюджете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 от негосударственных организаций 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271 529,0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271 529,0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 заключенных соглашений при формировании первоначального решения о бюджете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 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 заключенных соглашений при формировании первоначального решения о бюджете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возврата бюджетами бюджетной системы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РФ остатков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субсидий, субвенций и иных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137,9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137,9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субсидий прошлых лет 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субсидий прошлых лет 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остатков субсидий, субвенций и иных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МБТ,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имеющих целевое назначение, прошлых лет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-53 068,6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-53 068,6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остатков межбюджетных трансфертов прошлых лет в бюджет субъекта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остатков межбюджетных трансфертов прошлых лет в бюджет субъекта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5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912456"/>
              </p:ext>
            </p:extLst>
          </p:nvPr>
        </p:nvGraphicFramePr>
        <p:xfrm>
          <a:off x="335360" y="422"/>
          <a:ext cx="11233248" cy="6713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7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203263"/>
              </p:ext>
            </p:extLst>
          </p:nvPr>
        </p:nvGraphicFramePr>
        <p:xfrm>
          <a:off x="1" y="791884"/>
          <a:ext cx="12192000" cy="6066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30458"/>
                <a:gridCol w="2203374"/>
                <a:gridCol w="2129928"/>
                <a:gridCol w="1028240"/>
              </a:tblGrid>
              <a:tr h="887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481,7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631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028,8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970,7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78,6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457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050,6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1 251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682,4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1 012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80,9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531,7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80,7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2 136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2 002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93,7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490,9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309,6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37,1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871,3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871,2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729,0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667,0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364,9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9516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5 176 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052,3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4 501 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836,0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Заголовок 2"/>
          <p:cNvSpPr txBox="1">
            <a:spLocks/>
          </p:cNvSpPr>
          <p:nvPr/>
        </p:nvSpPr>
        <p:spPr>
          <a:xfrm>
            <a:off x="695400" y="-70816"/>
            <a:ext cx="105156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расходов по разделам классификации расходов за 2021 год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5">
                <a:lumMod val="75000"/>
              </a:schemeClr>
            </a:gs>
            <a:gs pos="13000">
              <a:schemeClr val="accent1">
                <a:tint val="44500"/>
                <a:satMod val="160000"/>
              </a:schemeClr>
            </a:gs>
            <a:gs pos="2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4120" y="0"/>
            <a:ext cx="8973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Правовые основания для подготовки проведения публичных слушаний об отчете об исполнении бюджета Ханты-Мансийского района за 2021 год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7408" y="1270528"/>
            <a:ext cx="4921407" cy="2664296"/>
          </a:xfrm>
          <a:prstGeom prst="roundRect">
            <a:avLst/>
          </a:prstGeom>
          <a:solidFill>
            <a:srgbClr val="C4652D">
              <a:lumMod val="20000"/>
              <a:lumOff val="80000"/>
            </a:srgbClr>
          </a:solidFill>
          <a:ln w="48000" cap="flat" cmpd="thickThin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2200" b="1" kern="0" dirty="0">
                <a:solidFill>
                  <a:srgbClr val="3E3F68"/>
                </a:solidFill>
                <a:latin typeface="Times New Roman" pitchFamily="18" charset="0"/>
                <a:cs typeface="Times New Roman" pitchFamily="18" charset="0"/>
              </a:rPr>
              <a:t>Статья 28 Федерального закона от 06.10.2003 N 131-ФЗ "Об общих принципах организации местного самоуправления в Российской Федерации"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84032" y="1268761"/>
            <a:ext cx="4896544" cy="2664296"/>
          </a:xfrm>
          <a:prstGeom prst="roundRect">
            <a:avLst/>
          </a:prstGeom>
          <a:solidFill>
            <a:srgbClr val="C4652D">
              <a:lumMod val="20000"/>
              <a:lumOff val="80000"/>
            </a:srgbClr>
          </a:solidFill>
          <a:ln w="48000" cap="flat" cmpd="thickThin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rgbClr val="3E3F68"/>
                </a:solidFill>
                <a:latin typeface="Times New Roman" pitchFamily="18" charset="0"/>
                <a:cs typeface="Times New Roman" pitchFamily="18" charset="0"/>
              </a:rPr>
              <a:t>Статьи 12, 42 Устава Ханты-Мансийского района принятого решением Думы Ханты-Мансийского района от 25.05.2005 № 372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9091" y="4293096"/>
            <a:ext cx="10513168" cy="1728192"/>
          </a:xfrm>
          <a:prstGeom prst="roundRect">
            <a:avLst/>
          </a:prstGeom>
          <a:solidFill>
            <a:srgbClr val="C4652D">
              <a:lumMod val="20000"/>
              <a:lumOff val="80000"/>
            </a:srgbClr>
          </a:solidFill>
          <a:ln w="48000" cap="flat" cmpd="thickThin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rgbClr val="3E3F68"/>
                </a:solidFill>
                <a:latin typeface="Times New Roman" pitchFamily="18" charset="0"/>
                <a:cs typeface="Times New Roman" pitchFamily="18" charset="0"/>
              </a:rPr>
              <a:t>Решение Думы Ханты-Мансийского района от 17.03.2017 № 104 «Об утверждении Порядка организации и проведения публичных слушаний в Ханты-Мансийском районе»</a:t>
            </a:r>
          </a:p>
        </p:txBody>
      </p:sp>
    </p:spTree>
    <p:extLst>
      <p:ext uri="{BB962C8B-B14F-4D97-AF65-F5344CB8AC3E}">
        <p14:creationId xmlns:p14="http://schemas.microsoft.com/office/powerpoint/2010/main" val="38361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531841"/>
              </p:ext>
            </p:extLst>
          </p:nvPr>
        </p:nvGraphicFramePr>
        <p:xfrm>
          <a:off x="6614" y="836712"/>
          <a:ext cx="1218538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839416" y="-243407"/>
            <a:ext cx="10515600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по разделам классификации расходов 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2021 году, %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5481" y="-243408"/>
            <a:ext cx="100811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реализацию муниципальных программ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тыс. руб.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455106"/>
              </p:ext>
            </p:extLst>
          </p:nvPr>
        </p:nvGraphicFramePr>
        <p:xfrm>
          <a:off x="119336" y="1124744"/>
          <a:ext cx="49685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358534"/>
              </p:ext>
            </p:extLst>
          </p:nvPr>
        </p:nvGraphicFramePr>
        <p:xfrm>
          <a:off x="5231904" y="1340768"/>
          <a:ext cx="60486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09524694"/>
              </p:ext>
            </p:extLst>
          </p:nvPr>
        </p:nvGraphicFramePr>
        <p:xfrm>
          <a:off x="4799856" y="815226"/>
          <a:ext cx="7128792" cy="5854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230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12236" y="-99392"/>
            <a:ext cx="9145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реализуемых в отчетном финансовом году муниципальных программах и достигнутых показателях в разрезе муниципальных программ в увязке с объемами бюджетных расходов, направленных на их достижение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217747"/>
              </p:ext>
            </p:extLst>
          </p:nvPr>
        </p:nvGraphicFramePr>
        <p:xfrm>
          <a:off x="65793" y="1052736"/>
          <a:ext cx="12078879" cy="5805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7814"/>
                <a:gridCol w="6968981"/>
                <a:gridCol w="1773628"/>
                <a:gridCol w="1993347"/>
                <a:gridCol w="855109"/>
              </a:tblGrid>
              <a:tr h="11944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 программы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целевых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1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5 032 318,1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4 366 563,9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10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"Создание условий для ответственного управления муниципальными финансами, повышения устойчивости местных бюджетов Ханты-Мансийского района на 2019-2023 годы»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402 572,7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394 672,5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72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сельских поселений, уровень расчетной бюджетной обеспеченности которых после предоставления дотации на выравнивание бюджетной обеспеченности из бюджета муниципального района составляет более 90% от установленного критерия выравнивания поселений,%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4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сельских поселений района, имеющих сбалансированный бюджет, %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2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 на формирование резервного фонда администрации района в общем объеме расходов бюджета района,%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≤0,3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66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фактического объема налоговых и неналоговых доходов бюджета Ханты-Мансийского района (без учета доходов по дополнительным нормативам отчислений от налога на доходы физических лиц) за отчетный год к первоначально утвержденному плану налоговых и неналоговых доходов бюджета Ханты-Мансийского района (без учета доходов по дополнительным нормативам отчислений от налога на доходы физических лиц),%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15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6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уровня исполнения расходных обязательств Ханты-Мансийского района за отчетный финансовый год, утвержденных решением о бюджете Ханты-Мансийского района,%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10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доли числа главных распорядителей бюджетных средств Ханты-Мансийского района, улучивших суммарную оценку качества финансового менеджмента, в общем числе главных распорядителей бюджетных средств района,%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10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уровня исполнения расходных обязательств Ханты-Мансийского района по обслуживанию муниципального долга Ханты-Мансийского района, возникающих на основании договоров и соглашений,%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1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712131"/>
              </p:ext>
            </p:extLst>
          </p:nvPr>
        </p:nvGraphicFramePr>
        <p:xfrm>
          <a:off x="-1" y="44624"/>
          <a:ext cx="12192000" cy="6813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36"/>
                <a:gridCol w="7472873"/>
                <a:gridCol w="1728192"/>
                <a:gridCol w="1656184"/>
                <a:gridCol w="839415"/>
              </a:tblGrid>
              <a:tr h="1360397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3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«Повышение эффективности муниципального управления Ханты-Мансийского района на 2019-2023 годы"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284 749,7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275 135,0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54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работников администрации района, получивших дополнительное профессиональное образование, от общего числа служащих, подлежащих направлению на обучение по программе дополнительного профессионального образования,%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62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программно-техническими средствами специалистов администрации района в объеме, достаточном для исполнения должностных обязанностей,%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08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Соответствие объема финансового обеспечения, отраженного в плане муниципальных закупок, утвержденному объему бюджетных ассигнований для осуществления закупок на очередной финансовый год и плановый период,%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69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замечаний со стороны органов местного самоуправления на качество организационно-технического обеспечения,%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3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и развитие муниципального имущества Ханты-Мансийского района на 2019-2023 годы»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53 491,1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49 621,7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79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изготовленных технических паспортов, технических планов и актов обследования, 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1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 нежилого фонда, 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1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Линейные объекты, км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147,2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1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объектов оценки, 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3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расходов на содержание имущества в общем объеме неналоговых доходов, полученных от использования муниципального имущества, 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2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плана по поступлению неналоговых доходов в бюджет района, 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5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отремонтированных объектов, 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7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579987"/>
              </p:ext>
            </p:extLst>
          </p:nvPr>
        </p:nvGraphicFramePr>
        <p:xfrm>
          <a:off x="0" y="116631"/>
          <a:ext cx="12192000" cy="6741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04"/>
                <a:gridCol w="8199976"/>
                <a:gridCol w="1440160"/>
                <a:gridCol w="1224136"/>
                <a:gridCol w="911424"/>
              </a:tblGrid>
              <a:tr h="16856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расходов/Плановые значения показателей результатов реализации муниципальных программ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результатов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реализации муниципальных программ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35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«Ведение землеустройства и рационального использования земельных ресурсов Ханты-Мансийского района на 2019 – 2023 годы»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3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земельных участков (под объектами муниципальной собственности, для муниципальных нужд), земельных участков, государственная собственность на которые не разграничена, единиц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21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граждан, зарегистрировавших право собственности на земельные участки в рамках реализации Федерального закона от 30.06.2006 № 93-ФЗ «О внесении изменений в некоторые законодательные акты Российской Федерации по вопросу оформления в упрощенном порядке прав граждан на отдельные объекты недвижимого имущества», человек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3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земельных участков, находящихся в муниципальной собственности, земельных участков государственная собственности на которые не разграничена, для проведения аукционов, единиц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5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приобретенных программных продуктов, приборов и оборудования для обеспечения определения координат, единиц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5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«Улучшение жилищных условий жителей Ханты-Мансийского района на 2019-2023 годы»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168 240,8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73 428,3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0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1 жителя,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3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помещениях, % 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35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квадратных метров расселенного аварийного жилищного фонда, признанного таковым до 1 января 2017 года, тыс.кв.м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0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граждан, расселенных из аварийного жилищного фонда, признанного таковым до 1 января 2017 года, человек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3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954548"/>
              </p:ext>
            </p:extLst>
          </p:nvPr>
        </p:nvGraphicFramePr>
        <p:xfrm>
          <a:off x="47327" y="116636"/>
          <a:ext cx="12097345" cy="6741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490"/>
                <a:gridCol w="7900615"/>
                <a:gridCol w="1506275"/>
                <a:gridCol w="1506275"/>
                <a:gridCol w="692690"/>
              </a:tblGrid>
              <a:tr h="1564961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малого и среднего предпринимательства на территории Ханты-Мансийского района на 2019 - 2023 годы»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3 368,9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3 368,9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МСП – получателей финансовой поддержки при реализации регионального проекта «Акселерация субъектов малого и среднего предпринимательства»,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новых рабочих мест, созданных субъектами МСП – получателями финансовой поддержки при реализации регионального проекта «Акселерация субъектов малого и среднего предпринимательства», 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оборота субъектов МСП, получивших финансовую поддержку,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субъектов МСП, включая индивидуальных предпринимателей, 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сфере МСП, включая индивидуальных предпринимателей и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самозанятых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человек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1 248,0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7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6.6.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организованных и проведенных в муниципальном образовании мероприятий, направленных на популяризацию предпринимательства и создание положительного мнения о предпринимательской деятельности, вовлечение молодежи в предпринимательскую деятельность, выставочно-ярмарочных мероприятий, 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06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6.7.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мероприятий, направленных на популяризацию предпринимательства и создание положительного мнения о предпринимательской деятельности, вовлечение молодежи в предпринимательскую деятельность, выставочно-ярмарочных мероприятий, человек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6.8.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МСП, принявших участие в межмуниципальных, региональных и межрегиональных выставочно-ярмарочных мероприятиях, единиц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6.9.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малого и среднего предпринимательства и самозанятых граждан, получивших имущественную поддержку, единиц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23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6.10.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сданных в аренду субъектам МСП и организациям, образующим инфраструктуру поддержки субъектов МСП, объектов недвижимого имущества, включенных в перечень муниципального имущества, предназначенного для предоставления субъектам МСП и организациям, образующим инфраструктуру поддержки субъектов МСП в общем количестве объектов недвижимого имущества, включенных в указанный перечень, 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9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МСП,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самозанятых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граждан, получивших информационно-консультационную поддержку, 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6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514397"/>
              </p:ext>
            </p:extLst>
          </p:nvPr>
        </p:nvGraphicFramePr>
        <p:xfrm>
          <a:off x="1" y="188641"/>
          <a:ext cx="12191999" cy="6669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35"/>
                <a:gridCol w="7832912"/>
                <a:gridCol w="1584176"/>
                <a:gridCol w="1656184"/>
                <a:gridCol w="623392"/>
              </a:tblGrid>
              <a:tr h="1823838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"Содействие занятости населения Ханты-Мансийского района на 2019 – 2023 годы»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46 945,2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46 009,8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0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регистрируемой безработицы к численности экономически активного населения в Ханты-Мансийском районе (на конец года),%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3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временных рабочих мест по организации общественных работ для граждан, зарегистрированных в органах службы занятости населения, единиц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0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временных рабочих мест по организации общественных работ для граждан, испытывающих трудности в поиске работы, 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3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пострадавших в результате несчастных случаев на производстве с утратой трудоспособности, человек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3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 агропромышленного комплекса Ханты-Мансийского района на 2021-2023 годы»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122 913,5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118 337,9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овощей в хозяйствах всех категорий, тонн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2 920,0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2 920,0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5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скота и птицы на убой в хозяйствах всех категорий, тонн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молока в хозяйствах всех категорий, тонн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6 180,0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7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пищевой рыбной продукции собственного производства, тонн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8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заготовки дикоросов, тонн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8.6.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валовой продукции сельского хозяйства на 10 тыс.человек, млн.рублей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1 015,0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8.7.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работающих в отрасли сельского хозяйства, человек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8.8.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отловленных безнадзорных и бродячих животных, единиц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30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43891"/>
              </p:ext>
            </p:extLst>
          </p:nvPr>
        </p:nvGraphicFramePr>
        <p:xfrm>
          <a:off x="-1" y="404664"/>
          <a:ext cx="12144674" cy="63367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414"/>
                <a:gridCol w="7186763"/>
                <a:gridCol w="1800200"/>
                <a:gridCol w="1728192"/>
                <a:gridCol w="936105"/>
              </a:tblGrid>
              <a:tr h="18012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52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«Устойчивое развитие коренных малочисленных народов Севера на территории Ханты-Мансийского района на 2021-2023 годы»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4 002,5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4 002,5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0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национальных общин и организаций, осуществляющих традиционную хозяйственную деятельность и занимающихся традиционными промыслами коренных малочисленных народов Севера, единиц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0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национальных    общин и организаций, осуществляющих традиционную хозяйственную деятельность и занимающихся традиционными промыслами коренных малочисленных народов Севера, получивших поддержку на развитие традиционных отраслей хозяйства 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77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пользователей территориями традиционного природопользования из числа коренных малочисленных народов и лиц, не относящихся к коренным малочисленным народам, но ведущих традиционные виды хозяйственной деятельности, человек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2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семей, осуществляющих традиционную хозяйственную деятельность, единиц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0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052258"/>
              </p:ext>
            </p:extLst>
          </p:nvPr>
        </p:nvGraphicFramePr>
        <p:xfrm>
          <a:off x="16215" y="1"/>
          <a:ext cx="12191998" cy="6857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374"/>
                <a:gridCol w="8336715"/>
                <a:gridCol w="1376701"/>
                <a:gridCol w="1287595"/>
                <a:gridCol w="711613"/>
              </a:tblGrid>
              <a:tr h="1308880">
                <a:tc>
                  <a:txBody>
                    <a:bodyPr/>
                    <a:lstStyle/>
                    <a:p>
                      <a:pPr algn="ctr" fontAlgn="t"/>
                      <a:endParaRPr lang="ru-RU" sz="11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1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1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6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в Ханты-Мансийском районе на 2019 – 2023 годы»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2 156 639,7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2 021 641,5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общеобразовательных организаций, соответствующих современным требованиям обучения, в общем количестве муниципальных общеобразовательных организаций,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обучающихся в муниципальных общеобразовательных организациях, занимающихся в одну смену, в общей численности обучающихся муниципальных общеобразовательных организациях,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08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среднего балла единого государственного экзамена (в расчете на 2 обязательных предмета) в 10% школ с лучшими результатами единого государственного экзамена к среднему баллу единого государственного экзамена (в расчете на 2 обязательных предмета) в 10% школ с худшими результатами единого государственного экзамена, в раз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1 до 6 лет, состоящих на учете для определения в муниципальные дошкольные образовательные учреждения, в общей численности детей в возрасте от 1 до 6 лет,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педагогических работников общеобразовательных организаций, прошедших повышение квалификации, в том числе в центрах непрерывного повышения профессионального мастерства,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6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5 до 18 лет, охваченных дополнительным образованием, в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детей деятельностью региональных центров выявления, поддержки и развития способностей и талантов у детей, молодежи, технопарков «</a:t>
                      </a:r>
                      <a:r>
                        <a:rPr lang="ru-RU" sz="1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Кванториум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«IT-куб», в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10.8.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обучающихся по программам основного и среднего общего образования, охваченных мероприятиями, направленным на раннюю профессиональную ориентацию, в том числе в рамках программы «Билет в будущее», в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10.9.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Российской Федерации, выдающих сертификаты дополнительного образования в рамках системы персонифицированного финансирования дополнительного образования детей, в единицах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6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10.10.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общеобразовательных организаций, оснащённых в целях внедрения цифровой образовательной среды, в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3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Доступность дошкольного образования для детей в возрасте от полутора до трех лет,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10.12.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педагогических работников общеобразовательных организаций, прошедших повышение квалификации, в том числе в центрах непрерывного повышения профессионального мастерства,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08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обучающихся, получающих начальное общее образование в государственных и </a:t>
                      </a:r>
                      <a:r>
                        <a:rPr lang="ru-RU" sz="1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муниципальнвх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образовательных организациях, получающих бесплатное горячее питание, к общему количеству обучающихся, получающих начальное общее образование в </a:t>
                      </a:r>
                      <a:r>
                        <a:rPr lang="ru-RU" sz="1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осударственных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муниципальных образовательных организациях,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10.14.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 и молодежи, в возрасте до 35 лет, вовлеченных в социально активную деятельность через увеличение охвата патриотическими проектами, человек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6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10.15.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6 до 17 лет (включительно), охваченных всеми формами отдыха и оздоровления,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4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10.16.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питанием детей в возрасте от 6 до 17 лет (включительно) в лагерях с дневным пребыванием детей, в возрасте от 8 до 17 лет (включительно) – в палаточных лагерях, в возрасте от 14 до 17 лет (включительно) - в лагерях труда и отдыха с дневным пребыванием детей,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10.17.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обеспеченных мерами социальной поддержки, от численности граждан, имеющих право на их получение и обратившихся за их получением,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8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078081"/>
              </p:ext>
            </p:extLst>
          </p:nvPr>
        </p:nvGraphicFramePr>
        <p:xfrm>
          <a:off x="1" y="116633"/>
          <a:ext cx="12192001" cy="6741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37"/>
                <a:gridCol w="8397653"/>
                <a:gridCol w="1235457"/>
                <a:gridCol w="1368152"/>
                <a:gridCol w="695402"/>
              </a:tblGrid>
              <a:tr h="1522150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5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«Безопасность жизнедеятельности в Ханты-Мансийском районе  </a:t>
                      </a:r>
                      <a:b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2019 - 2023 годы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66 980,2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51 428,2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2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вещевым имуществом и продовольственным резервом, 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5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населения при информировании и оповещении в случае угрозы возникновения или возникновения чрезвычайных ситуаций,%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населения, защищенного в результате проведения мероприятий по повышению защищенности от негативного влияния вод,%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реализации плана основных мероприятий Ханты-Мансийского района в области гражданской обороны, предупреждения и ликвидации чрезвычайных ситуаций, обеспечения пожарной безопасности и безопасности людей на водных объектах,%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сельских населенных пунктов защитными противопожарными минерализованными полосами,%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11.6.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мест проживания малообеспеченных, социально неадаптированных и маломобильных граждан автономными пожарными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извещателями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11.7.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сельских населенных пунктов наружными источниками противопожарного водоснабжения (пожарными водоемами),%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65,6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информационного общества Ханты-Мансийского района на 2019-2023 годы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5 430,6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4 903,2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рабочих мест, обеспеченных программным продуктом для участия в электронном документообороте, ед.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использующих механизм получения государственных и муниципальных услуг в электронной форме,%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защиты аттестованных муниципальных информационных систем персональных данных по требованиям защиты информации,%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срок недоступности интернет-ресурсов администрации района в результате компьютерных атак, часов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государственных и муниципальных услуг, предоставляемых в электронном виде, от общего числа государственных и муниципальных услуг,%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&gt;60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Стоимостная доля закупаемого и (или) арендуемого органами администрации Ханты-Мансийского района и подведомственными учреждениями отечественного программного обеспечения,%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&gt;70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8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4120" y="1"/>
            <a:ext cx="8973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Исполнение консолидированного бюджета Ханты-Мансийского района                 по видам бюджетов и основным параметрам 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 2020 - 2021 годы</a:t>
            </a:r>
          </a:p>
        </p:txBody>
      </p:sp>
      <p:graphicFrame>
        <p:nvGraphicFramePr>
          <p:cNvPr id="4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36997"/>
              </p:ext>
            </p:extLst>
          </p:nvPr>
        </p:nvGraphicFramePr>
        <p:xfrm>
          <a:off x="0" y="1015665"/>
          <a:ext cx="12192000" cy="5842335"/>
        </p:xfrm>
        <a:graphic>
          <a:graphicData uri="http://schemas.openxmlformats.org/drawingml/2006/table">
            <a:tbl>
              <a:tblPr/>
              <a:tblGrid>
                <a:gridCol w="1711159"/>
                <a:gridCol w="1641647"/>
                <a:gridCol w="1727194"/>
                <a:gridCol w="1828806"/>
                <a:gridCol w="1828801"/>
                <a:gridCol w="1727200"/>
                <a:gridCol w="1727193"/>
              </a:tblGrid>
              <a:tr h="100352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Консолидированный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Ханты-Мансийского района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Ханты-Мансийского района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муниципальных образований Ханты-Мансийского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98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1421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4 312 071,3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4 402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683,4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4 221 412,7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4 290 594,9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598 959,6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654 629,4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1394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4 026 890,6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4 609 693,3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3 948 815,0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4 501 836,0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586 376,7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650 398,3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1477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285 180,7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- 207 009,9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272 597,7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-211 241,1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12 582,9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4 231,1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2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581479"/>
              </p:ext>
            </p:extLst>
          </p:nvPr>
        </p:nvGraphicFramePr>
        <p:xfrm>
          <a:off x="0" y="-2"/>
          <a:ext cx="12144672" cy="685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413"/>
                <a:gridCol w="8050859"/>
                <a:gridCol w="1152128"/>
                <a:gridCol w="1584176"/>
                <a:gridCol w="864096"/>
              </a:tblGrid>
              <a:tr h="1564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05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 fontAlgn="t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</a:t>
                      </a:r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5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«Укрепление межнационального и межконфессионального согласия, поддержка и развитие языков и культуры народов Российской Федерации, проживающих на территории муниципального образования Ханты-Мансийский район, обеспечение социальной и культурной адаптации мигрантов, профилактика межнациональных (межэтнических) конфликтов на 2019 – 2023 годы»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569,7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569,7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участников мероприятий, направленных на этнокультурное развитие народов России, проживающих в муниципальном образовании, </a:t>
                      </a:r>
                      <a:r>
                        <a:rPr lang="ru-RU" sz="105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тыс.человек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13.2.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мероприятий, направленных на укрепление общероссийского гражданского единства, тыс. человек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5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13.3.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положительно оценивающих состояние межнациональных отношений в муниципальном образовании (определяется по информации, представленной Департаментом общественных и внешних связей Ханты-Мансийского автономного округа – Югры, на основании результатов социологического исследования «О состоянии межнациональных и межконфессиональных отношений в Ханты-Мансийском автономном округе – Югре),%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79,4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мероприятий, проводимых при участии российского казачества, направленных на сохранение и развитие самобытной казачьей культуры, и воспитание подрастающего поколения в духе патриотизма, </a:t>
                      </a:r>
                      <a:r>
                        <a:rPr lang="ru-RU" sz="105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тыс.человек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13.5.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 (проектов, программ), реализованных некоммерческими организациями по укреплению межнационального и межконфессионального согласия, поддержке и развитию языков и культуры народов Российской Федерации, проживающих на территории Ханты-Мансийского района, по обеспечению социальной и культурной адаптации мигрантов и профилактике экстремизма, ед.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29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13.6.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мероприятий, направленных на поддержку русского языка как государственного языка Российской Федерации и средства межнационального общения и языков народов России, проживающих в Ханты-Мансийском районе, </a:t>
                      </a:r>
                      <a:r>
                        <a:rPr lang="ru-RU" sz="105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тыс.человек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13.7.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молодых людей в возрасте от 14 до 30 лет, участвующих в проектах и программах по укреплению межнационального и межконфессионального согласия, поддержке и развитию языков и культуры народов Российской Федерации, проживающих на территории Ханты-Мансийского района, обеспечению социальной и культурной адаптации мигрантов и профилактике экстремизма, тыс.человек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5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13.8.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муниципальных служащих и работников муниципальных учреждений, прошедших курсы повышения квалификации по вопросам укрепления межнационального и межконфессионального согласия, поддержки и развития языков и культуры народов Российской Федерации, проживающих на территории Ханты-Мансийского района, обеспечения социальной и культурной адаптации мигрантов и профилактики экстремизма, человек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13.9.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публикаций в муниципальных СМИ, направленных на формирование этнокультурной компетентности граждан и пропаганду ценностей добрососедства и взаимоуважения, ед.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13.10.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мигрантов, принявших участие в мероприятиях, направленных на их адаптацию, человек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86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016141"/>
              </p:ext>
            </p:extLst>
          </p:nvPr>
        </p:nvGraphicFramePr>
        <p:xfrm>
          <a:off x="1" y="116630"/>
          <a:ext cx="12191999" cy="6696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36"/>
                <a:gridCol w="8480983"/>
                <a:gridCol w="1224136"/>
                <a:gridCol w="1224136"/>
                <a:gridCol w="767408"/>
              </a:tblGrid>
              <a:tr h="1934202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1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«Профилактика правонарушений в сфере обеспечения общественной безопасности в Ханты-Мансийском районе на 2019 – 2023 годы»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1 171,8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преступности (число зарегистрированных преступлений на 100 тыс. населения), ед.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1 092,0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1 091,0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дорожно-транспортных происшествий с участием несовершеннолетних, ед.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0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преступлений, совершенных лицами, ранее совершавшими преступления, ед.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преступлений, совершенных несовершеннолетними, ед.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распространенность наркомании на территории района  (на 100 тыс. населения), человек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14.6.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охвата социально-психологическим тестированием обучающихся с целью раннего выявления незаконного потребления наркотических средств и психотропных веществ,%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14.7.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потребительских споров, разрешенных в досудебном и внесудебном порядке, в общем количестве споров с участием потребителей,%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397">
                <a:tc>
                  <a:txBody>
                    <a:bodyPr/>
                    <a:lstStyle/>
                    <a:p>
                      <a:pPr algn="ctr" fontAlgn="t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"Благоустройство населенных пунктов Ханты-Мансийского района на 2021 – 2025 годы"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89 146,8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66 588,7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5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населенных пунктах Ханты-Мансийского района, на территории которых реализуется проекты по созданию комфортной городской среды,%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общественных территорий, подлежащих благоустройству, 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объектов благоустройства, 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3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инициативных проектов, 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3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реализованных мероприятий по благоустройству,%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9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15.6.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реализованных проектов по благоустройству сельских территорий, 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2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888486"/>
              </p:ext>
            </p:extLst>
          </p:nvPr>
        </p:nvGraphicFramePr>
        <p:xfrm>
          <a:off x="33618" y="-5"/>
          <a:ext cx="12158382" cy="681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969"/>
                <a:gridCol w="8016686"/>
                <a:gridCol w="1296144"/>
                <a:gridCol w="1584176"/>
                <a:gridCol w="767407"/>
              </a:tblGrid>
              <a:tr h="1850733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8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и модернизация жилищно-коммунального комплекса и повышение энергетической эффективности в Ханты-Мансийском районе на 2019 – 2024 годы»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1 024 669,3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903 590,3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 Ханты-Мансийского района, обеспеченного качественной питьевой водой из систем централизованного водоснабжения,%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площади жилищного фонда, обеспеченного всеми видами благоустройства, в общей площади жилищного фонда Ханты-Мансийского района,%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3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аварийно-техническим запасом жилищно-коммунального хозяйства района,%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предоставленных банных услуг, 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11 284,0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на коммунальные услуги в совокупном доходе семьи,%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16.6.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предоставленных услуг по электроэнергии, тыс. кВтч/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11 265,0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16.7.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замены ветхих инженерных сетей теплоснабжения, водоснабжения, водоотведения от общей протяженности ветхих инженерных сетей теплоснабжения, водоснабжения, водоотведения,%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"Подготовка перспективных территорий для развития жилищного строительства Ханты-Мансийского района на 2019-2023 годы"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4 578,0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1 794,9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ввода жилья, тыс.кв.м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16,981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5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границ территориальных зон и границ населенных пунктов, поставленных на кадастровый учет,%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5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утвержденных документов территориального планирования и градостроительного зонирования, соответствующих установленным требованиям,%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5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услуг в электронном виде в общем количестве предоставленных услуг по выдаче разрешения на строительство,%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3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861951"/>
              </p:ext>
            </p:extLst>
          </p:nvPr>
        </p:nvGraphicFramePr>
        <p:xfrm>
          <a:off x="47328" y="-1"/>
          <a:ext cx="12144671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412"/>
                <a:gridCol w="7578795"/>
                <a:gridCol w="1599897"/>
                <a:gridCol w="1705160"/>
                <a:gridCol w="767407"/>
              </a:tblGrid>
              <a:tr h="1416303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"Комплексное развитие транспортной системы на территории Ханты-Мансийского района на 2019 - 2023 годы"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125 848,0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99 925,5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сети автомобильных дорог общего пользования местного значения, км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15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значения, соответствующих нормативным требованиям к транспортно-эксплуатационным показателям, км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69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Прирост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в результате капитального ремонта и ремонта автомобильных дорог, км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протяженность автомобильных дорог общего пользования местного значения, не соответствующих нормативным требованиям к транспортно-эксплуатационным показателям на 31 декабря отчетного года, км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 на 31 декабря отчетного года,%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18.6.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рейсов воздушного транспорта, 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18.7.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рейсов водного транспорта, 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18.8.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рейсов автомобильного транспорта, 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498,0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18.9.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автомобильных дорог, содержащихся за счет средств бюджета Ханты-Мансийского района, км.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18.10.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дорожно-транспортных происшествий с участием несовершеннолетних, 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экологической безопасности Ханты-Мансийского района на 2019 - 2023 годы"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19 246,2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15 531,7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утилизированных (размещенных) твердых коммунальных отходов в общем объеме твердых коммунальных отходов,%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очищенной прибрежной полосы водных объектов, км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вовлеченного в мероприятия по очистке берегов водных объектов, тыс.чел.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0,984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2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96304"/>
              </p:ext>
            </p:extLst>
          </p:nvPr>
        </p:nvGraphicFramePr>
        <p:xfrm>
          <a:off x="0" y="44623"/>
          <a:ext cx="12191999" cy="6696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35"/>
                <a:gridCol w="7040825"/>
                <a:gridCol w="2088232"/>
                <a:gridCol w="1668145"/>
                <a:gridCol w="899462"/>
              </a:tblGrid>
              <a:tr h="1674943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7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«Культура Ханты-Мансийского района на 2019 – 2023 годы» </a:t>
                      </a:r>
                      <a:b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330 413,7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121 651,4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5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граждан, принимающих участие в культурной деятельности (% к базовому значению), тыс. человек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16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числа обращений к цифровым ресурсам культуры (% к базовому значению) 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1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пользователей архивной информацией  на 10 тыс. человек населения (человек)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7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негосударственных, в том числе некоммерческих организаций, предоставляющих услуги в сфере культуры, в общем числе организаций, предоставляющих услуги в сфере культуры (%)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46,4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7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граждан, получивших услуги в негосударственных, в том числе некоммерческих организациях, в общем числе граждан, получивших услуги в сфере культуры (%)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0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20.6.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реализованных проектов, направленных на содействие развитию исторических и иных местных традиций в населенных пунктах, районах автономного округа, в которых проведены мероприятия в связи с наступившими юбилейными датами, аналогичным проектам, отобранным по результатам конкурса на условиях инициативного бюджетирования,%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6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171088"/>
              </p:ext>
            </p:extLst>
          </p:nvPr>
        </p:nvGraphicFramePr>
        <p:xfrm>
          <a:off x="0" y="116626"/>
          <a:ext cx="12192000" cy="6696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35"/>
                <a:gridCol w="7544881"/>
                <a:gridCol w="1512168"/>
                <a:gridCol w="1872208"/>
                <a:gridCol w="767408"/>
              </a:tblGrid>
              <a:tr h="1666910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спорта и туризма на территории Ханты-Мансийского района на 2019 – 2023 годы»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107 050,1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99 055,7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организованных районных мероприятий, ед.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всероссийских и окружных мероприятий, в которых приняли участие представители Ханты-Мансийского района, ед.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систематически занимающихся физической культурой и спортом, от общей численности проживающих в районе, % 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40,7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 среднего возраста (женщины: 30 – 54 года; мужчины: 30 – 59 лет), систематически занимающихся физической культурой и спортом, в общей численности граждан среднего возраста, % 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33,8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 старшего возраста, систематически занимающихся физической культурой и спортом, в общей численности граждан старшего возраста, % 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и молодежи, систематически занимающихся физической культурой и спортом, в общей численности детей и молодежи, %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43,3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населения, % 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обеспеченности населения спортивными сооружениями, исходя из единовременной пропускной способности объектов спорта, % 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спортсменов, имеющих спортивные разряды, %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населения качеством предоставляемых услуг в сфере туризма, физической культуры и спорта, % от числа опрошенных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4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выполнившего нормативы Всероссийского физкультурно-спортивного комплекса «Готов к труду и обороне» (ГТО), от общей численности населения, принявшего участие в сдаче нормативов ГТО, % 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25,9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учащихся 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70,5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62,8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4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842968"/>
              </p:ext>
            </p:extLst>
          </p:nvPr>
        </p:nvGraphicFramePr>
        <p:xfrm>
          <a:off x="-2875" y="130884"/>
          <a:ext cx="12147548" cy="6610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530"/>
                <a:gridCol w="7520237"/>
                <a:gridCol w="1650146"/>
                <a:gridCol w="1650146"/>
                <a:gridCol w="833489"/>
              </a:tblGrid>
              <a:tr h="15047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гражданского общества Ханты-Мансийского района на 2019 – 2023 годы»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12 935,4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12 926,7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охваченных проектами социально ориентированных некоммерческих организаций, поддержанных в рамках программы, 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информационных сообщений в средствах массовой информации Ханты-Мансийского района о деятельности институтов гражданского общества, единиц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99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численность граждан, вовлеченных центрами (сообществами, объединениями) поддержки добровольчества (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деятельность, человек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1 195,0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2 623,0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3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молодежи, задействованной в мероприятиях по вовлечению в творческую деятельность, 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Годовой объем тиража информационных полос газеты «Наш район» в рамках утвержденного муниципального задания, полос формата А2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1 248 452,0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1 249 900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22.6.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бесплатной подписки на газету «Наш район» для жителей Ханты-Мансийского района, относящихся к льготным категориям населения, %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доступной среды в Ханты-Мансийском районе на 2019-2023 годы»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качеством предоставляемых услуг для инвалидов и иных маломобильных групп населения (% от числа опрошенных)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0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инвалидов, принимавших участие в спортивных, культурных мероприятиях, чел.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3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5481" y="-243408"/>
            <a:ext cx="91450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Средства,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направленные на государственную поддержку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семьи и детей Ханты-Мансийского района в 2021 году</a:t>
            </a:r>
          </a:p>
        </p:txBody>
      </p:sp>
      <p:pic>
        <p:nvPicPr>
          <p:cNvPr id="3" name="Picture 2" descr="C:\Users\gorbaneva_vn\Desktop\Без названия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-42499"/>
            <a:ext cx="2376264" cy="2097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gorbaneva_vn\Desktop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15" y="1816825"/>
            <a:ext cx="2431169" cy="151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gorbaneva_vn\Desktop\Без названия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51" y="3259997"/>
            <a:ext cx="2384775" cy="146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gorbaneva_vn\Desktop\Без названия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4860934"/>
            <a:ext cx="2129949" cy="1660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87688" y="1261244"/>
            <a:ext cx="79208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2 165 222,3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35760" y="2088093"/>
            <a:ext cx="2664296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сфере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обеспечения жильём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98480" y="3475939"/>
            <a:ext cx="2166884" cy="1569660"/>
          </a:xfrm>
          <a:prstGeom prst="rect">
            <a:avLst/>
          </a:prstGeom>
          <a:solidFill>
            <a:srgbClr val="EEE800"/>
          </a:solidFill>
          <a:effectLst>
            <a:softEdge rad="1143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сфере      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образования, культуры и спорта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83098" y="5215149"/>
            <a:ext cx="2268252" cy="1200329"/>
          </a:xfrm>
          <a:prstGeom prst="rect">
            <a:avLst/>
          </a:prstGeom>
          <a:solidFill>
            <a:srgbClr val="FF66CC">
              <a:alpha val="96000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сфере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социальной поддержки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48128" y="2272758"/>
            <a:ext cx="2736304" cy="830997"/>
          </a:xfrm>
          <a:prstGeom prst="rect">
            <a:avLst/>
          </a:prstGeom>
          <a:gradFill>
            <a:gsLst>
              <a:gs pos="5000">
                <a:srgbClr val="FFFF0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73 428,3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26859" y="4021311"/>
            <a:ext cx="3384376" cy="830997"/>
          </a:xfrm>
          <a:prstGeom prst="rect">
            <a:avLst/>
          </a:prstGeom>
          <a:gradFill>
            <a:gsLst>
              <a:gs pos="5000">
                <a:srgbClr val="92D05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2 063 623,1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58381" y="5399814"/>
            <a:ext cx="3288670" cy="830997"/>
          </a:xfrm>
          <a:prstGeom prst="rect">
            <a:avLst/>
          </a:prstGeom>
          <a:gradFill>
            <a:gsLst>
              <a:gs pos="5000">
                <a:srgbClr val="FF000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70,9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7928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43408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достижении </a:t>
            </a:r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 показателя среднемесячной заработной платы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отдельных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в 2021 году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712120"/>
              </p:ext>
            </p:extLst>
          </p:nvPr>
        </p:nvGraphicFramePr>
        <p:xfrm>
          <a:off x="-1" y="836712"/>
          <a:ext cx="12192004" cy="597666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83433"/>
                <a:gridCol w="6048672"/>
                <a:gridCol w="1224136"/>
                <a:gridCol w="1152128"/>
                <a:gridCol w="1080120"/>
                <a:gridCol w="864096"/>
                <a:gridCol w="839419"/>
              </a:tblGrid>
              <a:tr h="13132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работников в соответствии с указами Президента РФ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6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6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(факт,%)                  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                         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 (2021 год)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12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</a:t>
                      </a:r>
                      <a:endParaRPr lang="ru-RU" sz="2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Образовательных учреждений в сфере общего образования (в части субвенции на реализацию основных общеобразовательных программ)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65 494,1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76 042,6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76 042,6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116,1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Дошкольных образовательных учреждений (в части субвенции на реализацию дошкольными образовательными организациями основных общеобразовательных программ дошкольного образования)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56 154,4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62 094,9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62 094,9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Учреждений дополнительного образования детей (ведомства образования, культуры, физической культуры и спорта)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71 310,6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77 245,5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77 245,5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20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 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учреждений культуры</a:t>
                      </a:r>
                      <a:endParaRPr lang="ru-RU" sz="2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67 839,1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60 698,2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60 625,8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89,4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9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5481" y="-243408"/>
            <a:ext cx="9145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79576" y="0"/>
            <a:ext cx="9912423" cy="8985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региональных проектов 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Ханты-Мансийском районе в 2021 году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03673" y="4096318"/>
            <a:ext cx="3169898" cy="63199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04458" y="2795408"/>
            <a:ext cx="3169898" cy="91974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Расходов всего, в том числе: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254513" y="2779044"/>
            <a:ext cx="1673944" cy="936104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7 058,2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54513" y="5853105"/>
            <a:ext cx="1649680" cy="61546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730,6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766164" y="3255278"/>
            <a:ext cx="0" cy="322455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2" descr="Топ-6 самых классных детских площадок Липец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04458" y="4990628"/>
            <a:ext cx="3169898" cy="70591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региональный бюджет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03673" y="5918327"/>
            <a:ext cx="3170683" cy="61674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254513" y="5040375"/>
            <a:ext cx="1673944" cy="62120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5 187,8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278777" y="4169364"/>
            <a:ext cx="1649680" cy="54799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1 139,8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7975" y="3160214"/>
            <a:ext cx="2190936" cy="91974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Расходов всего, 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7295" y="4295353"/>
            <a:ext cx="2076372" cy="109599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региональный бюджет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2676" y="5547784"/>
            <a:ext cx="2060991" cy="98728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27766" y="3160214"/>
            <a:ext cx="2217238" cy="936104"/>
          </a:xfrm>
          <a:prstGeom prst="round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2 184,7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27766" y="4295353"/>
            <a:ext cx="2156707" cy="1016051"/>
          </a:xfrm>
          <a:prstGeom prst="round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1 966,2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43490" y="5463786"/>
            <a:ext cx="2156708" cy="1016051"/>
          </a:xfrm>
          <a:prstGeom prst="round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218,5 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9984432" y="3231075"/>
            <a:ext cx="0" cy="322455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123140" y="1761930"/>
            <a:ext cx="13570" cy="463557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601467" y="1484783"/>
            <a:ext cx="4798731" cy="14719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«Акселерация субъектов малого предпринимательства»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60096" y="1615774"/>
            <a:ext cx="4761783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76" y="193033"/>
            <a:ext cx="3187352" cy="1222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2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4120" y="2"/>
            <a:ext cx="8973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Параметры бюджета Ханты-Мансийского района на 2021 год</a:t>
            </a:r>
          </a:p>
        </p:txBody>
      </p:sp>
      <p:graphicFrame>
        <p:nvGraphicFramePr>
          <p:cNvPr id="6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836792"/>
              </p:ext>
            </p:extLst>
          </p:nvPr>
        </p:nvGraphicFramePr>
        <p:xfrm>
          <a:off x="119335" y="980729"/>
          <a:ext cx="11881320" cy="5544615"/>
        </p:xfrm>
        <a:graphic>
          <a:graphicData uri="http://schemas.openxmlformats.org/drawingml/2006/table">
            <a:tbl>
              <a:tblPr/>
              <a:tblGrid>
                <a:gridCol w="2376264"/>
                <a:gridCol w="2574286"/>
                <a:gridCol w="2574286"/>
                <a:gridCol w="2484277"/>
                <a:gridCol w="1872207"/>
              </a:tblGrid>
              <a:tr h="797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план, </a:t>
                      </a:r>
                    </a:p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 на 31.12.2021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 от уточненного плана, %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109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4 019 311,4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4 349 927,4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4 290 594,9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9852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4 167 070,2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5 176 052,3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4 501 836,0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10523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(профицит)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147 758,8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- 826 124,9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- 211 241,1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62536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долга муниципального образования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01.01.2021, тыс. руб.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31.12.2021, тыс. руб.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987029"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3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 rot="3385635">
            <a:off x="5871007" y="2507851"/>
            <a:ext cx="2019994" cy="341406"/>
          </a:xfrm>
          <a:prstGeom prst="rightArrow">
            <a:avLst>
              <a:gd name="adj1" fmla="val 50000"/>
              <a:gd name="adj2" fmla="val 167619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7039956">
            <a:off x="3826903" y="2507109"/>
            <a:ext cx="2019994" cy="336268"/>
          </a:xfrm>
          <a:prstGeom prst="rightArrow">
            <a:avLst>
              <a:gd name="adj1" fmla="val 50000"/>
              <a:gd name="adj2" fmla="val 167619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15481" y="-243408"/>
            <a:ext cx="9145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75521" y="7937"/>
            <a:ext cx="10370046" cy="705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регионального проекта «Формирование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комфортной городской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среды» в рамках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национального проекта «Жилье и городская среда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99756" y="1051785"/>
            <a:ext cx="4176464" cy="8574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общественных территорий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Официальный сайт полномочного представителя Президента России в Уральском  федеральном округ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6" y="476672"/>
            <a:ext cx="2532950" cy="1519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60375" y="4216754"/>
            <a:ext cx="4555505" cy="1252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Лыжероллерная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трасса «Спорт – это здоровье» в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п.Горноправдинск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3 653,1 тыс. руб.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99918" y="4185156"/>
            <a:ext cx="4723233" cy="126747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придомовой территории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п.Горноправдинск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3 405,1 тыс. руб.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" descr="Топ-6 самых классных детских площадок Липец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Z:\УПРАВЛЕНИЕ ПО БЮДЖЕТУ\7 Мусиенко Н.А\smorodina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430" y="1950696"/>
            <a:ext cx="3440122" cy="2132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:\УПРАВЛЕНИЕ ПО БЮДЖЕТУ\7 Мусиенко Н.А\chto-takoe-lyzherolle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950696"/>
            <a:ext cx="3312368" cy="2266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911507"/>
              </p:ext>
            </p:extLst>
          </p:nvPr>
        </p:nvGraphicFramePr>
        <p:xfrm>
          <a:off x="47329" y="5734402"/>
          <a:ext cx="12098239" cy="110432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968972"/>
                <a:gridCol w="2484926"/>
                <a:gridCol w="2644341"/>
              </a:tblGrid>
              <a:tr h="2864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значения показателей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значения показателей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334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Количество 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общественных территорий, подлежащих благоустройству</a:t>
                      </a: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ед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3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5">
                <a:lumMod val="75000"/>
              </a:schemeClr>
            </a:gs>
            <a:gs pos="20000">
              <a:schemeClr val="accent1">
                <a:tint val="44500"/>
                <a:satMod val="160000"/>
              </a:schemeClr>
            </a:gs>
            <a:gs pos="2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5481" y="-243408"/>
            <a:ext cx="9145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09561" y="24859"/>
            <a:ext cx="10384293" cy="1260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регионального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Акселерация субъектов малого предпринимательства» 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 проекта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«Малое и среднее предпринимательство и поддержка индивидуальной предпринимательской инициативы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в 2021 году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" descr="Топ-6 самых классных детских площадок Липец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6" y="178869"/>
            <a:ext cx="2318780" cy="1768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839718"/>
              </p:ext>
            </p:extLst>
          </p:nvPr>
        </p:nvGraphicFramePr>
        <p:xfrm>
          <a:off x="58633" y="5552997"/>
          <a:ext cx="12105073" cy="1270057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{BC89EF96-8CEA-46FF-86C4-4CE0E7609802}</a:tableStyleId>
              </a:tblPr>
              <a:tblGrid>
                <a:gridCol w="7992237"/>
                <a:gridCol w="1963996"/>
                <a:gridCol w="2148840"/>
              </a:tblGrid>
              <a:tr h="715710">
                <a:tc>
                  <a:txBody>
                    <a:bodyPr/>
                    <a:lstStyle/>
                    <a:p>
                      <a:pPr algn="ctr" fontAlgn="t"/>
                      <a:endParaRPr lang="ru-RU" sz="18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значения показателей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значения показателей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781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сфере МСП, включая индивидуальных предпринимателей и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самозанятых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человек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1 248,0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2578089" y="1372581"/>
            <a:ext cx="7972856" cy="144016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Предоставлена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финансовая поддержка 10 субъектам малого и среднего предпринимательства на возмещение части затрат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51040" y="3167361"/>
            <a:ext cx="2772308" cy="216025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приобретению и доставке муки для производства хлеба и хлебобулочных изделий 2 субъектам на общую сумму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448,2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87988" y="3235072"/>
            <a:ext cx="2916324" cy="205091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приобретению и  доставке кормов для сельскохозяйственных животных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субъекту на сумму 200,0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6324" y="3128059"/>
            <a:ext cx="2597297" cy="208823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оплате коммунальных услуг нежилых помещений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субъекту на сумму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114,9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71665" y="3148655"/>
            <a:ext cx="2664296" cy="206763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приобретению оборудования (основных средств)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субъектам на общую сумму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1421,6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10275" y="2818955"/>
            <a:ext cx="720000" cy="324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58086" y="2818956"/>
            <a:ext cx="0" cy="36522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446150" y="2818955"/>
            <a:ext cx="0" cy="476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0245461" y="2818956"/>
            <a:ext cx="531059" cy="4161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494387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384457"/>
              </p:ext>
            </p:extLst>
          </p:nvPr>
        </p:nvGraphicFramePr>
        <p:xfrm>
          <a:off x="839416" y="1749546"/>
          <a:ext cx="106571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505250" y="188640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 </a:t>
            </a:r>
            <a:r>
              <a:rPr 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Ханты-Мансийском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в 2021 году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 стрелкой 22"/>
          <p:cNvCxnSpPr/>
          <p:nvPr/>
        </p:nvCxnSpPr>
        <p:spPr>
          <a:xfrm flipH="1">
            <a:off x="6348217" y="2332696"/>
            <a:ext cx="2078" cy="372318"/>
          </a:xfrm>
          <a:prstGeom prst="straightConnector1">
            <a:avLst/>
          </a:prstGeom>
          <a:ln w="444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597882" y="2202979"/>
            <a:ext cx="480631" cy="391880"/>
          </a:xfrm>
          <a:prstGeom prst="straightConnector1">
            <a:avLst/>
          </a:prstGeom>
          <a:ln w="444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553008" y="2166000"/>
            <a:ext cx="805009" cy="471688"/>
          </a:xfrm>
          <a:prstGeom prst="straightConnector1">
            <a:avLst/>
          </a:prstGeom>
          <a:ln w="444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3215680" y="295263"/>
            <a:ext cx="8722644" cy="548680"/>
          </a:xfrm>
          <a:noFill/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Капитальные вложения в объекты муниципальной собственности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2021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" y="295263"/>
            <a:ext cx="3321850" cy="201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706957" y="2705014"/>
            <a:ext cx="224855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>
              <a:solidFill>
                <a:prstClr val="white"/>
              </a:solidFill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9 241,4 тыс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34269" y="2705014"/>
            <a:ext cx="244827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                    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209 275,6 тыс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16280" y="2620493"/>
            <a:ext cx="2824621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>
              <a:solidFill>
                <a:prstClr val="white"/>
              </a:solidFill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Культура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46 566,5 тыс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2" name="Picture 2" descr="http://astra-development.ru/uploads/main/00h/5f0d7251a5964/image001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49" y="4098122"/>
            <a:ext cx="2831510" cy="2384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082041" y="939787"/>
            <a:ext cx="6552728" cy="14438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расходы на строительство                                265 083,5 тыс.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pic>
        <p:nvPicPr>
          <p:cNvPr id="11" name="Picture 2" descr="Z:\УПРАВЛЕНИЕ ПО БЮДЖЕТУ\7 Мусиенко Н.А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9" y="4205548"/>
            <a:ext cx="3528392" cy="2230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УПРАВЛЕНИЕ ПО БЮДЖЕТУ\7 Мусиенко Н.А\жкх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64" y="4078846"/>
            <a:ext cx="3385681" cy="2422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1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803456" y="42740"/>
            <a:ext cx="9482354" cy="7219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и результаты реализации муниципальной программы «Улучшение жилищных условий жителей Ханты-Мансийского района»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942" y="2943742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srgbClr val="0070C0"/>
                </a:solidFill>
              </a:rPr>
              <a:t>Тыс. рублей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676442836"/>
              </p:ext>
            </p:extLst>
          </p:nvPr>
        </p:nvGraphicFramePr>
        <p:xfrm>
          <a:off x="-21732" y="2943742"/>
          <a:ext cx="5112568" cy="4054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087888" y="1461472"/>
            <a:ext cx="698477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Целевые </a:t>
            </a:r>
            <a:r>
              <a:rPr lang="ru-RU" sz="2000" b="1" dirty="0" smtClean="0">
                <a:solidFill>
                  <a:srgbClr val="0070C0"/>
                </a:solidFill>
              </a:rPr>
              <a:t>показатели, </a:t>
            </a:r>
            <a:r>
              <a:rPr lang="ru-RU" sz="2000" b="1" dirty="0">
                <a:solidFill>
                  <a:srgbClr val="0070C0"/>
                </a:solidFill>
              </a:rPr>
              <a:t>достигнутые в  </a:t>
            </a:r>
            <a:r>
              <a:rPr lang="ru-RU" sz="2000" b="1" dirty="0" smtClean="0">
                <a:solidFill>
                  <a:srgbClr val="0070C0"/>
                </a:solidFill>
              </a:rPr>
              <a:t>2021 году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147136" y="2943742"/>
            <a:ext cx="2520280" cy="996461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2" descr="О приеме заявлений на получение социальной выплаты на улучшение жилищных услов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Z:\УПРАВЛЕНИЕ ПО БЮДЖЕТУ\7 Мусиенко Н.А\montazhnaya-oblast-1-100-65-1024x6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288" r="11372" b="4255"/>
          <a:stretch/>
        </p:blipFill>
        <p:spPr bwMode="auto">
          <a:xfrm>
            <a:off x="92479" y="779424"/>
            <a:ext cx="3555249" cy="2040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55857"/>
              </p:ext>
            </p:extLst>
          </p:nvPr>
        </p:nvGraphicFramePr>
        <p:xfrm>
          <a:off x="5087888" y="2204864"/>
          <a:ext cx="6984774" cy="36694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8973"/>
                <a:gridCol w="1062900"/>
                <a:gridCol w="1062901"/>
              </a:tblGrid>
              <a:tr h="648072">
                <a:tc>
                  <a:txBody>
                    <a:bodyPr/>
                    <a:lstStyle/>
                    <a:p>
                      <a:pPr algn="ctr" fontAlgn="t"/>
                      <a:endParaRPr lang="ru-RU" sz="1400" b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значения показателей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значения показателей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6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Приобретено жилых помещений, </a:t>
                      </a:r>
                      <a:r>
                        <a:rPr lang="ru-RU" sz="1400" u="none" strike="noStrike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5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1 жителя,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88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помещениях, % 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369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квадратных метров расселенного аварийного жилищного фонда, признанного таковым до 1 января 2017 года,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тыс.кв.м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369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граждан, расселенных из аварийного жилищного фонда, признанного таковым до 1 января 2017 года, человек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8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61440" y="-58366"/>
            <a:ext cx="90730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формирования и направления расходования дорожного фонда Ханты-Мансийского района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2021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84961" y="2116589"/>
            <a:ext cx="1787103" cy="430210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 Ханты-Мансийского района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8 340,3 тыс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77934" y="1203517"/>
            <a:ext cx="46805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Направления расходования </a:t>
            </a:r>
          </a:p>
          <a:p>
            <a:pPr algn="ctr"/>
            <a:r>
              <a:rPr lang="ru-RU" b="1" dirty="0" smtClean="0">
                <a:ln w="10541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дорожного фонда</a:t>
            </a:r>
            <a:endParaRPr lang="ru-RU" b="1" dirty="0">
              <a:ln w="10541" cmpd="sng">
                <a:noFill/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360" y="2400566"/>
            <a:ext cx="374441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Источники формирования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дорожного фонда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26912"/>
              </p:ext>
            </p:extLst>
          </p:nvPr>
        </p:nvGraphicFramePr>
        <p:xfrm>
          <a:off x="0" y="3166508"/>
          <a:ext cx="4727848" cy="355283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69360"/>
                <a:gridCol w="1201356"/>
                <a:gridCol w="960403"/>
                <a:gridCol w="1096729"/>
              </a:tblGrid>
              <a:tr h="965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666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Остатки на 01.01.2021 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2 375,6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FF66CC"/>
                    </a:solidFill>
                  </a:tcPr>
                </a:tc>
              </a:tr>
              <a:tr h="670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Акцизы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666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Транспортный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4 491,2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5 050,2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112,4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3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5 388,4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8 340,3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9" name="Пятиугольник 58"/>
          <p:cNvSpPr/>
          <p:nvPr/>
        </p:nvSpPr>
        <p:spPr>
          <a:xfrm rot="10800000">
            <a:off x="6851472" y="2059686"/>
            <a:ext cx="5200749" cy="637538"/>
          </a:xfrm>
          <a:prstGeom prst="homePlate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effectLst>
            <a:glow>
              <a:schemeClr val="accent5">
                <a:satMod val="175000"/>
              </a:schemeClr>
            </a:glow>
            <a:outerShdw dist="50800" sx="1000" sy="1000" algn="ctr" rotWithShape="0">
              <a:schemeClr val="bg1"/>
            </a:outerShdw>
            <a:softEdge rad="0"/>
          </a:effectLst>
          <a:scene3d>
            <a:camera prst="orthographicFront"/>
            <a:lightRig rig="threePt" dir="t">
              <a:rot lat="0" lon="0" rev="3000000"/>
            </a:lightRig>
          </a:scene3d>
          <a:sp3d extrusionH="88900">
            <a:bevelT/>
            <a:extrusionClr>
              <a:schemeClr val="accent5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7320135" y="2059686"/>
            <a:ext cx="473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 дороги к полигону ТБО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п.Горноправдинск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   2 375,6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 rot="10800000">
            <a:off x="6901734" y="2841219"/>
            <a:ext cx="5144675" cy="618456"/>
          </a:xfrm>
          <a:prstGeom prst="homePlate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effectLst>
            <a:glow>
              <a:schemeClr val="accent5">
                <a:satMod val="175000"/>
              </a:schemeClr>
            </a:glow>
            <a:outerShdw dist="50800" sx="1000" sy="1000" algn="ctr" rotWithShape="0">
              <a:schemeClr val="bg1"/>
            </a:outerShdw>
            <a:softEdge rad="0"/>
          </a:effectLst>
          <a:scene3d>
            <a:camera prst="orthographicFront"/>
            <a:lightRig rig="threePt" dir="t">
              <a:rot lat="0" lon="0" rev="3000000"/>
            </a:lightRig>
          </a:scene3d>
          <a:sp3d extrusionH="88900">
            <a:bevelT/>
            <a:extrusionClr>
              <a:schemeClr val="accent5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392143" y="2818566"/>
            <a:ext cx="465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автомобильной дороги «Подъезд к                    д. Ярки» – 2 488,5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 rot="10800000">
            <a:off x="6851471" y="3579687"/>
            <a:ext cx="5170417" cy="618456"/>
          </a:xfrm>
          <a:prstGeom prst="homePlate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effectLst>
            <a:glow>
              <a:schemeClr val="accent5">
                <a:satMod val="175000"/>
              </a:schemeClr>
            </a:glow>
            <a:outerShdw dist="50800" sx="1000" sy="1000" algn="ctr" rotWithShape="0">
              <a:schemeClr val="bg1"/>
            </a:outerShdw>
            <a:softEdge rad="0"/>
          </a:effectLst>
          <a:scene3d>
            <a:camera prst="orthographicFront"/>
            <a:lightRig rig="threePt" dir="t">
              <a:rot lat="0" lon="0" rev="3000000"/>
            </a:lightRig>
          </a:scene3d>
          <a:sp3d extrusionH="88900">
            <a:bevelT/>
            <a:extrusionClr>
              <a:schemeClr val="accent5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392142" y="3579687"/>
            <a:ext cx="4629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автомобильной дороги «Подъезд к            п. Выкатной» – 2 667,8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 rot="10800000">
            <a:off x="6744071" y="4365104"/>
            <a:ext cx="5237673" cy="618456"/>
          </a:xfrm>
          <a:prstGeom prst="homePlate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effectLst>
            <a:glow>
              <a:schemeClr val="accent5">
                <a:satMod val="175000"/>
              </a:schemeClr>
            </a:glow>
            <a:outerShdw dist="50800" sx="1000" sy="1000" algn="ctr" rotWithShape="0">
              <a:schemeClr val="bg1"/>
            </a:outerShdw>
            <a:softEdge rad="0"/>
          </a:effectLst>
          <a:scene3d>
            <a:camera prst="orthographicFront"/>
            <a:lightRig rig="threePt" dir="t">
              <a:rot lat="0" lon="0" rev="3000000"/>
            </a:lightRig>
          </a:scene3d>
          <a:sp3d extrusionH="88900">
            <a:bevelT/>
            <a:extrusionClr>
              <a:schemeClr val="accent5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392142" y="4381944"/>
            <a:ext cx="4629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автомобильной дороги «Подъезд до         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Реполово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– 232,2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 rot="10800000">
            <a:off x="6672064" y="5136836"/>
            <a:ext cx="5349824" cy="618456"/>
          </a:xfrm>
          <a:prstGeom prst="homePlate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effectLst>
            <a:glow>
              <a:schemeClr val="accent5">
                <a:satMod val="175000"/>
              </a:schemeClr>
            </a:glow>
            <a:outerShdw dist="50800" sx="1000" sy="1000" algn="ctr" rotWithShape="0">
              <a:schemeClr val="bg1"/>
            </a:outerShdw>
            <a:softEdge rad="0"/>
          </a:effectLst>
          <a:scene3d>
            <a:camera prst="orthographicFront"/>
            <a:lightRig rig="threePt" dir="t">
              <a:rot lat="0" lon="0" rev="3000000"/>
            </a:lightRig>
          </a:scene3d>
          <a:sp3d extrusionH="88900">
            <a:bevelT/>
            <a:extrusionClr>
              <a:schemeClr val="accent5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392143" y="5276787"/>
            <a:ext cx="4589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Итого расходов – 7 764,1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ятиугольник 27"/>
          <p:cNvSpPr/>
          <p:nvPr/>
        </p:nvSpPr>
        <p:spPr>
          <a:xfrm rot="10800000">
            <a:off x="6672063" y="5949280"/>
            <a:ext cx="5354101" cy="618456"/>
          </a:xfrm>
          <a:prstGeom prst="homePlate">
            <a:avLst/>
          </a:prstGeom>
          <a:solidFill>
            <a:srgbClr val="FF66CC">
              <a:alpha val="42000"/>
            </a:srgbClr>
          </a:solidFill>
          <a:ln>
            <a:noFill/>
          </a:ln>
          <a:effectLst>
            <a:glow>
              <a:schemeClr val="accent5">
                <a:satMod val="175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92142" y="5982962"/>
            <a:ext cx="466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Остаток средств Дорожного фонда на 01.01.2022 – 576,2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Z:\УПРАВЛЕНИЕ ПО БЮДЖЕТУ\7 Мусиенко Н.А\6e43128629f60c55b8806d8798805f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2" y="182100"/>
            <a:ext cx="3216787" cy="2136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8290"/>
              </p:ext>
            </p:extLst>
          </p:nvPr>
        </p:nvGraphicFramePr>
        <p:xfrm>
          <a:off x="47328" y="620687"/>
          <a:ext cx="12097344" cy="6192691"/>
        </p:xfrm>
        <a:graphic>
          <a:graphicData uri="http://schemas.openxmlformats.org/drawingml/2006/table">
            <a:tbl>
              <a:tblPr/>
              <a:tblGrid>
                <a:gridCol w="10223688"/>
                <a:gridCol w="1873656"/>
              </a:tblGrid>
              <a:tr h="42063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расходов, тыс. рублей</a:t>
                      </a:r>
                    </a:p>
                  </a:txBody>
                  <a:tcPr marL="9525" marR="360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4389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автомобильной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дороги «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подъезда дороги к с. </a:t>
                      </a:r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Реполово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116,0</a:t>
                      </a:r>
                    </a:p>
                  </a:txBody>
                  <a:tcPr marL="9525" marR="360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4389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Корректировка проектно-сметной документации объекта "Строительство подъездной дороги до д. Белогорье и </a:t>
                      </a:r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п.Луговской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3 308,3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4389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Корректировка проектно-сметной документации объекта: "Реконструкция внутрипоселковых дорог в </a:t>
                      </a:r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с.Батово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Ханты-Мансийского района"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5 052,0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3782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Ремонт дороги к полигону ТБО п. Горноправдинск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15 401,9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22429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ПИР "Автомобильная дорога до с. </a:t>
                      </a:r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Цингалы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3 860,4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4650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объездной дороги в п. Горноправдинск (ПИР)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18 500,0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5323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дороги к новому кладбищу в п. Горноправдинск (ПИР)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1 945,4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5323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дорог в сельском поселении Шапша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8 000,0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28259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дорог в сельском поселении Сибирский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10 000,0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28259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вертолетной площадки для транспортного судна по типу МИ-8 в п. Сибирский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5323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вертолетной площадки для транспортного судна по типу МИ-8 в п. </a:t>
                      </a:r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Цингалы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2691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вертолетной площадки для транспортного судна по типу МИ-8 в д. </a:t>
                      </a:r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Чембакчино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2691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и капитальный ремонт автодорог местного значения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4389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содержанию </a:t>
                      </a:r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внутрипоселковых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дорог, придомовых территорий, подъездов к пожарным водоемам в населенных пунктах 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Кедровый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2691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общепоселковых дорог в районе новой застройки СП </a:t>
                      </a:r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Селиярово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11 000,0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40602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проектно-изыскательских работ по капитальному ремонту дорог и строительству сквера СП Шапша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1 250,0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2691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НА ПОДДЕРЖКУ ДОРОЖНОГО ХОЗЯЙСТВА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99 934,0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5440" y="-230170"/>
            <a:ext cx="10369152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бъём расходов за счет средств бюджета Ханты-Мансийского района на поддержку дорожного хозяйства в 2021 году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3472" y="48979"/>
            <a:ext cx="9145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Резервный фонд администрации Ханты-Мансийского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района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07367" y="438636"/>
            <a:ext cx="2558813" cy="1478196"/>
          </a:xfrm>
          <a:prstGeom prst="horizontalScroll">
            <a:avLst/>
          </a:prstGeom>
          <a:solidFill>
            <a:srgbClr val="99FF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Объём резервного фонда в 202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году составил                   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27 585,9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рублей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079776" y="416034"/>
            <a:ext cx="3456384" cy="1356782"/>
          </a:xfrm>
          <a:prstGeom prst="horizontalScroll">
            <a:avLst/>
          </a:prstGeom>
          <a:solidFill>
            <a:srgbClr val="FF993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Осуществлены расходы за счёт средств резервного фонда в сумме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21 568,8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тыс. рублей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8616280" y="324724"/>
            <a:ext cx="3168352" cy="1448092"/>
          </a:xfrm>
          <a:prstGeom prst="horizontalScroll">
            <a:avLst/>
          </a:prstGeom>
          <a:solidFill>
            <a:srgbClr val="99FF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использованный остаток средств резервного фонда составил                  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6 017,1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тыс. рублей.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845962"/>
              </p:ext>
            </p:extLst>
          </p:nvPr>
        </p:nvGraphicFramePr>
        <p:xfrm>
          <a:off x="0" y="1844824"/>
          <a:ext cx="12192000" cy="49685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064552"/>
                <a:gridCol w="1127448"/>
              </a:tblGrid>
              <a:tr h="451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 резервного фонда                                                                                                                         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endParaRPr lang="ru-RU" sz="14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b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28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реализация мероприятий по ликвидации учреждения МКУ «Комитет по культуре, спорту и социальной политике»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7 878,2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602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проведение мероприятий по вывозу снега и защиты населённых пунктов от угрозы подтопления талыми водами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1 941,1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3730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организацию работ по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берегоукреплению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 стороны протоки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Неулево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с.Зенково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целях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защиты населенного пункта от затопления в период весеннего паводка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282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проведение ремонта дамб обвалований в с. Троица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1 481,0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5156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ремонт административного здания в СП Согом, в целях исполнения п. 6 перечня поручений Губернатора Ханты-Мансийского автономного округа – Югры от 13.02.2021 по итогам онлайн-встречи с жителями Ханты-Мансийского района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499,7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88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приобретение средств тушения ландшафтных пожаров МКУ «УГЗ»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39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проведение ремонтно-восстановительных работ на инженерных сетях водоотведения в районе д. 44 по ул. Ленина, п. Луговской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779,8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51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приобретение дезинфицирующих средств и средств индивидуальной защиты для сельских поселений Ханты-Мансийского района МКУ «УТО»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08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ремонт административного здания, в целях исполнения п. 6 перечня поручений Губернатора ХМАО - Югры от 13.02.2021 по итогам онлайн-встречи с жителями Ханты-Мансийского района, Обеспечение мероприятий, связанных с профилактикой и устранением последствий распространения новой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коронавирусной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инфекции (COVID-19) (МКУ "УТО)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1 554,3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28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проведение выборов и референдумов (администрация ХМР)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37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исполнение расходных обязательств в рамках исполнения полномочий сельских поселений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Выкатной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Шапша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5 638,8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561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мероприятия по содержанию внутри поселковых дорог, придомовых территорий, подъездов к пожарным водоемам в населенных пунктах сельского поселения Кедровый в ноябре, декабре 2021 года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0049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21 568,8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3215680" y="1020918"/>
            <a:ext cx="576064" cy="45106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815963" y="1079081"/>
            <a:ext cx="576064" cy="45106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1384" y="53220"/>
            <a:ext cx="11233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Объем межбюджетных трансфертов, предоставленный бюджетам сельских поселений  </a:t>
            </a:r>
            <a:endParaRPr lang="ru-RU" sz="2000" b="1" dirty="0" smtClean="0">
              <a:solidFill>
                <a:prstClr val="white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Ханты-Мансийского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района в 2020 – 2021 годах, в разрезе видов межбюджетных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трансфертов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452361"/>
              </p:ext>
            </p:extLst>
          </p:nvPr>
        </p:nvGraphicFramePr>
        <p:xfrm>
          <a:off x="0" y="908720"/>
          <a:ext cx="11917760" cy="591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36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5">
                <a:lumMod val="75000"/>
              </a:schemeClr>
            </a:gs>
            <a:gs pos="13000">
              <a:schemeClr val="accent1">
                <a:tint val="44500"/>
                <a:satMod val="160000"/>
              </a:schemeClr>
            </a:gs>
            <a:gs pos="3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63542"/>
            <a:ext cx="11953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Источники внутреннего финансирования дефицита бюджета муниципального образования Ханты-Мансийского района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2020-2021 г.,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972808"/>
              </p:ext>
            </p:extLst>
          </p:nvPr>
        </p:nvGraphicFramePr>
        <p:xfrm>
          <a:off x="119336" y="1340767"/>
          <a:ext cx="11953327" cy="5517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6356"/>
                <a:gridCol w="2542757"/>
                <a:gridCol w="2774214"/>
              </a:tblGrid>
              <a:tr h="3969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893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от других бюджетов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бюджетной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системы Российской Федерации в валюте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Российской Федерации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81 586,4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162 419,9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893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- 81 586,4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- 162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419,9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893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 от продажи акций и иных форм участия в капитале, находящихся в собственности муниципальных районов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893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Возврат бюджетных кредитов, предоставленных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юридическим лицам из бюджетов муниципальных районов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1 392,8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720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192 404,1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-330 090,9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827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дефицитов бюджетов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272 597,7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-211 241,1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5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0"/>
            <a:ext cx="11737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Изменение утвержденных параметров бюджета Ханты-Мансийского района в 2021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180915"/>
              </p:ext>
            </p:extLst>
          </p:nvPr>
        </p:nvGraphicFramePr>
        <p:xfrm>
          <a:off x="191343" y="1052736"/>
          <a:ext cx="11809311" cy="5688633"/>
        </p:xfrm>
        <a:graphic>
          <a:graphicData uri="http://schemas.openxmlformats.org/drawingml/2006/table">
            <a:tbl>
              <a:tblPr/>
              <a:tblGrid>
                <a:gridCol w="1987958"/>
                <a:gridCol w="1296494"/>
                <a:gridCol w="1210061"/>
                <a:gridCol w="1210061"/>
                <a:gridCol w="1210061"/>
                <a:gridCol w="1210061"/>
                <a:gridCol w="1178059"/>
                <a:gridCol w="1178059"/>
                <a:gridCol w="1328497"/>
              </a:tblGrid>
              <a:tr h="2775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Утвержденный бюджет района на 2021 год решением Думы от 25.12.2020</a:t>
                      </a:r>
                      <a:br>
                        <a:rPr lang="ru-RU" sz="12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№ 679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05.03.2021 № 713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21.05.2021 № 733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25.06.2021 № 749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02.11.2021 № 16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17.12.2021 № 35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Изменения внесенные на основании ст. 217, 232 Бюджетного кодекса РФ (+;-)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Утвержденный (уточненный)  бюджет района на 2021 год 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4 019 311,4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49 575,5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196 827,2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89 748,2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44 818,4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-50 353 ,2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4 349 927,4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0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1 715 673,8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52 626,6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35 549,1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1 803 849,4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2 303 637,6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49 575,5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144 200,6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54 199,1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44 818,4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-50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353,2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2 546 078,0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ВСЕГО РАСХОДОВ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4 167 070,2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935 097,9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280 381,2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21 462,8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-2 468,6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-225 491,2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5 176 052,3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ДЕФИЦИТ (-), ПРОФИЦИТ (+)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-147 758,80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-885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522,4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-83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554,0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68 285,4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47 287,0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175 138,00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-826 124,9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9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5480" y="23292"/>
            <a:ext cx="91450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952596" y="1500175"/>
            <a:ext cx="8286808" cy="4572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Комитет по финансам администрации 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Ханты-Мансийского района</a:t>
            </a:r>
          </a:p>
          <a:p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 ул. Гагарина, д. 214, г. Ханты-Мансийск, 628002</a:t>
            </a:r>
          </a:p>
          <a:p>
            <a:r>
              <a:rPr lang="ru-RU" sz="5500" b="1" dirty="0" err="1" smtClean="0">
                <a:latin typeface="Times New Roman" pitchFamily="18" charset="0"/>
                <a:cs typeface="Times New Roman" pitchFamily="18" charset="0"/>
              </a:rPr>
              <a:t>еmail</a:t>
            </a: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 komitet@hmrn.ru</a:t>
            </a:r>
          </a:p>
          <a:p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Режим работы:</a:t>
            </a: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понедельник — четверг   с 09.00 до 18.15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пятница с 09.00 до 17.00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обед: с 13.00 до 14.00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выходные дни: суббота, воскресенье</a:t>
            </a:r>
          </a:p>
          <a:p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Приемная</a:t>
            </a: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еmail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  <a:hlinkClick r:id="rId3"/>
              </a:rPr>
              <a:t>komitet@hmrn.ru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. 200 факс 35-27-74 тел. 35-27-73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328" y="1"/>
            <a:ext cx="12097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Меры, направленные в 20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году на исполнение плана мероприятий по росту доходов 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оптимизации расходов бюджета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Ханты-Мансийского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120301"/>
              </p:ext>
            </p:extLst>
          </p:nvPr>
        </p:nvGraphicFramePr>
        <p:xfrm>
          <a:off x="0" y="764704"/>
          <a:ext cx="12192000" cy="6093294"/>
        </p:xfrm>
        <a:graphic>
          <a:graphicData uri="http://schemas.openxmlformats.org/drawingml/2006/table">
            <a:tbl>
              <a:tblPr firstRow="1" bandRow="1"/>
              <a:tblGrid>
                <a:gridCol w="9138428"/>
                <a:gridCol w="3053572"/>
              </a:tblGrid>
              <a:tr h="6569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мероприятия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Полученный бюджетный эффект (тыс. рублей)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41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Мероприятия по росту доходов бюджета Ханты-Мансийского района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Управление дебиторской задолженностью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Заключение соглашений о сотрудничестве с хозяйствующими субъектами, осуществляющими деятельность на территории Ханты-Мансийского района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 Дополнительное вовлечение муниципального имущества в аренду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 Проведение претензионной и исковой работы в отношении исполнителей за неисполнение и (или) ненадлежащее исполнение муниципальных контрактов (соглашений)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548,8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7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68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Мероприятия по оптимизации расходов бюджета муниципального образования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Заключение муниципальными учреждениями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энергосервисных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контрактов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704,3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2.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Реорганизация сети образовательных учреждений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733,7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Увеличение доли конкурентных процедур в общем объеме закупок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65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375,4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7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67 813,4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6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5">
                <a:lumMod val="7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63542"/>
            <a:ext cx="11953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параметры доходов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году,  (тыс. руб.)</a:t>
            </a:r>
            <a:endParaRPr lang="ru-RU" sz="22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814077"/>
              </p:ext>
            </p:extLst>
          </p:nvPr>
        </p:nvGraphicFramePr>
        <p:xfrm>
          <a:off x="335360" y="980730"/>
          <a:ext cx="11449271" cy="5317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437"/>
                <a:gridCol w="2961509"/>
                <a:gridCol w="2125483"/>
                <a:gridCol w="2238842"/>
              </a:tblGrid>
              <a:tr h="23897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вида дохода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Первоначально утверждено</a:t>
                      </a:r>
                    </a:p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Решением 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Думы Ханты-Мансийского района 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25.12.2020</a:t>
                      </a:r>
                      <a:b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679</a:t>
                      </a:r>
                      <a:endParaRPr lang="ru-RU" sz="18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изменения за год</a:t>
                      </a:r>
                    </a:p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</a:t>
                      </a:r>
                    </a:p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(+,-)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9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1 330 586,7</a:t>
                      </a: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1 305 230,2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- 25 356,5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9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в </a:t>
                      </a:r>
                      <a:r>
                        <a:rPr lang="ru-R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 НДФЛ</a:t>
                      </a: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1 288 890,7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1 250 287,9</a:t>
                      </a: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- 38 602,8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4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385 087,1</a:t>
                      </a: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498 619,2</a:t>
                      </a: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+ 113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532,2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04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2 303 637,6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2 546 078,0</a:t>
                      </a: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+ 242 440,3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9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доходов: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4 019 311,4</a:t>
                      </a: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4 349</a:t>
                      </a:r>
                      <a:r>
                        <a:rPr lang="ru-RU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927,4</a:t>
                      </a:r>
                      <a:endParaRPr lang="ru-RU" sz="1800" b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+ 330 616,0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513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63542"/>
            <a:ext cx="11953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Структура доходной части бюджета </a:t>
            </a:r>
            <a:r>
              <a:rPr lang="ru-RU" sz="2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Ханты-Мансийского района </a:t>
            </a:r>
            <a:r>
              <a:rPr lang="ru-RU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2021 г., (тыс. руб.)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16954658"/>
              </p:ext>
            </p:extLst>
          </p:nvPr>
        </p:nvGraphicFramePr>
        <p:xfrm>
          <a:off x="1509589" y="620688"/>
          <a:ext cx="9505056" cy="368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445932"/>
              </p:ext>
            </p:extLst>
          </p:nvPr>
        </p:nvGraphicFramePr>
        <p:xfrm>
          <a:off x="191343" y="3645024"/>
          <a:ext cx="11809312" cy="302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/>
                <a:gridCol w="2184243"/>
                <a:gridCol w="2520280"/>
                <a:gridCol w="2088232"/>
                <a:gridCol w="2232247"/>
              </a:tblGrid>
              <a:tr h="42248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исполнения доходов бюджета Ханты-Мансийского</a:t>
                      </a:r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района за 2021 </a:t>
                      </a:r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 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82536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раздела</a:t>
                      </a:r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Утверждено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рублей</a:t>
                      </a:r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</a:t>
                      </a:r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в составе доходов %</a:t>
                      </a:r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31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ДОХОДОВ</a:t>
                      </a:r>
                      <a:endParaRPr lang="ru-RU" sz="1400" b="1" kern="1200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4 349 927,4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4 290 594,9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2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</a:t>
                      </a:r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1 305 230,2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1 324 677,7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8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Неналоговые</a:t>
                      </a:r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498 619,2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519 170,4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104,1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0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</a:t>
                      </a:r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2 546 078,0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2 446 746,8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8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5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63542"/>
            <a:ext cx="11953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Доходы бюджета Ханты-Мансийского района </a:t>
            </a:r>
            <a:r>
              <a:rPr lang="ru-RU" sz="2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2020 - 2021 годы,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79951923"/>
              </p:ext>
            </p:extLst>
          </p:nvPr>
        </p:nvGraphicFramePr>
        <p:xfrm>
          <a:off x="7608168" y="2996953"/>
          <a:ext cx="4104456" cy="363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36282731"/>
              </p:ext>
            </p:extLst>
          </p:nvPr>
        </p:nvGraphicFramePr>
        <p:xfrm>
          <a:off x="2927648" y="764704"/>
          <a:ext cx="6192688" cy="244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 rot="20440276">
            <a:off x="5179802" y="1657474"/>
            <a:ext cx="18323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+ 69 182,2 или + 1,6%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3960" y="680883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Всего доходов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214774090"/>
              </p:ext>
            </p:extLst>
          </p:nvPr>
        </p:nvGraphicFramePr>
        <p:xfrm>
          <a:off x="407368" y="3284984"/>
          <a:ext cx="6840759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0" y="1034188"/>
            <a:ext cx="2999131" cy="228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1092256"/>
            <a:ext cx="2784251" cy="208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9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9768</TotalTime>
  <Words>9132</Words>
  <Application>Microsoft Office PowerPoint</Application>
  <PresentationFormat>Произвольный</PresentationFormat>
  <Paragraphs>2194</Paragraphs>
  <Slides>50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50</vt:i4>
      </vt:variant>
    </vt:vector>
  </HeadingPairs>
  <TitlesOfParts>
    <vt:vector size="57" baseType="lpstr">
      <vt:lpstr>Тема Office</vt:lpstr>
      <vt:lpstr>6_Тема Office</vt:lpstr>
      <vt:lpstr>2_Тема Office</vt:lpstr>
      <vt:lpstr>11_Тема Office</vt:lpstr>
      <vt:lpstr>8_Тема Office</vt:lpstr>
      <vt:lpstr>12_Тема Office</vt:lpstr>
      <vt:lpstr>13_Тема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Структура неналоговых доходов  бюджета Ханты-Мансийского района в 2021 г.  </vt:lpstr>
      <vt:lpstr>Презентация PowerPoint</vt:lpstr>
      <vt:lpstr> Структура безвозмездных поступлений бюджета Ханты-Мансийского района в 2021 г.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Капитальные вложения в объекты муниципальной собственности  в 2021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SobyaninSA</dc:creator>
  <cp:lastModifiedBy>Собянин С.А.</cp:lastModifiedBy>
  <cp:revision>940</cp:revision>
  <cp:lastPrinted>2022-03-17T07:08:40Z</cp:lastPrinted>
  <dcterms:created xsi:type="dcterms:W3CDTF">2016-04-25T04:47:56Z</dcterms:created>
  <dcterms:modified xsi:type="dcterms:W3CDTF">2022-04-08T04:39:02Z</dcterms:modified>
</cp:coreProperties>
</file>