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theme/themeOverride8.xml" ContentType="application/vnd.openxmlformats-officedocument.themeOverride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drawings/drawing12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1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4.xml" ContentType="application/vnd.openxmlformats-officedocument.drawingml.chart+xml"/>
  <Override PartName="/ppt/drawings/drawing1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5.xml" ContentType="application/vnd.openxmlformats-officedocument.drawingml.chart+xml"/>
  <Override PartName="/ppt/drawings/drawing15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6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09" r:id="rId2"/>
    <p:sldMasterId id="2147484022" r:id="rId3"/>
  </p:sldMasterIdLst>
  <p:notesMasterIdLst>
    <p:notesMasterId r:id="rId128"/>
  </p:notesMasterIdLst>
  <p:handoutMasterIdLst>
    <p:handoutMasterId r:id="rId129"/>
  </p:handoutMasterIdLst>
  <p:sldIdLst>
    <p:sldId id="257" r:id="rId4"/>
    <p:sldId id="258" r:id="rId5"/>
    <p:sldId id="543" r:id="rId6"/>
    <p:sldId id="534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259" r:id="rId16"/>
    <p:sldId id="528" r:id="rId17"/>
    <p:sldId id="417" r:id="rId18"/>
    <p:sldId id="418" r:id="rId19"/>
    <p:sldId id="545" r:id="rId20"/>
    <p:sldId id="526" r:id="rId21"/>
    <p:sldId id="544" r:id="rId22"/>
    <p:sldId id="419" r:id="rId23"/>
    <p:sldId id="420" r:id="rId24"/>
    <p:sldId id="421" r:id="rId25"/>
    <p:sldId id="530" r:id="rId26"/>
    <p:sldId id="269" r:id="rId27"/>
    <p:sldId id="532" r:id="rId28"/>
    <p:sldId id="288" r:id="rId29"/>
    <p:sldId id="431" r:id="rId30"/>
    <p:sldId id="432" r:id="rId31"/>
    <p:sldId id="433" r:id="rId32"/>
    <p:sldId id="437" r:id="rId33"/>
    <p:sldId id="553" r:id="rId34"/>
    <p:sldId id="554" r:id="rId35"/>
    <p:sldId id="555" r:id="rId36"/>
    <p:sldId id="556" r:id="rId37"/>
    <p:sldId id="546" r:id="rId38"/>
    <p:sldId id="547" r:id="rId39"/>
    <p:sldId id="548" r:id="rId40"/>
    <p:sldId id="549" r:id="rId41"/>
    <p:sldId id="550" r:id="rId42"/>
    <p:sldId id="551" r:id="rId43"/>
    <p:sldId id="557" r:id="rId44"/>
    <p:sldId id="552" r:id="rId45"/>
    <p:sldId id="590" r:id="rId46"/>
    <p:sldId id="591" r:id="rId47"/>
    <p:sldId id="592" r:id="rId48"/>
    <p:sldId id="558" r:id="rId49"/>
    <p:sldId id="559" r:id="rId50"/>
    <p:sldId id="560" r:id="rId51"/>
    <p:sldId id="568" r:id="rId52"/>
    <p:sldId id="561" r:id="rId53"/>
    <p:sldId id="562" r:id="rId54"/>
    <p:sldId id="563" r:id="rId55"/>
    <p:sldId id="564" r:id="rId56"/>
    <p:sldId id="565" r:id="rId57"/>
    <p:sldId id="566" r:id="rId58"/>
    <p:sldId id="567" r:id="rId59"/>
    <p:sldId id="457" r:id="rId60"/>
    <p:sldId id="458" r:id="rId61"/>
    <p:sldId id="459" r:id="rId62"/>
    <p:sldId id="460" r:id="rId63"/>
    <p:sldId id="461" r:id="rId64"/>
    <p:sldId id="462" r:id="rId65"/>
    <p:sldId id="463" r:id="rId66"/>
    <p:sldId id="464" r:id="rId67"/>
    <p:sldId id="465" r:id="rId68"/>
    <p:sldId id="466" r:id="rId69"/>
    <p:sldId id="467" r:id="rId70"/>
    <p:sldId id="468" r:id="rId71"/>
    <p:sldId id="593" r:id="rId72"/>
    <p:sldId id="594" r:id="rId73"/>
    <p:sldId id="595" r:id="rId74"/>
    <p:sldId id="596" r:id="rId75"/>
    <p:sldId id="597" r:id="rId76"/>
    <p:sldId id="598" r:id="rId77"/>
    <p:sldId id="599" r:id="rId78"/>
    <p:sldId id="600" r:id="rId79"/>
    <p:sldId id="601" r:id="rId80"/>
    <p:sldId id="602" r:id="rId81"/>
    <p:sldId id="478" r:id="rId82"/>
    <p:sldId id="479" r:id="rId83"/>
    <p:sldId id="480" r:id="rId84"/>
    <p:sldId id="603" r:id="rId85"/>
    <p:sldId id="604" r:id="rId86"/>
    <p:sldId id="605" r:id="rId87"/>
    <p:sldId id="485" r:id="rId88"/>
    <p:sldId id="486" r:id="rId89"/>
    <p:sldId id="487" r:id="rId90"/>
    <p:sldId id="488" r:id="rId91"/>
    <p:sldId id="489" r:id="rId92"/>
    <p:sldId id="490" r:id="rId93"/>
    <p:sldId id="491" r:id="rId94"/>
    <p:sldId id="492" r:id="rId95"/>
    <p:sldId id="493" r:id="rId96"/>
    <p:sldId id="494" r:id="rId97"/>
    <p:sldId id="576" r:id="rId98"/>
    <p:sldId id="577" r:id="rId99"/>
    <p:sldId id="578" r:id="rId100"/>
    <p:sldId id="579" r:id="rId101"/>
    <p:sldId id="580" r:id="rId102"/>
    <p:sldId id="581" r:id="rId103"/>
    <p:sldId id="582" r:id="rId104"/>
    <p:sldId id="502" r:id="rId105"/>
    <p:sldId id="503" r:id="rId106"/>
    <p:sldId id="504" r:id="rId107"/>
    <p:sldId id="583" r:id="rId108"/>
    <p:sldId id="584" r:id="rId109"/>
    <p:sldId id="585" r:id="rId110"/>
    <p:sldId id="586" r:id="rId111"/>
    <p:sldId id="587" r:id="rId112"/>
    <p:sldId id="588" r:id="rId113"/>
    <p:sldId id="589" r:id="rId114"/>
    <p:sldId id="513" r:id="rId115"/>
    <p:sldId id="514" r:id="rId116"/>
    <p:sldId id="515" r:id="rId117"/>
    <p:sldId id="516" r:id="rId118"/>
    <p:sldId id="517" r:id="rId119"/>
    <p:sldId id="518" r:id="rId120"/>
    <p:sldId id="519" r:id="rId121"/>
    <p:sldId id="520" r:id="rId122"/>
    <p:sldId id="521" r:id="rId123"/>
    <p:sldId id="522" r:id="rId124"/>
    <p:sldId id="523" r:id="rId125"/>
    <p:sldId id="524" r:id="rId126"/>
    <p:sldId id="409" r:id="rId12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D7FF"/>
    <a:srgbClr val="99FFCC"/>
    <a:srgbClr val="B8CE89"/>
    <a:srgbClr val="CBDB9B"/>
    <a:srgbClr val="FFFF99"/>
    <a:srgbClr val="809C45"/>
    <a:srgbClr val="A0BF62"/>
    <a:srgbClr val="7D9943"/>
    <a:srgbClr val="66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80322" autoAdjust="0"/>
  </p:normalViewPr>
  <p:slideViewPr>
    <p:cSldViewPr>
      <p:cViewPr>
        <p:scale>
          <a:sx n="99" d="100"/>
          <a:sy n="99" d="100"/>
        </p:scale>
        <p:origin x="-1362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handoutMaster" Target="handoutMasters/handoutMaster1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presProps" Target="presProp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theme" Target="theme/theme1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Relationship Id="rId4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588235950820447E-2"/>
          <c:y val="5.9884140696005263E-2"/>
          <c:w val="0.87588253126119164"/>
          <c:h val="0.721680232721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2.2802028123698311E-2"/>
                  <c:y val="1.46970495959362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rgbClr val="0000FF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    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194</c:v>
                </c:pt>
                <c:pt idx="1">
                  <c:v>220</c:v>
                </c:pt>
                <c:pt idx="2">
                  <c:v>223</c:v>
                </c:pt>
                <c:pt idx="3">
                  <c:v>225</c:v>
                </c:pt>
                <c:pt idx="4">
                  <c:v>230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000" b="1" i="0" baseline="0">
                    <a:solidFill>
                      <a:srgbClr val="0000FF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    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223</c:v>
                </c:pt>
                <c:pt idx="1">
                  <c:v>198</c:v>
                </c:pt>
                <c:pt idx="2">
                  <c:v>200</c:v>
                </c:pt>
                <c:pt idx="3">
                  <c:v>199</c:v>
                </c:pt>
                <c:pt idx="4">
                  <c:v>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15136"/>
        <c:axId val="7557523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0"/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9.3698124744791694E-2"/>
                  <c:y val="-1.9839223173033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665556574678786E-2"/>
                  <c:y val="5.5523516089448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69133902537617E-2"/>
                  <c:y val="5.1108884850415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316119725780603E-2"/>
                  <c:y val="2.5324336908423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378574198671678E-2"/>
                  <c:y val="4.4896614536419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149581304491457E-2"/>
                  <c:y val="-6.9346434753224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4691358024691409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    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-29</c:v>
                </c:pt>
                <c:pt idx="1">
                  <c:v>22</c:v>
                </c:pt>
                <c:pt idx="2">
                  <c:v>23</c:v>
                </c:pt>
                <c:pt idx="3">
                  <c:v>26</c:v>
                </c:pt>
                <c:pt idx="4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315648"/>
        <c:axId val="75575808"/>
      </c:lineChart>
      <c:catAx>
        <c:axId val="10831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575232"/>
        <c:crosses val="autoZero"/>
        <c:auto val="1"/>
        <c:lblAlgn val="ctr"/>
        <c:lblOffset val="100"/>
        <c:noMultiLvlLbl val="0"/>
      </c:catAx>
      <c:valAx>
        <c:axId val="75575232"/>
        <c:scaling>
          <c:orientation val="minMax"/>
          <c:max val="3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108315136"/>
        <c:crosses val="autoZero"/>
        <c:crossBetween val="between"/>
      </c:valAx>
      <c:valAx>
        <c:axId val="75575808"/>
        <c:scaling>
          <c:orientation val="minMax"/>
          <c:max val="100"/>
          <c:min val="-30"/>
        </c:scaling>
        <c:delete val="0"/>
        <c:axPos val="r"/>
        <c:numFmt formatCode="General" sourceLinked="1"/>
        <c:majorTickMark val="out"/>
        <c:minorTickMark val="none"/>
        <c:tickLblPos val="nextTo"/>
        <c:crossAx val="108315648"/>
        <c:crosses val="max"/>
        <c:crossBetween val="between"/>
      </c:valAx>
      <c:catAx>
        <c:axId val="10831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557580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/>
              <a:t>Среднемесячная номинальная начисленная заработная плата одного работника, </a:t>
            </a:r>
            <a:r>
              <a:rPr lang="ru-RU" sz="1000" dirty="0" smtClean="0"/>
              <a:t>руб</a:t>
            </a:r>
            <a:r>
              <a:rPr lang="ru-RU" sz="1000" dirty="0"/>
              <a:t>./мес.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номинальная начисленная заработная плата одного работника, тыс.руб./мес. </c:v>
                </c:pt>
              </c:strCache>
            </c:strRef>
          </c:tx>
          <c:spPr>
            <a:ln w="63500"/>
          </c:spPr>
          <c:marker>
            <c:symbol val="circle"/>
            <c:size val="10"/>
          </c:marker>
          <c:dLbls>
            <c:dLbl>
              <c:idx val="0"/>
              <c:layout>
                <c:manualLayout>
                  <c:x val="-6.6666666666666666E-2"/>
                  <c:y val="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64E-2"/>
                  <c:y val="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7500000000000075E-2"/>
                  <c:y val="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042577201799956E-2"/>
                  <c:y val="5.6300965161375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833333333333333E-3"/>
                  <c:y val="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    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_(* #,##0_);_(* \(#,##0\);_(* "-"_);_(@_)</c:formatCode>
                <c:ptCount val="5"/>
                <c:pt idx="0">
                  <c:v>88507</c:v>
                </c:pt>
                <c:pt idx="1">
                  <c:v>93817.4</c:v>
                </c:pt>
                <c:pt idx="2">
                  <c:v>99446.5</c:v>
                </c:pt>
                <c:pt idx="3">
                  <c:v>105413.3</c:v>
                </c:pt>
                <c:pt idx="4">
                  <c:v>111738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249088"/>
        <c:axId val="66916288"/>
      </c:lineChart>
      <c:catAx>
        <c:axId val="12424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</a:defRPr>
            </a:pPr>
            <a:endParaRPr lang="ru-RU"/>
          </a:p>
        </c:txPr>
        <c:crossAx val="66916288"/>
        <c:crosses val="autoZero"/>
        <c:auto val="1"/>
        <c:lblAlgn val="ctr"/>
        <c:lblOffset val="100"/>
        <c:noMultiLvlLbl val="0"/>
      </c:catAx>
      <c:valAx>
        <c:axId val="66916288"/>
        <c:scaling>
          <c:orientation val="minMax"/>
          <c:max val="115000"/>
          <c:min val="80000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4249088"/>
        <c:crosses val="autoZero"/>
        <c:crossBetween val="between"/>
        <c:maj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827615237468025"/>
          <c:y val="0.24292514550531835"/>
          <c:w val="0.27995342466218454"/>
          <c:h val="0.59770901586397196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7.2015277933126842E-2"/>
                  <c:y val="5.087402568578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78508921775015E-2"/>
                  <c:y val="8.8495390537268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42738955987592E-2"/>
                  <c:y val="-4.7619741684582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345491325429464E-2"/>
                  <c:y val="8.4139671855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664090894649546E-2"/>
                  <c:y val="3.3653218673707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7460988043224219E-2"/>
                  <c:y val="1.2618300709887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добыча сырой нефти и природного газа</c:v>
                </c:pt>
                <c:pt idx="1">
                  <c:v>обрабатывающие производства
</c:v>
                </c:pt>
                <c:pt idx="2">
                  <c:v>строительство</c:v>
                </c:pt>
                <c:pt idx="3">
                  <c:v>образование</c:v>
                </c:pt>
                <c:pt idx="4">
                  <c:v>государственное управление и обеспечение военной безопасности; социальное обеспечение</c:v>
                </c:pt>
                <c:pt idx="5">
                  <c:v>деятельность в области культуры, спорта</c:v>
                </c:pt>
              </c:strCache>
            </c:strRef>
          </c:cat>
          <c:val>
            <c:numRef>
              <c:f>Лист1!$B$2:$B$7</c:f>
              <c:numCache>
                <c:formatCode>_(* #,##0_);_(* \(#,##0\);_(* "-"_);_(@_)</c:formatCode>
                <c:ptCount val="6"/>
                <c:pt idx="0">
                  <c:v>98199</c:v>
                </c:pt>
                <c:pt idx="1">
                  <c:v>85795</c:v>
                </c:pt>
                <c:pt idx="2">
                  <c:v>86648</c:v>
                </c:pt>
                <c:pt idx="3">
                  <c:v>58625</c:v>
                </c:pt>
                <c:pt idx="4">
                  <c:v>56311</c:v>
                </c:pt>
                <c:pt idx="5">
                  <c:v>63033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251136"/>
        <c:axId val="66919168"/>
      </c:radarChart>
      <c:catAx>
        <c:axId val="1242511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6919168"/>
        <c:crosses val="autoZero"/>
        <c:auto val="1"/>
        <c:lblAlgn val="ctr"/>
        <c:lblOffset val="100"/>
        <c:noMultiLvlLbl val="0"/>
      </c:catAx>
      <c:valAx>
        <c:axId val="66919168"/>
        <c:scaling>
          <c:orientation val="minMax"/>
        </c:scaling>
        <c:delete val="1"/>
        <c:axPos val="l"/>
        <c:majorGridlines>
          <c:spPr>
            <a:ln>
              <a:prstDash val="sysDot"/>
            </a:ln>
          </c:spPr>
        </c:majorGridlines>
        <c:numFmt formatCode="_(* #,##0_);_(* \(#,##0\);_(* &quot;-&quot;_);_(@_)" sourceLinked="1"/>
        <c:majorTickMark val="cross"/>
        <c:minorTickMark val="none"/>
        <c:tickLblPos val="nextTo"/>
        <c:crossAx val="1242511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712340161144923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 (прогноз)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2370098.7999999998</c:v>
                </c:pt>
                <c:pt idx="1">
                  <c:v>2551612.7000000002</c:v>
                </c:pt>
                <c:pt idx="2">
                  <c:v>2078037.2</c:v>
                </c:pt>
                <c:pt idx="3">
                  <c:v>2082020.7</c:v>
                </c:pt>
                <c:pt idx="4">
                  <c:v>2097626.1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 (прогноз)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1334887.5</c:v>
                </c:pt>
                <c:pt idx="1">
                  <c:v>1330586.7</c:v>
                </c:pt>
                <c:pt idx="2">
                  <c:v>1305503.1000000001</c:v>
                </c:pt>
                <c:pt idx="3">
                  <c:v>1316463.8999999999</c:v>
                </c:pt>
                <c:pt idx="4">
                  <c:v>1131442.7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 (прогноз)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516426.4</c:v>
                </c:pt>
                <c:pt idx="1">
                  <c:v>473262.8</c:v>
                </c:pt>
                <c:pt idx="2">
                  <c:v>439912.8</c:v>
                </c:pt>
                <c:pt idx="3">
                  <c:v>444768.9</c:v>
                </c:pt>
                <c:pt idx="4">
                  <c:v>440763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>
          <c:spPr>
            <a:ln w="9525" cap="flat" cmpd="sng" algn="ctr">
              <a:solidFill>
                <a:schemeClr val="tx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serLines>
        <c:axId val="134094848"/>
        <c:axId val="68800448"/>
      </c:barChart>
      <c:catAx>
        <c:axId val="13409484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68800448"/>
        <c:crosses val="max"/>
        <c:auto val="1"/>
        <c:lblAlgn val="ctr"/>
        <c:lblOffset val="100"/>
        <c:tickLblSkip val="1"/>
        <c:noMultiLvlLbl val="0"/>
      </c:catAx>
      <c:valAx>
        <c:axId val="68800448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13409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05316589648066"/>
          <c:y val="0"/>
          <c:w val="0.1886114136792085"/>
          <c:h val="0.7949400362238230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mtClean="0"/>
              <a:t>2022 </a:t>
            </a:r>
            <a:r>
              <a:rPr lang="ru-RU"/>
              <a:t>год</a:t>
            </a:r>
          </a:p>
        </c:rich>
      </c:tx>
      <c:layout>
        <c:manualLayout>
          <c:xMode val="edge"/>
          <c:yMode val="edge"/>
          <c:x val="0.31309143666108119"/>
          <c:y val="4.214396644411112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66FF66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54,4%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</c:v>
                </c:pt>
                <c:pt idx="1">
                  <c:v>налог</c:v>
                </c:pt>
                <c:pt idx="2">
                  <c:v>ненал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0.34144608704628809</c:v>
                </c:pt>
                <c:pt idx="1">
                  <c:v>0.11505641327207596</c:v>
                </c:pt>
                <c:pt idx="2">
                  <c:v>0.54349749968163596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</c:v>
                </c:pt>
                <c:pt idx="1">
                  <c:v>налог</c:v>
                </c:pt>
                <c:pt idx="2">
                  <c:v>ненал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1305503.1000000001</c:v>
                </c:pt>
                <c:pt idx="1">
                  <c:v>439912.8</c:v>
                </c:pt>
                <c:pt idx="2">
                  <c:v>2078037.2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mtClean="0"/>
              <a:t>2023 </a:t>
            </a:r>
            <a:r>
              <a:rPr lang="ru-RU"/>
              <a:t>год</a:t>
            </a:r>
          </a:p>
        </c:rich>
      </c:tx>
      <c:layout>
        <c:manualLayout>
          <c:xMode val="edge"/>
          <c:yMode val="edge"/>
          <c:x val="0.31309143666108119"/>
          <c:y val="4.214396644411112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66FF6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34,2%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646973216917952"/>
                  <c:y val="-0.18220085155703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</c:v>
                </c:pt>
                <c:pt idx="1">
                  <c:v>налог</c:v>
                </c:pt>
                <c:pt idx="2">
                  <c:v>ненал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0.34253891917355955</c:v>
                </c:pt>
                <c:pt idx="1">
                  <c:v>0.1157271827112107</c:v>
                </c:pt>
                <c:pt idx="2">
                  <c:v>0.54173389811522965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</c:v>
                </c:pt>
                <c:pt idx="1">
                  <c:v>налог</c:v>
                </c:pt>
                <c:pt idx="2">
                  <c:v>ненал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1316463.8999999999</c:v>
                </c:pt>
                <c:pt idx="1">
                  <c:v>444768.9</c:v>
                </c:pt>
                <c:pt idx="2">
                  <c:v>2082020.7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mtClean="0"/>
              <a:t>2024 </a:t>
            </a:r>
            <a:r>
              <a:rPr lang="ru-RU"/>
              <a:t>год</a:t>
            </a:r>
          </a:p>
        </c:rich>
      </c:tx>
      <c:layout>
        <c:manualLayout>
          <c:xMode val="edge"/>
          <c:yMode val="edge"/>
          <c:x val="0.31309143666108119"/>
          <c:y val="4.214396644411112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66FF6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</c:v>
                </c:pt>
                <c:pt idx="1">
                  <c:v>налог</c:v>
                </c:pt>
                <c:pt idx="2">
                  <c:v>ненал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0.30830914375966767</c:v>
                </c:pt>
                <c:pt idx="1">
                  <c:v>0.12010441459469615</c:v>
                </c:pt>
                <c:pt idx="2">
                  <c:v>0.57158644164563621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безвоз</c:v>
                </c:pt>
                <c:pt idx="1">
                  <c:v>налог</c:v>
                </c:pt>
                <c:pt idx="2">
                  <c:v>ненал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1131442.7</c:v>
                </c:pt>
                <c:pt idx="1">
                  <c:v>440763</c:v>
                </c:pt>
                <c:pt idx="2">
                  <c:v>2097626.1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2022</a:t>
            </a:r>
            <a:r>
              <a:rPr lang="ru-RU" dirty="0"/>
              <a:t> год</a:t>
            </a:r>
            <a:endParaRPr lang="en-US" dirty="0"/>
          </a:p>
        </c:rich>
      </c:tx>
      <c:layout>
        <c:manualLayout>
          <c:xMode val="edge"/>
          <c:yMode val="edge"/>
          <c:x val="0.60877111993941924"/>
          <c:y val="2.074932850598299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2.5356218402297431E-2"/>
                  <c:y val="-0.2923911024459781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96,2 %</a:t>
                    </a:r>
                    <a:endParaRPr lang="en-US" b="1" dirty="0"/>
                  </a:p>
                </c:rich>
              </c:tx>
              <c:numFmt formatCode="#,##0.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0247"/>
                        <a:gd name="adj2" fmla="val -38378"/>
                      </a:avLst>
                    </a:prstGeom>
                  </c15:spPr>
                  <c15:layout>
                    <c:manualLayout>
                      <c:w val="0.15695430392791604"/>
                      <c:h val="9.88382893703978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541612873154579"/>
                  <c:y val="5.782599747569031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0,1%</a:t>
                    </a:r>
                    <a:endParaRPr lang="en-US" b="1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02233"/>
                        <a:gd name="adj2" fmla="val -48982"/>
                      </a:avLst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7.5007630058984531E-2"/>
                  <c:y val="-5.782587471708829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b="1" baseline="0" dirty="0" smtClean="0"/>
                      <a:t>2,8 %</a:t>
                    </a:r>
                    <a:r>
                      <a:rPr lang="en-US" b="1" baseline="0" dirty="0"/>
                      <a:t>
</a:t>
                    </a:r>
                    <a:endParaRPr lang="en-US" b="1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3575"/>
                        <a:gd name="adj2" fmla="val 130346"/>
                      </a:avLst>
                    </a:prstGeom>
                  </c15:spPr>
                  <c15:layout>
                    <c:manualLayout>
                      <c:w val="6.8775723514756346E-2"/>
                      <c:h val="8.180238625580764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8245179015869251E-2"/>
                  <c:y val="-1.734779924270710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b="1" baseline="0" dirty="0" smtClean="0"/>
                      <a:t>0,4 %</a:t>
                    </a:r>
                  </a:p>
                  <a:p>
                    <a:pPr>
                      <a:defRPr b="1"/>
                    </a:pPr>
                    <a:endParaRPr lang="en-US" b="1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449"/>
                        <a:gd name="adj2" fmla="val 153117"/>
                      </a:avLst>
                    </a:prstGeom>
                  </c15:spPr>
                  <c15:layout>
                    <c:manualLayout>
                      <c:w val="6.6796856543398106E-2"/>
                      <c:h val="8.998021167047011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8925930324472251E-2"/>
                  <c:y val="-2.16847713731297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b="1" baseline="0" dirty="0" smtClean="0"/>
                      <a:t>0,5%</a:t>
                    </a:r>
                    <a:endParaRPr lang="en-US" b="1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5066"/>
                        <a:gd name="adj2" fmla="val 182751"/>
                      </a:avLst>
                    </a:prstGeom>
                  </c15:spPr>
                  <c15:layout>
                    <c:manualLayout>
                      <c:w val="5.8496852840105883E-2"/>
                      <c:h val="5.364977661862706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1256322.1000000001</c:v>
                </c:pt>
                <c:pt idx="1">
                  <c:v>9560.5</c:v>
                </c:pt>
                <c:pt idx="2">
                  <c:v>36947.9</c:v>
                </c:pt>
                <c:pt idx="3">
                  <c:v>1410.8</c:v>
                </c:pt>
                <c:pt idx="4">
                  <c:v>46930.5</c:v>
                </c:pt>
                <c:pt idx="5">
                  <c:v>63460.3</c:v>
                </c:pt>
                <c:pt idx="6">
                  <c:v>950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НДФД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 физических лиц </c:v>
                </c:pt>
                <c:pt idx="4">
                  <c:v>транспортный налог</c:v>
                </c:pt>
                <c:pt idx="5">
                  <c:v>земльный налог</c:v>
                </c:pt>
                <c:pt idx="6">
                  <c:v>госпошлина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2022</a:t>
            </a:r>
            <a:r>
              <a:rPr lang="ru-RU" sz="1800" dirty="0" smtClean="0"/>
              <a:t> год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2"/>
              <c:layout>
                <c:manualLayout>
                  <c:x val="0.10308772671982311"/>
                  <c:y val="7.3277324344914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1010806491586406E-2"/>
                  <c:y val="2.386813171552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886984779468947"/>
                  <c:y val="6.43192423064103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312761.2</c:v>
                </c:pt>
                <c:pt idx="1">
                  <c:v>58436.5</c:v>
                </c:pt>
                <c:pt idx="2">
                  <c:v>12283.5</c:v>
                </c:pt>
                <c:pt idx="3">
                  <c:v>418.7</c:v>
                </c:pt>
                <c:pt idx="4">
                  <c:v>56012.9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111</c:v>
                </c:pt>
                <c:pt idx="1">
                  <c:v>112</c:v>
                </c:pt>
                <c:pt idx="2">
                  <c:v>113</c:v>
                </c:pt>
                <c:pt idx="3">
                  <c:v>114</c:v>
                </c:pt>
                <c:pt idx="4">
                  <c:v>116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71.096180879483384</c:v>
                </c:pt>
                <c:pt idx="1">
                  <c:v>13.283655306233417</c:v>
                </c:pt>
                <c:pt idx="2">
                  <c:v>2.7922579202060041</c:v>
                </c:pt>
                <c:pt idx="3">
                  <c:v>9.5177953448956229E-2</c:v>
                </c:pt>
                <c:pt idx="4">
                  <c:v>12.732727940628234</c:v>
                </c:pt>
                <c:pt idx="6" formatCode="General">
                  <c:v>99.999999999999986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64139834427843"/>
          <c:y val="2.886177585246576E-2"/>
          <c:w val="0.77041567246860598"/>
          <c:h val="0.53373802087833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Получение бюджетных кредитов</c:v>
                </c:pt>
              </c:strCache>
            </c:strRef>
          </c:tx>
          <c:spPr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(оценка)</c:v>
                </c:pt>
                <c:pt idx="2">
                  <c:v>2022 год (проект)</c:v>
                </c:pt>
                <c:pt idx="3">
                  <c:v>2023 год (проект)</c:v>
                </c:pt>
                <c:pt idx="4">
                  <c:v>2024 год (проект)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81586.399999999994</c:v>
                </c:pt>
                <c:pt idx="1">
                  <c:v>162419</c:v>
                </c:pt>
                <c:pt idx="2">
                  <c:v>123672</c:v>
                </c:pt>
                <c:pt idx="3">
                  <c:v>128794.4</c:v>
                </c:pt>
                <c:pt idx="4">
                  <c:v>134129.20000000001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839488"/>
        <c:axId val="13817676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бюджетных  кредитов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(оценка)</c:v>
                </c:pt>
                <c:pt idx="2">
                  <c:v>2022 год (проект)</c:v>
                </c:pt>
                <c:pt idx="3">
                  <c:v>2023 год (проект)</c:v>
                </c:pt>
                <c:pt idx="4">
                  <c:v>2024 год (проект)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81586.399999999994</c:v>
                </c:pt>
                <c:pt idx="1">
                  <c:v>124436.9</c:v>
                </c:pt>
                <c:pt idx="2">
                  <c:v>153593.5</c:v>
                </c:pt>
                <c:pt idx="3">
                  <c:v>125867.3</c:v>
                </c:pt>
                <c:pt idx="4">
                  <c:v>131080.70000000001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839488"/>
        <c:axId val="138176768"/>
      </c:lineChart>
      <c:catAx>
        <c:axId val="19583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176768"/>
        <c:crosses val="autoZero"/>
        <c:auto val="1"/>
        <c:lblAlgn val="ctr"/>
        <c:lblOffset val="100"/>
        <c:noMultiLvlLbl val="0"/>
      </c:catAx>
      <c:valAx>
        <c:axId val="1381767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9583948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5.4792780226065402E-2"/>
          <c:w val="0.30518284122839717"/>
          <c:h val="0.6292927329062203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>
                <a:effectLst/>
              </a:rPr>
              <a:t>Первоначальный план расходов бюджета</a:t>
            </a:r>
          </a:p>
          <a:p>
            <a:pPr>
              <a:defRPr/>
            </a:pPr>
            <a:r>
              <a:rPr lang="ru-RU" sz="1800" b="1" i="0" u="none" strike="noStrike" baseline="0">
                <a:effectLst/>
              </a:rPr>
              <a:t> Ханты-Мансийского района </a:t>
            </a:r>
            <a:r>
              <a:rPr lang="ru-RU" sz="1800" b="1" i="0" u="none" strike="noStrike" baseline="0" smtClean="0">
                <a:effectLst/>
              </a:rPr>
              <a:t>на 2020-2023 </a:t>
            </a:r>
            <a:r>
              <a:rPr lang="ru-RU" sz="1800" b="1" i="0" u="none" strike="noStrike" baseline="0">
                <a:effectLst/>
              </a:rPr>
              <a:t>годы</a:t>
            </a:r>
            <a:endParaRPr lang="ru-RU"/>
          </a:p>
        </c:rich>
      </c:tx>
      <c:layout>
        <c:manualLayout>
          <c:xMode val="edge"/>
          <c:yMode val="edge"/>
          <c:x val="0.23464824249909952"/>
          <c:y val="1.0632642211589579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35336269240839"/>
          <c:y val="0.10687710088870471"/>
          <c:w val="0.7719265483971367"/>
          <c:h val="0.763900714563790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расходы!$B$9</c:f>
              <c:strCache>
                <c:ptCount val="1"/>
                <c:pt idx="0">
                  <c:v>Межбюджетные трансферты имеющие целевое назначение от других бюджетов бюджетной системы РФ</c:v>
                </c:pt>
              </c:strCache>
            </c:strRef>
          </c:tx>
          <c:spPr>
            <a:solidFill>
              <a:srgbClr val="FFC00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chemeClr val="tx1"/>
                        </a:solidFill>
                      </a:rPr>
                      <a:t>2 083 863,6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222222222222727E-3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2 303 637,6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/>
                        </a:solidFill>
                      </a:rPr>
                      <a:t>2 010 061,4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en-US" sz="1400" baseline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400" baseline="0" smtClean="0">
                        <a:solidFill>
                          <a:schemeClr val="tx1"/>
                        </a:solidFill>
                      </a:rPr>
                      <a:t>017 136,1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расходы!$C$9:$H$9</c:f>
              <c:numCache>
                <c:formatCode>#,##0.0_ ;[Red]\-#,##0.0\ </c:formatCode>
                <c:ptCount val="4"/>
                <c:pt idx="0">
                  <c:v>2083863.6</c:v>
                </c:pt>
                <c:pt idx="1">
                  <c:v>2303425.6</c:v>
                </c:pt>
                <c:pt idx="2">
                  <c:v>2010061.4</c:v>
                </c:pt>
                <c:pt idx="3">
                  <c:v>2017136.1</c:v>
                </c:pt>
              </c:numCache>
            </c:numRef>
          </c:val>
        </c:ser>
        <c:ser>
          <c:idx val="1"/>
          <c:order val="1"/>
          <c:tx>
            <c:strRef>
              <c:f>расходы!$B$10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00B0F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/>
                      <a:t>1 </a:t>
                    </a:r>
                    <a:r>
                      <a:rPr lang="en-US" sz="1400" smtClean="0"/>
                      <a:t>651 684,2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776E-2"/>
                  <c:y val="-7.407407407407475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1 863 432,6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/>
                      <a:t>1 </a:t>
                    </a:r>
                    <a:r>
                      <a:rPr lang="en-US" sz="1400" smtClean="0"/>
                      <a:t>803 501,3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1 </a:t>
                    </a:r>
                    <a:r>
                      <a:rPr lang="en-US" sz="1400" smtClean="0"/>
                      <a:t>813 845,3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расходы!$C$10:$H$10</c:f>
              <c:numCache>
                <c:formatCode>#,##0.0_ ;[Red]\-#,##0.0\ </c:formatCode>
                <c:ptCount val="4"/>
                <c:pt idx="0">
                  <c:v>1651684.2</c:v>
                </c:pt>
                <c:pt idx="1">
                  <c:v>1863432.6</c:v>
                </c:pt>
                <c:pt idx="2">
                  <c:v>1803501.3000000003</c:v>
                </c:pt>
                <c:pt idx="3">
                  <c:v>1813845.2999999998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52"/>
        <c:shape val="cylinder"/>
        <c:axId val="196244992"/>
        <c:axId val="138178496"/>
        <c:axId val="0"/>
      </c:bar3DChart>
      <c:catAx>
        <c:axId val="196244992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38178496"/>
        <c:crosses val="autoZero"/>
        <c:auto val="1"/>
        <c:lblAlgn val="ctr"/>
        <c:lblOffset val="100"/>
        <c:noMultiLvlLbl val="0"/>
      </c:catAx>
      <c:valAx>
        <c:axId val="138178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6244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6361066032603532E-3"/>
          <c:y val="0.87313874846004369"/>
          <c:w val="0.99536384514435627"/>
          <c:h val="0.12686118401866434"/>
        </c:manualLayout>
      </c:layout>
      <c:overlay val="0"/>
      <c:txPr>
        <a:bodyPr anchor="ctr" anchorCtr="0"/>
        <a:lstStyle/>
        <a:p>
          <a:pPr>
            <a:defRPr sz="1200" b="1" i="1"/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  <a:ln>
      <a:noFill/>
    </a:ln>
    <a:scene3d>
      <a:camera prst="orthographicFront"/>
      <a:lightRig rig="threePt" dir="t"/>
    </a:scene3d>
    <a:sp3d>
      <a:bevelT prst="relaxedInset"/>
      <a:bevelB w="114300" prst="artDeco"/>
    </a:sp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3976283838825321"/>
          <c:y val="3.1655796414777497E-2"/>
          <c:w val="0.87588253126119164"/>
          <c:h val="0.721680232721478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(на конец года)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    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_(* #,##0_);_(* \(#,##0\);_(* "-"_);_(@_)</c:formatCode>
                <c:ptCount val="5"/>
                <c:pt idx="0">
                  <c:v>19604</c:v>
                </c:pt>
                <c:pt idx="1">
                  <c:v>19516</c:v>
                </c:pt>
                <c:pt idx="2">
                  <c:v>19449</c:v>
                </c:pt>
                <c:pt idx="3">
                  <c:v>19475</c:v>
                </c:pt>
                <c:pt idx="4">
                  <c:v>19619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317184"/>
        <c:axId val="75577536"/>
        <c:axId val="0"/>
      </c:bar3DChart>
      <c:catAx>
        <c:axId val="10831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577536"/>
        <c:crosses val="autoZero"/>
        <c:auto val="1"/>
        <c:lblAlgn val="ctr"/>
        <c:lblOffset val="100"/>
        <c:noMultiLvlLbl val="0"/>
      </c:catAx>
      <c:valAx>
        <c:axId val="75577536"/>
        <c:scaling>
          <c:orientation val="minMax"/>
          <c:max val="19700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ln>
            <a:noFill/>
          </a:ln>
        </c:spPr>
        <c:crossAx val="108317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140373286385265"/>
          <c:y val="0"/>
          <c:w val="0.70325173849433775"/>
          <c:h val="9.380207754693922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7123401611449232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2193150.7000000002</c:v>
                </c:pt>
                <c:pt idx="1">
                  <c:v>2448452.2999999998</c:v>
                </c:pt>
                <c:pt idx="2">
                  <c:v>2134326.2999999998</c:v>
                </c:pt>
                <c:pt idx="3">
                  <c:v>2156484.9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Экономический блок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836556.5</c:v>
                </c:pt>
                <c:pt idx="1">
                  <c:v>962015.2</c:v>
                </c:pt>
                <c:pt idx="2">
                  <c:v>885744.4</c:v>
                </c:pt>
                <c:pt idx="3">
                  <c:v>830988.1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 бюджетам муниципальных образований  общего характера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322683.2</c:v>
                </c:pt>
                <c:pt idx="1">
                  <c:v>335075.8</c:v>
                </c:pt>
                <c:pt idx="2">
                  <c:v>338060.7</c:v>
                </c:pt>
                <c:pt idx="3">
                  <c:v>338060.7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расходы, включая расходы на обслуживаие госдолга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322441.3</c:v>
                </c:pt>
                <c:pt idx="1">
                  <c:v>327351.09999999998</c:v>
                </c:pt>
                <c:pt idx="2">
                  <c:v>366423.4</c:v>
                </c:pt>
                <c:pt idx="3">
                  <c:v>414604.2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расходов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FF0000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1.3888888888888889E-3"/>
                  <c:y val="-2.302305766641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444444444444441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779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60716.1</c:v>
                </c:pt>
                <c:pt idx="1">
                  <c:v>94175.8</c:v>
                </c:pt>
                <c:pt idx="2">
                  <c:v>89007.9</c:v>
                </c:pt>
                <c:pt idx="3">
                  <c:v>90843.5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/>
        <c:axId val="151565824"/>
        <c:axId val="132188416"/>
      </c:barChart>
      <c:catAx>
        <c:axId val="151565824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132188416"/>
        <c:crosses val="max"/>
        <c:auto val="1"/>
        <c:lblAlgn val="ctr"/>
        <c:lblOffset val="100"/>
        <c:tickLblSkip val="1"/>
        <c:noMultiLvlLbl val="0"/>
      </c:catAx>
      <c:valAx>
        <c:axId val="132188416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1515658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2265966754158"/>
          <c:y val="9.5616554847449561E-2"/>
          <c:w val="0.29643536348840194"/>
          <c:h val="0.66308070595253976"/>
        </c:manualLayout>
      </c:layout>
      <c:overlay val="1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6095513131735"/>
          <c:y val="0.10202778088185759"/>
          <c:w val="0.60348898051181943"/>
          <c:h val="0.64588714591913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Социально-культурная сфера                                                                                                                                                                                                                    (5 программ)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2.6623197483751464E-3"/>
                  <c:y val="-2.0361338403680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425293688257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311598741875732E-3"/>
                  <c:y val="-6.1084015211042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623197483751464E-3"/>
                  <c:y val="6.10840152110420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2137744.6</c:v>
                </c:pt>
                <c:pt idx="1">
                  <c:v>2451099.2999999998</c:v>
                </c:pt>
                <c:pt idx="2">
                  <c:v>2137149.7999999998</c:v>
                </c:pt>
                <c:pt idx="3">
                  <c:v>2159310.7999999998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Жилищно-коммунальная сфера (4 программы)</c:v>
                </c:pt>
              </c:strCache>
            </c:strRef>
          </c:tx>
          <c:spPr>
            <a:solidFill>
              <a:srgbClr val="7FFAFD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577184.4</c:v>
                </c:pt>
                <c:pt idx="1">
                  <c:v>695344.7</c:v>
                </c:pt>
                <c:pt idx="2">
                  <c:v>651443.69999999995</c:v>
                </c:pt>
                <c:pt idx="3">
                  <c:v>597772.69999999995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отраслей экономики (7 программ)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256254.2</c:v>
                </c:pt>
                <c:pt idx="1">
                  <c:v>264869</c:v>
                </c:pt>
                <c:pt idx="2">
                  <c:v>237679.7</c:v>
                </c:pt>
                <c:pt idx="3">
                  <c:v>236617.4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Межбюджетное регулирование, сбалансированность бюджетов СП (1 программа)                                                    </c:v>
                </c:pt>
              </c:strCache>
            </c:strRef>
          </c:tx>
          <c:spPr>
            <a:solidFill>
              <a:srgbClr val="FFCC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374224.7</c:v>
                </c:pt>
                <c:pt idx="1">
                  <c:v>396209.4</c:v>
                </c:pt>
                <c:pt idx="2">
                  <c:v>397197.5</c:v>
                </c:pt>
                <c:pt idx="3">
                  <c:v>397200.4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                                                                                                                                                                      (7 программ)</c:v>
                </c:pt>
              </c:strCache>
            </c:strRef>
          </c:tx>
          <c:spPr>
            <a:solidFill>
              <a:srgbClr val="99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304489.90000000002</c:v>
                </c:pt>
                <c:pt idx="1">
                  <c:v>327502.90000000002</c:v>
                </c:pt>
                <c:pt idx="2">
                  <c:v>310638.59999999998</c:v>
                </c:pt>
                <c:pt idx="3">
                  <c:v>310299.3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51567872"/>
        <c:axId val="132190720"/>
      </c:barChart>
      <c:catAx>
        <c:axId val="151567872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2190720"/>
        <c:crosses val="max"/>
        <c:auto val="1"/>
        <c:lblAlgn val="ctr"/>
        <c:lblOffset val="100"/>
        <c:tickLblSkip val="1"/>
        <c:noMultiLvlLbl val="0"/>
      </c:catAx>
      <c:valAx>
        <c:axId val="1321907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51567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1379308031653E-2"/>
          <c:y val="5.5530660568312198E-2"/>
          <c:w val="0.27339078493571439"/>
          <c:h val="0.6927921343027467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3924704483973"/>
          <c:y val="1.0877110436549842E-2"/>
          <c:w val="0.45810890490079414"/>
          <c:h val="0.925171571089016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0,0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2 938,5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  <c:pt idx="1">
                  <c:v>Жилье и городская среда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2368.9</c:v>
                </c:pt>
                <c:pt idx="1">
                  <c:v>3278.1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0,0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ru-RU" baseline="0" smtClean="0"/>
                      <a:t> 938,5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  <c:pt idx="1">
                  <c:v>Жилье и городская среда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2368.9</c:v>
                </c:pt>
                <c:pt idx="1">
                  <c:v>3278.1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236</a:t>
                    </a:r>
                    <a:r>
                      <a:rPr lang="ru-RU" smtClean="0"/>
                      <a:t>6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ru-RU" baseline="0" smtClean="0"/>
                      <a:t> 938,5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Малое и среднее предпринимательство и поддержка индивидуальной предпринимательской инициативы</c:v>
                </c:pt>
                <c:pt idx="1">
                  <c:v>Жилье и городская среда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2368.9</c:v>
                </c:pt>
                <c:pt idx="1">
                  <c:v>9933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737152"/>
        <c:axId val="138179648"/>
      </c:barChart>
      <c:catAx>
        <c:axId val="202737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600"/>
            </a:pPr>
            <a:endParaRPr lang="ru-RU"/>
          </a:p>
        </c:txPr>
        <c:crossAx val="138179648"/>
        <c:crosses val="autoZero"/>
        <c:auto val="1"/>
        <c:lblAlgn val="ctr"/>
        <c:lblOffset val="100"/>
        <c:noMultiLvlLbl val="0"/>
      </c:catAx>
      <c:valAx>
        <c:axId val="138179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73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2023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2938.5</c:v>
                </c:pt>
                <c:pt idx="1">
                  <c:v>2938.5</c:v>
                </c:pt>
                <c:pt idx="2" formatCode="General">
                  <c:v>5305.3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6.4555474923590053E-2"/>
          <c:y val="0.78352939463646154"/>
          <c:w val="0.34301005562029752"/>
          <c:h val="0.21230773863898733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8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845721173161909E-2"/>
          <c:y val="5.0168285270689776E-2"/>
          <c:w val="0.62591678061104872"/>
          <c:h val="0.741471191407446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расходов бюджета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3975263</c:v>
                </c:pt>
                <c:pt idx="1">
                  <c:v>3996544.3</c:v>
                </c:pt>
                <c:pt idx="2">
                  <c:v>3798828.8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на поддержку семьи и детей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1573506.2</c:v>
                </c:pt>
                <c:pt idx="1">
                  <c:v>1618241.6</c:v>
                </c:pt>
                <c:pt idx="2">
                  <c:v>1603952.8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284"/>
        <c:shape val="cylinder"/>
        <c:axId val="221535744"/>
        <c:axId val="196342272"/>
        <c:axId val="0"/>
      </c:bar3DChart>
      <c:catAx>
        <c:axId val="22153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196342272"/>
        <c:crosses val="autoZero"/>
        <c:auto val="1"/>
        <c:lblAlgn val="ctr"/>
        <c:lblOffset val="100"/>
        <c:noMultiLvlLbl val="0"/>
      </c:catAx>
      <c:valAx>
        <c:axId val="196342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21535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95882524295607"/>
          <c:y val="5.5581787208828649E-2"/>
          <c:w val="0.25153354292375329"/>
          <c:h val="0.82683627946127947"/>
        </c:manualLayout>
      </c:layout>
      <c:overlay val="0"/>
      <c:txPr>
        <a:bodyPr/>
        <a:lstStyle/>
        <a:p>
          <a:pPr>
            <a:defRPr sz="1600" b="1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1" dirty="0"/>
              <a:t>РАСХОДЫ НА ОБРАЗОВАНИЕ</a:t>
            </a:r>
          </a:p>
        </c:rich>
      </c:tx>
      <c:layout>
        <c:manualLayout>
          <c:xMode val="edge"/>
          <c:yMode val="edge"/>
          <c:x val="2.5077947471331282E-3"/>
          <c:y val="4.95788541896180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146729209919944"/>
          <c:y val="0.13813613504497507"/>
          <c:w val="0.54477189025976613"/>
          <c:h val="0.783520307384257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Оказание образовательных услуг в организациях дошкольного, общего и дополнительного образования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1764.5840000000001</c:v>
                </c:pt>
                <c:pt idx="1">
                  <c:v>1764.0376000000001</c:v>
                </c:pt>
                <c:pt idx="2">
                  <c:v>1769.4273000000001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комплесной безопасности и комфортных условий образовательного процесса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139.42529999999999</c:v>
                </c:pt>
                <c:pt idx="1">
                  <c:v>135.97020000000001</c:v>
                </c:pt>
                <c:pt idx="2">
                  <c:v>135.97020000000001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 и молодежь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17.712499999999999</c:v>
                </c:pt>
                <c:pt idx="1">
                  <c:v>17.712499999999999</c:v>
                </c:pt>
                <c:pt idx="2">
                  <c:v>17.712499999999999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мероприятия в области молодежной политики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2.0114999999999998</c:v>
                </c:pt>
                <c:pt idx="1">
                  <c:v>2.0114999999999998</c:v>
                </c:pt>
                <c:pt idx="2">
                  <c:v>2.0114999999999998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Инновационное развитие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169785548305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269971642540476E-3"/>
                  <c:y val="-3.2546783224584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634985821270238E-3"/>
                  <c:y val="-3.037699767627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1.94</c:v>
                </c:pt>
                <c:pt idx="1">
                  <c:v>1.94</c:v>
                </c:pt>
                <c:pt idx="2">
                  <c:v>1.94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22560768"/>
        <c:axId val="205254592"/>
      </c:barChart>
      <c:catAx>
        <c:axId val="22256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5254592"/>
        <c:crosses val="autoZero"/>
        <c:auto val="1"/>
        <c:lblAlgn val="ctr"/>
        <c:lblOffset val="100"/>
        <c:noMultiLvlLbl val="0"/>
      </c:catAx>
      <c:valAx>
        <c:axId val="20525459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22256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50638752543602"/>
          <c:y val="0.16059607122591801"/>
          <c:w val="0.27722796528140764"/>
          <c:h val="0.785919166083450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8.5374015748031495E-2"/>
          <c:y val="2.4872592503966794E-2"/>
          <c:w val="0.86819622876087843"/>
          <c:h val="0.9502548149920664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66CCFF"/>
            </a:solidFill>
            <a:ln w="9525"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335 </a:t>
                    </a:r>
                    <a:r>
                      <a:rPr lang="en-US" smtClean="0"/>
                      <a:t>075,8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 formatCode="#,##0.00">
                  <c:v>335075.8</c:v>
                </c:pt>
                <c:pt idx="1">
                  <c:v>343157.4</c:v>
                </c:pt>
                <c:pt idx="2">
                  <c:v>343157.4</c:v>
                </c:pt>
                <c:pt idx="3">
                  <c:v>343036.6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5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3391927982686373E-2"/>
                  <c:y val="8.59235013773398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</a:t>
                    </a:r>
                    <a:r>
                      <a:rPr lang="en-US" dirty="0" smtClean="0"/>
                      <a:t>773,1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789358567021228E-2"/>
                  <c:y val="7.009548796572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391927982686373E-2"/>
                  <c:y val="-9.044579092351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158009854031458E-2"/>
                  <c:y val="-9.270711373949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Лист1!$B$3:$E$3</c:f>
              <c:numCache>
                <c:formatCode>#,##0.0</c:formatCode>
                <c:ptCount val="4"/>
                <c:pt idx="0" formatCode="#,##0.00">
                  <c:v>3773.1</c:v>
                </c:pt>
                <c:pt idx="1">
                  <c:v>3830.4</c:v>
                </c:pt>
                <c:pt idx="2">
                  <c:v>3943.8</c:v>
                </c:pt>
                <c:pt idx="3">
                  <c:v>4071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balanced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858497950914031E-3"/>
                  <c:y val="8.2907683923249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929824561403508E-2"/>
                  <c:y val="6.331205364646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239650964682045E-2"/>
                  <c:y val="6.5573198419548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Лист1!$B$4:$E$4</c:f>
              <c:numCache>
                <c:formatCode>#,##0.0</c:formatCode>
                <c:ptCount val="4"/>
                <c:pt idx="0" formatCode="#,##0.00">
                  <c:v>0</c:v>
                </c:pt>
                <c:pt idx="1">
                  <c:v>12807.7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3.5087546622461663E-2"/>
                  <c:y val="7.23566327388123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</a:t>
                    </a:r>
                    <a:r>
                      <a:rPr lang="en-US" dirty="0" smtClean="0"/>
                      <a:t>217,7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158009854031405E-2"/>
                  <c:y val="-2.261144773087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941520467836254E-2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01754385964912E-2"/>
                  <c:y val="-2.2611447730878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</c:strCache>
            </c:strRef>
          </c:cat>
          <c:val>
            <c:numRef>
              <c:f>Лист1!$B$5:$E$5</c:f>
              <c:numCache>
                <c:formatCode>#,##0.0</c:formatCode>
                <c:ptCount val="4"/>
                <c:pt idx="0" formatCode="#,##0.00">
                  <c:v>5217.7</c:v>
                </c:pt>
                <c:pt idx="1">
                  <c:v>37016.1</c:v>
                </c:pt>
                <c:pt idx="2">
                  <c:v>3121.8</c:v>
                </c:pt>
                <c:pt idx="3">
                  <c:v>3448.4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125568"/>
        <c:axId val="221951040"/>
        <c:axId val="0"/>
      </c:bar3DChart>
      <c:catAx>
        <c:axId val="206125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1951040"/>
        <c:crosses val="autoZero"/>
        <c:auto val="1"/>
        <c:lblAlgn val="ctr"/>
        <c:lblOffset val="100"/>
        <c:noMultiLvlLbl val="0"/>
      </c:catAx>
      <c:valAx>
        <c:axId val="221951040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06125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50594997345632"/>
          <c:y val="7.2247671515728668E-2"/>
          <c:w val="0.24964612976009579"/>
          <c:h val="0.37159973678138325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8.9832986525020739E-2"/>
          <c:y val="0.11278721811025319"/>
          <c:w val="0.87588253126119164"/>
          <c:h val="0.7216802327214787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9445627162547505E-3"/>
                  <c:y val="8.0122723192332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445627162547643E-3"/>
                  <c:y val="8.8184646150427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556501730038109E-3"/>
                  <c:y val="9.2593878457949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9445627162547643E-3"/>
                  <c:y val="9.2593878457949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445627162547643E-3"/>
                  <c:y val="7.9366181535385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9445627162547643E-3"/>
                  <c:y val="9.2593878457949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7667376297528524E-3"/>
                  <c:y val="0.10141234307299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baseline="0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    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_(* #,##0_);_(* \(#,##0\);_(* "-"_);_(@_)</c:formatCode>
                <c:ptCount val="5"/>
                <c:pt idx="0">
                  <c:v>650</c:v>
                </c:pt>
                <c:pt idx="1">
                  <c:v>690</c:v>
                </c:pt>
                <c:pt idx="2">
                  <c:v>700</c:v>
                </c:pt>
                <c:pt idx="3">
                  <c:v>780</c:v>
                </c:pt>
                <c:pt idx="4">
                  <c:v>810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Выбыло</c:v>
                </c:pt>
              </c:strCache>
            </c:strRef>
          </c:tx>
          <c:spPr>
            <a:solidFill>
              <a:srgbClr val="F79646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430021288925855E-2"/>
                  <c:y val="5.1656653275255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11300346007542E-2"/>
                  <c:y val="-1.0331330655051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778250865019003E-3"/>
                  <c:y val="5.1656653275255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556501730038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7667376297528506E-3"/>
                  <c:y val="2.367569258087109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baseline="0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    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817</c:v>
                </c:pt>
                <c:pt idx="1">
                  <c:v>800</c:v>
                </c:pt>
                <c:pt idx="2">
                  <c:v>790</c:v>
                </c:pt>
                <c:pt idx="3">
                  <c:v>780</c:v>
                </c:pt>
                <c:pt idx="4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317696"/>
        <c:axId val="75576384"/>
        <c:axId val="108249088"/>
      </c:bar3DChart>
      <c:catAx>
        <c:axId val="10831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576384"/>
        <c:crosses val="autoZero"/>
        <c:auto val="1"/>
        <c:lblAlgn val="ctr"/>
        <c:lblOffset val="100"/>
        <c:noMultiLvlLbl val="0"/>
      </c:catAx>
      <c:valAx>
        <c:axId val="75576384"/>
        <c:scaling>
          <c:orientation val="minMax"/>
          <c:max val="1400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ln>
            <a:noFill/>
          </a:ln>
        </c:spPr>
        <c:crossAx val="108317696"/>
        <c:crosses val="autoZero"/>
        <c:crossBetween val="between"/>
      </c:valAx>
      <c:serAx>
        <c:axId val="108249088"/>
        <c:scaling>
          <c:orientation val="minMax"/>
        </c:scaling>
        <c:delete val="1"/>
        <c:axPos val="b"/>
        <c:majorTickMark val="out"/>
        <c:minorTickMark val="none"/>
        <c:tickLblPos val="none"/>
        <c:crossAx val="75576384"/>
        <c:crosses val="autoZero"/>
      </c:serAx>
    </c:plotArea>
    <c:legend>
      <c:legendPos val="b"/>
      <c:layout>
        <c:manualLayout>
          <c:xMode val="edge"/>
          <c:yMode val="edge"/>
          <c:x val="1.7916928149124572E-2"/>
          <c:y val="0.73670278429361169"/>
          <c:w val="0.26822244975783482"/>
          <c:h val="7.97317659148985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591561454871564"/>
          <c:y val="0.16516381604256433"/>
          <c:w val="0.60805150769278893"/>
          <c:h val="0.758761858742690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8738000026619334E-2"/>
                  <c:y val="3.46042869137149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Добыча полезных ископаемых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407112.3</c:v>
                </c:pt>
                <c:pt idx="1">
                  <c:v>9677.25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3.6006208718911352E-2"/>
          <c:y val="0.79116289370078741"/>
          <c:w val="0.95149397971774297"/>
          <c:h val="0.17506496062992141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 b="0" i="0">
          <a:effectLst/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dirty="0"/>
              <a:t>Добыча нефти, млн</a:t>
            </a:r>
            <a:r>
              <a:rPr lang="ru-RU" sz="1600" dirty="0" smtClean="0"/>
              <a:t>. тонн</a:t>
            </a:r>
            <a:endParaRPr lang="ru-RU" sz="1600" dirty="0"/>
          </a:p>
        </c:rich>
      </c:tx>
      <c:layout>
        <c:manualLayout>
          <c:xMode val="edge"/>
          <c:yMode val="edge"/>
          <c:x val="0.22067138898603492"/>
          <c:y val="7.9548452949672528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61508640181544"/>
          <c:y val="0.14693230085299872"/>
          <c:w val="0.75735531723373151"/>
          <c:h val="0.574134400925744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нефти, млн.тонн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2198279047371148E-2"/>
                  <c:y val="-1.276643733447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933454176259026E-2"/>
                  <c:y val="3.2849191431378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    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41.1</c:v>
                </c:pt>
                <c:pt idx="1">
                  <c:v>41</c:v>
                </c:pt>
                <c:pt idx="2" formatCode="General">
                  <c:v>40.799999999999997</c:v>
                </c:pt>
                <c:pt idx="3" formatCode="General">
                  <c:v>40.799999999999997</c:v>
                </c:pt>
                <c:pt idx="4" formatCode="General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788992"/>
        <c:axId val="75578688"/>
        <c:axId val="0"/>
      </c:bar3DChart>
      <c:catAx>
        <c:axId val="11278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75578688"/>
        <c:crosses val="autoZero"/>
        <c:auto val="1"/>
        <c:lblAlgn val="ctr"/>
        <c:lblOffset val="100"/>
        <c:noMultiLvlLbl val="0"/>
      </c:catAx>
      <c:valAx>
        <c:axId val="75578688"/>
        <c:scaling>
          <c:orientation val="minMax"/>
          <c:max val="50"/>
          <c:min val="2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12788992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0"/>
      <c:rAngAx val="0"/>
      <c:perspective val="2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8.3701488422318296E-2"/>
          <c:y val="0.17514273366989358"/>
          <c:w val="0.87588253126119164"/>
          <c:h val="0.721680232721478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(на конец года)</c:v>
                </c:pt>
              </c:strCache>
            </c:strRef>
          </c:tx>
          <c:spPr>
            <a:solidFill>
              <a:srgbClr val="F19A14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180669018427106E-3"/>
                  <c:y val="0.251102043275794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anchor="ctr" anchorCtr="0"/>
                <a:lstStyle/>
                <a:p>
                  <a:pPr>
                    <a:defRPr sz="1400" b="1" i="0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361338036854211E-3"/>
                  <c:y val="0.25110204327579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25708066335378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4722676073708423E-3"/>
                  <c:y val="0.23316618304180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0903345092135526E-3"/>
                  <c:y val="0.185337222417848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1"/>
              <a:lstStyle/>
              <a:p>
                <a:pPr>
                  <a:defRPr sz="1400" b="1" i="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         отчет</c:v>
                </c:pt>
                <c:pt idx="1">
                  <c:v>2021   оценка</c:v>
                </c:pt>
                <c:pt idx="2">
                  <c:v>2022    прогноз</c:v>
                </c:pt>
                <c:pt idx="3">
                  <c:v>2023    прогноз</c:v>
                </c:pt>
                <c:pt idx="4">
                  <c:v>2024    прогноз</c:v>
                </c:pt>
              </c:strCache>
            </c:strRef>
          </c:cat>
          <c:val>
            <c:numRef>
              <c:f>Лист1!$B$2:$B$6</c:f>
              <c:numCache>
                <c:formatCode>_-* #,##0.0\ _₽_-;\-* #,##0.0\ _₽_-;_-* "-"\ _₽_-;_-@_-</c:formatCode>
                <c:ptCount val="5"/>
                <c:pt idx="0">
                  <c:v>155194.1</c:v>
                </c:pt>
                <c:pt idx="1">
                  <c:v>166230.9</c:v>
                </c:pt>
                <c:pt idx="2">
                  <c:v>179112.2</c:v>
                </c:pt>
                <c:pt idx="3">
                  <c:v>194320</c:v>
                </c:pt>
                <c:pt idx="4">
                  <c:v>211206.9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947200"/>
        <c:axId val="66943168"/>
        <c:axId val="0"/>
      </c:bar3DChart>
      <c:catAx>
        <c:axId val="1129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66943168"/>
        <c:crosses val="autoZero"/>
        <c:auto val="1"/>
        <c:lblAlgn val="ctr"/>
        <c:lblOffset val="100"/>
        <c:noMultiLvlLbl val="0"/>
      </c:catAx>
      <c:valAx>
        <c:axId val="66943168"/>
        <c:scaling>
          <c:orientation val="minMax"/>
          <c:max val="212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_-* #,##0.0\ _₽_-;\-* #,##0.0\ _₽_-;_-* &quot;-&quot;\ _₽_-;_-@_-" sourceLinked="1"/>
        <c:majorTickMark val="none"/>
        <c:minorTickMark val="none"/>
        <c:tickLblPos val="nextTo"/>
        <c:crossAx val="1129472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lang="ru-RU" sz="14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инвестиций (%)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660589369212388"/>
          <c:y val="9.830419570867353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86970063755099"/>
          <c:y val="0"/>
          <c:w val="0.75904845855334013"/>
          <c:h val="0.965690287600104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Привлеченные средства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78.2</c:v>
                </c:pt>
                <c:pt idx="1">
                  <c:v>21.8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7427722455789516E-2"/>
          <c:y val="0.69005310885311477"/>
          <c:w val="0.87729652845590267"/>
          <c:h val="0.21164269543821179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Производство мяса, тонн</a:t>
            </a:r>
            <a:endParaRPr lang="ru-RU" dirty="0"/>
          </a:p>
        </c:rich>
      </c:tx>
      <c:layout/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47681539807525"/>
          <c:y val="0.16159155880312689"/>
          <c:w val="0.71954575371501261"/>
          <c:h val="0.605093460996482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    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1045</c:v>
                </c:pt>
                <c:pt idx="1">
                  <c:v>1100</c:v>
                </c:pt>
                <c:pt idx="2">
                  <c:v>1150</c:v>
                </c:pt>
                <c:pt idx="3">
                  <c:v>1170</c:v>
                </c:pt>
                <c:pt idx="4" formatCode="General">
                  <c:v>1180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5553792"/>
        <c:axId val="112869376"/>
        <c:axId val="0"/>
      </c:bar3DChart>
      <c:catAx>
        <c:axId val="7555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 baseline="0"/>
            </a:pPr>
            <a:endParaRPr lang="ru-RU"/>
          </a:p>
        </c:txPr>
        <c:crossAx val="112869376"/>
        <c:crosses val="autoZero"/>
        <c:auto val="1"/>
        <c:lblAlgn val="ctr"/>
        <c:lblOffset val="100"/>
        <c:noMultiLvlLbl val="0"/>
      </c:catAx>
      <c:valAx>
        <c:axId val="1128693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555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Производство молока, тонн</a:t>
            </a:r>
            <a:endParaRPr lang="ru-RU" dirty="0"/>
          </a:p>
        </c:rich>
      </c:tx>
      <c:layout/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69894005128206"/>
          <c:y val="0.1694927380696859"/>
          <c:w val="0.71954575371501261"/>
          <c:h val="0.605093460996482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7.9011792665590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3333333333333332E-3"/>
                  <c:y val="-3.9505896332795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11111111111125E-2"/>
                  <c:y val="-1.5802358533118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    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6170</c:v>
                </c:pt>
                <c:pt idx="1">
                  <c:v>6200</c:v>
                </c:pt>
                <c:pt idx="2">
                  <c:v>6250</c:v>
                </c:pt>
                <c:pt idx="3">
                  <c:v>6300</c:v>
                </c:pt>
                <c:pt idx="4" formatCode="General">
                  <c:v>6320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2790528"/>
        <c:axId val="112874560"/>
        <c:axId val="0"/>
      </c:bar3DChart>
      <c:catAx>
        <c:axId val="11279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 baseline="0"/>
            </a:pPr>
            <a:endParaRPr lang="ru-RU"/>
          </a:p>
        </c:txPr>
        <c:crossAx val="112874560"/>
        <c:crosses val="autoZero"/>
        <c:auto val="1"/>
        <c:lblAlgn val="ctr"/>
        <c:lblOffset val="100"/>
        <c:noMultiLvlLbl val="0"/>
      </c:catAx>
      <c:valAx>
        <c:axId val="1128745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2790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1468A-7C6C-46E8-8EB3-44E3B6199ADB}" type="doc">
      <dgm:prSet loTypeId="urn:microsoft.com/office/officeart/2005/8/layout/process3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7EB5E92-6885-4456-A239-4F011D7049E5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2022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7AC28BA-CEF2-4C52-BD24-E51B574A9ABF}" type="parTrans" cxnId="{D025EF24-7604-4F70-8B12-2E4E4A897B40}">
      <dgm:prSet/>
      <dgm:spPr/>
      <dgm:t>
        <a:bodyPr/>
        <a:lstStyle/>
        <a:p>
          <a:endParaRPr lang="ru-RU" sz="1600"/>
        </a:p>
      </dgm:t>
    </dgm:pt>
    <dgm:pt modelId="{11638992-F979-421F-A38B-A93148FC0989}" type="sibTrans" cxnId="{D025EF24-7604-4F70-8B12-2E4E4A897B40}">
      <dgm:prSet/>
      <dgm:spPr>
        <a:solidFill>
          <a:srgbClr val="7030A0"/>
        </a:solidFill>
      </dgm:spPr>
      <dgm:t>
        <a:bodyPr/>
        <a:lstStyle/>
        <a:p>
          <a:endParaRPr lang="ru-RU" sz="1600" dirty="0"/>
        </a:p>
      </dgm:t>
    </dgm:pt>
    <dgm:pt modelId="{2176C7A3-8DCE-4557-9B81-539935594F69}">
      <dgm:prSet phldrT="[Текст]" custT="1"/>
      <dgm:spPr>
        <a:solidFill>
          <a:srgbClr val="33D1AD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23 968,7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08301E62-F37D-4F4B-A7E4-6493968DEC4A}" type="parTrans" cxnId="{B8BD70D7-45BE-4B0A-B0A7-DB2181AFC34D}">
      <dgm:prSet/>
      <dgm:spPr/>
      <dgm:t>
        <a:bodyPr/>
        <a:lstStyle/>
        <a:p>
          <a:endParaRPr lang="ru-RU" sz="1600"/>
        </a:p>
      </dgm:t>
    </dgm:pt>
    <dgm:pt modelId="{F77585CE-C8AC-440C-90CE-A9601ADCD767}" type="sibTrans" cxnId="{B8BD70D7-45BE-4B0A-B0A7-DB2181AFC34D}">
      <dgm:prSet/>
      <dgm:spPr/>
      <dgm:t>
        <a:bodyPr/>
        <a:lstStyle/>
        <a:p>
          <a:endParaRPr lang="ru-RU" sz="1600"/>
        </a:p>
      </dgm:t>
    </dgm:pt>
    <dgm:pt modelId="{825F166A-130D-4FCA-BFA5-135A4A6F677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2023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78A590-7840-442D-B2B8-01F490B0B63D}" type="parTrans" cxnId="{67A79BFA-25CA-4CE2-A960-90B85D87BDFE}">
      <dgm:prSet/>
      <dgm:spPr/>
      <dgm:t>
        <a:bodyPr/>
        <a:lstStyle/>
        <a:p>
          <a:endParaRPr lang="ru-RU" sz="1600"/>
        </a:p>
      </dgm:t>
    </dgm:pt>
    <dgm:pt modelId="{C56291A5-B7BC-4EFA-BDB2-48BC8D1F6776}" type="sibTrans" cxnId="{67A79BFA-25CA-4CE2-A960-90B85D87BDFE}">
      <dgm:prSet/>
      <dgm:spPr>
        <a:solidFill>
          <a:srgbClr val="7030A0"/>
        </a:solidFill>
      </dgm:spPr>
      <dgm:t>
        <a:bodyPr/>
        <a:lstStyle/>
        <a:p>
          <a:endParaRPr lang="ru-RU" sz="1600" dirty="0"/>
        </a:p>
      </dgm:t>
    </dgm:pt>
    <dgm:pt modelId="{3694FB1D-71C1-45CA-A24C-E8796D44DB7D}">
      <dgm:prSet phldrT="[Текст]" custT="1"/>
      <dgm:spPr>
        <a:solidFill>
          <a:srgbClr val="33D1AD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1 261,3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3F1E8C71-EAAC-4323-A575-97195A426E3C}" type="parTrans" cxnId="{A72063DA-4A8D-4183-8EA3-6832F61571FE}">
      <dgm:prSet/>
      <dgm:spPr/>
      <dgm:t>
        <a:bodyPr/>
        <a:lstStyle/>
        <a:p>
          <a:endParaRPr lang="ru-RU" sz="1600"/>
        </a:p>
      </dgm:t>
    </dgm:pt>
    <dgm:pt modelId="{49624798-7BB7-4645-8B70-A20D5CF04151}" type="sibTrans" cxnId="{A72063DA-4A8D-4183-8EA3-6832F61571FE}">
      <dgm:prSet/>
      <dgm:spPr/>
      <dgm:t>
        <a:bodyPr/>
        <a:lstStyle/>
        <a:p>
          <a:endParaRPr lang="ru-RU" sz="1600"/>
        </a:p>
      </dgm:t>
    </dgm:pt>
    <dgm:pt modelId="{16351F3D-A171-4D11-B43F-2608BEF76910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2024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5B85F6-5E0D-4686-819E-E407A1E4E7DC}" type="parTrans" cxnId="{2EA92AFF-0CA8-4564-8AE2-D3AF792F6A81}">
      <dgm:prSet/>
      <dgm:spPr/>
      <dgm:t>
        <a:bodyPr/>
        <a:lstStyle/>
        <a:p>
          <a:endParaRPr lang="ru-RU" sz="1600"/>
        </a:p>
      </dgm:t>
    </dgm:pt>
    <dgm:pt modelId="{46CF0071-F2CE-43A1-B81C-01C1220BAFC0}" type="sibTrans" cxnId="{2EA92AFF-0CA8-4564-8AE2-D3AF792F6A81}">
      <dgm:prSet/>
      <dgm:spPr/>
      <dgm:t>
        <a:bodyPr/>
        <a:lstStyle/>
        <a:p>
          <a:endParaRPr lang="ru-RU" sz="1600"/>
        </a:p>
      </dgm:t>
    </dgm:pt>
    <dgm:pt modelId="{B360CE6A-DD06-4B07-8EFF-E15DD3C93245}">
      <dgm:prSet phldrT="[Текст]" custT="1"/>
      <dgm:spPr>
        <a:solidFill>
          <a:srgbClr val="33D1AD">
            <a:alpha val="90000"/>
          </a:srgbClr>
        </a:solidFill>
      </dgm:spPr>
      <dgm:t>
        <a:bodyPr/>
        <a:lstStyle/>
        <a:p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1 261,3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1D0F4BDC-B437-488A-B88A-55C0406A868B}" type="parTrans" cxnId="{AAD3C8BF-0C49-4734-87F2-2656E129FE39}">
      <dgm:prSet/>
      <dgm:spPr/>
      <dgm:t>
        <a:bodyPr/>
        <a:lstStyle/>
        <a:p>
          <a:endParaRPr lang="ru-RU" sz="1600"/>
        </a:p>
      </dgm:t>
    </dgm:pt>
    <dgm:pt modelId="{AF71CC50-FB88-44EB-9138-726A403737A0}" type="sibTrans" cxnId="{AAD3C8BF-0C49-4734-87F2-2656E129FE39}">
      <dgm:prSet/>
      <dgm:spPr/>
      <dgm:t>
        <a:bodyPr/>
        <a:lstStyle/>
        <a:p>
          <a:endParaRPr lang="ru-RU" sz="1600"/>
        </a:p>
      </dgm:t>
    </dgm:pt>
    <dgm:pt modelId="{C5D6B153-68CC-4CE5-9DAB-B353AF41BEFA}" type="pres">
      <dgm:prSet presAssocID="{4C71468A-7C6C-46E8-8EB3-44E3B6199A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538C7-F6FB-4E96-9972-EB97C54A4196}" type="pres">
      <dgm:prSet presAssocID="{17EB5E92-6885-4456-A239-4F011D7049E5}" presName="composite" presStyleCnt="0"/>
      <dgm:spPr/>
      <dgm:t>
        <a:bodyPr/>
        <a:lstStyle/>
        <a:p>
          <a:endParaRPr lang="ru-RU"/>
        </a:p>
      </dgm:t>
    </dgm:pt>
    <dgm:pt modelId="{08F3F691-4AE8-4DEF-BD33-DCFF0D49B4E1}" type="pres">
      <dgm:prSet presAssocID="{17EB5E92-6885-4456-A239-4F011D7049E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62D45-3D8A-46DE-AE33-EB22C09E9E40}" type="pres">
      <dgm:prSet presAssocID="{17EB5E92-6885-4456-A239-4F011D7049E5}" presName="parSh" presStyleLbl="node1" presStyleIdx="0" presStyleCnt="3"/>
      <dgm:spPr/>
      <dgm:t>
        <a:bodyPr/>
        <a:lstStyle/>
        <a:p>
          <a:endParaRPr lang="ru-RU"/>
        </a:p>
      </dgm:t>
    </dgm:pt>
    <dgm:pt modelId="{A07EEA3C-64FE-439A-90F1-D52469526ECD}" type="pres">
      <dgm:prSet presAssocID="{17EB5E92-6885-4456-A239-4F011D7049E5}" presName="desTx" presStyleLbl="fgAcc1" presStyleIdx="0" presStyleCnt="3" custScaleY="97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F9401-8543-4CAA-B7A0-CFE17DA83D39}" type="pres">
      <dgm:prSet presAssocID="{11638992-F979-421F-A38B-A93148FC098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828DB2C-0F66-48CF-9A73-A5E40CD2D2EB}" type="pres">
      <dgm:prSet presAssocID="{11638992-F979-421F-A38B-A93148FC0989}" presName="connTx" presStyleLbl="sibTrans2D1" presStyleIdx="0" presStyleCnt="2"/>
      <dgm:spPr/>
      <dgm:t>
        <a:bodyPr/>
        <a:lstStyle/>
        <a:p>
          <a:endParaRPr lang="ru-RU"/>
        </a:p>
      </dgm:t>
    </dgm:pt>
    <dgm:pt modelId="{A34D9221-2945-41B1-857F-EC5C2FFBDEE6}" type="pres">
      <dgm:prSet presAssocID="{825F166A-130D-4FCA-BFA5-135A4A6F677E}" presName="composite" presStyleCnt="0"/>
      <dgm:spPr/>
      <dgm:t>
        <a:bodyPr/>
        <a:lstStyle/>
        <a:p>
          <a:endParaRPr lang="ru-RU"/>
        </a:p>
      </dgm:t>
    </dgm:pt>
    <dgm:pt modelId="{5F44AFFA-83A2-4250-B541-75DA46BAB7BA}" type="pres">
      <dgm:prSet presAssocID="{825F166A-130D-4FCA-BFA5-135A4A6F677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06AEB-68FF-4D5E-97E3-0B0E575A6B8D}" type="pres">
      <dgm:prSet presAssocID="{825F166A-130D-4FCA-BFA5-135A4A6F677E}" presName="parSh" presStyleLbl="node1" presStyleIdx="1" presStyleCnt="3"/>
      <dgm:spPr/>
      <dgm:t>
        <a:bodyPr/>
        <a:lstStyle/>
        <a:p>
          <a:endParaRPr lang="ru-RU"/>
        </a:p>
      </dgm:t>
    </dgm:pt>
    <dgm:pt modelId="{4099E914-1E39-4F09-8189-A3BB4B8EAB22}" type="pres">
      <dgm:prSet presAssocID="{825F166A-130D-4FCA-BFA5-135A4A6F677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4F240-26EC-460C-B1E5-70BADD01B330}" type="pres">
      <dgm:prSet presAssocID="{C56291A5-B7BC-4EFA-BDB2-48BC8D1F6776}" presName="sibTrans" presStyleLbl="sibTrans2D1" presStyleIdx="1" presStyleCnt="2" custLinFactNeighborX="6906" custLinFactNeighborY="8366"/>
      <dgm:spPr/>
      <dgm:t>
        <a:bodyPr/>
        <a:lstStyle/>
        <a:p>
          <a:endParaRPr lang="ru-RU"/>
        </a:p>
      </dgm:t>
    </dgm:pt>
    <dgm:pt modelId="{3AB648C2-DEB8-427A-9D08-BED91FDF6547}" type="pres">
      <dgm:prSet presAssocID="{C56291A5-B7BC-4EFA-BDB2-48BC8D1F6776}" presName="connTx" presStyleLbl="sibTrans2D1" presStyleIdx="1" presStyleCnt="2"/>
      <dgm:spPr/>
      <dgm:t>
        <a:bodyPr/>
        <a:lstStyle/>
        <a:p>
          <a:endParaRPr lang="ru-RU"/>
        </a:p>
      </dgm:t>
    </dgm:pt>
    <dgm:pt modelId="{3988FE3B-FE20-464E-A330-2947421A2E1B}" type="pres">
      <dgm:prSet presAssocID="{16351F3D-A171-4D11-B43F-2608BEF76910}" presName="composite" presStyleCnt="0"/>
      <dgm:spPr/>
      <dgm:t>
        <a:bodyPr/>
        <a:lstStyle/>
        <a:p>
          <a:endParaRPr lang="ru-RU"/>
        </a:p>
      </dgm:t>
    </dgm:pt>
    <dgm:pt modelId="{1A40C670-450C-4CA9-BA4F-470D6C13271F}" type="pres">
      <dgm:prSet presAssocID="{16351F3D-A171-4D11-B43F-2608BEF76910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2D703-90C7-4E9C-8088-2C91F86092E8}" type="pres">
      <dgm:prSet presAssocID="{16351F3D-A171-4D11-B43F-2608BEF76910}" presName="parSh" presStyleLbl="node1" presStyleIdx="2" presStyleCnt="3"/>
      <dgm:spPr/>
      <dgm:t>
        <a:bodyPr/>
        <a:lstStyle/>
        <a:p>
          <a:endParaRPr lang="ru-RU"/>
        </a:p>
      </dgm:t>
    </dgm:pt>
    <dgm:pt modelId="{5488B622-AD8D-4549-9CF1-531D1D803AD0}" type="pres">
      <dgm:prSet presAssocID="{16351F3D-A171-4D11-B43F-2608BEF76910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18347-68D2-4072-9C00-74B466052BE5}" type="presOf" srcId="{11638992-F979-421F-A38B-A93148FC0989}" destId="{B97F9401-8543-4CAA-B7A0-CFE17DA83D39}" srcOrd="0" destOrd="0" presId="urn:microsoft.com/office/officeart/2005/8/layout/process3"/>
    <dgm:cxn modelId="{AAD3C8BF-0C49-4734-87F2-2656E129FE39}" srcId="{16351F3D-A171-4D11-B43F-2608BEF76910}" destId="{B360CE6A-DD06-4B07-8EFF-E15DD3C93245}" srcOrd="0" destOrd="0" parTransId="{1D0F4BDC-B437-488A-B88A-55C0406A868B}" sibTransId="{AF71CC50-FB88-44EB-9138-726A403737A0}"/>
    <dgm:cxn modelId="{2EA92AFF-0CA8-4564-8AE2-D3AF792F6A81}" srcId="{4C71468A-7C6C-46E8-8EB3-44E3B6199ADB}" destId="{16351F3D-A171-4D11-B43F-2608BEF76910}" srcOrd="2" destOrd="0" parTransId="{E85B85F6-5E0D-4686-819E-E407A1E4E7DC}" sibTransId="{46CF0071-F2CE-43A1-B81C-01C1220BAFC0}"/>
    <dgm:cxn modelId="{B8BD70D7-45BE-4B0A-B0A7-DB2181AFC34D}" srcId="{17EB5E92-6885-4456-A239-4F011D7049E5}" destId="{2176C7A3-8DCE-4557-9B81-539935594F69}" srcOrd="0" destOrd="0" parTransId="{08301E62-F37D-4F4B-A7E4-6493968DEC4A}" sibTransId="{F77585CE-C8AC-440C-90CE-A9601ADCD767}"/>
    <dgm:cxn modelId="{3DA4295F-A205-4BF7-8215-6B0B17DDCAE6}" type="presOf" srcId="{3694FB1D-71C1-45CA-A24C-E8796D44DB7D}" destId="{4099E914-1E39-4F09-8189-A3BB4B8EAB22}" srcOrd="0" destOrd="0" presId="urn:microsoft.com/office/officeart/2005/8/layout/process3"/>
    <dgm:cxn modelId="{0187C78B-D442-49DA-829F-8B59EB0CC3AB}" type="presOf" srcId="{16351F3D-A171-4D11-B43F-2608BEF76910}" destId="{1A40C670-450C-4CA9-BA4F-470D6C13271F}" srcOrd="0" destOrd="0" presId="urn:microsoft.com/office/officeart/2005/8/layout/process3"/>
    <dgm:cxn modelId="{A72063DA-4A8D-4183-8EA3-6832F61571FE}" srcId="{825F166A-130D-4FCA-BFA5-135A4A6F677E}" destId="{3694FB1D-71C1-45CA-A24C-E8796D44DB7D}" srcOrd="0" destOrd="0" parTransId="{3F1E8C71-EAAC-4323-A575-97195A426E3C}" sibTransId="{49624798-7BB7-4645-8B70-A20D5CF04151}"/>
    <dgm:cxn modelId="{62D423C4-9A4E-42A6-A9C3-769E5D7219ED}" type="presOf" srcId="{17EB5E92-6885-4456-A239-4F011D7049E5}" destId="{08F3F691-4AE8-4DEF-BD33-DCFF0D49B4E1}" srcOrd="0" destOrd="0" presId="urn:microsoft.com/office/officeart/2005/8/layout/process3"/>
    <dgm:cxn modelId="{612B5615-70FF-4EE5-B616-518FB0D429D1}" type="presOf" srcId="{B360CE6A-DD06-4B07-8EFF-E15DD3C93245}" destId="{5488B622-AD8D-4549-9CF1-531D1D803AD0}" srcOrd="0" destOrd="0" presId="urn:microsoft.com/office/officeart/2005/8/layout/process3"/>
    <dgm:cxn modelId="{D025EF24-7604-4F70-8B12-2E4E4A897B40}" srcId="{4C71468A-7C6C-46E8-8EB3-44E3B6199ADB}" destId="{17EB5E92-6885-4456-A239-4F011D7049E5}" srcOrd="0" destOrd="0" parTransId="{67AC28BA-CEF2-4C52-BD24-E51B574A9ABF}" sibTransId="{11638992-F979-421F-A38B-A93148FC0989}"/>
    <dgm:cxn modelId="{4F231BB4-AF85-4D06-9B03-D5D65288D18F}" type="presOf" srcId="{11638992-F979-421F-A38B-A93148FC0989}" destId="{1828DB2C-0F66-48CF-9A73-A5E40CD2D2EB}" srcOrd="1" destOrd="0" presId="urn:microsoft.com/office/officeart/2005/8/layout/process3"/>
    <dgm:cxn modelId="{517F6A49-6CBE-44A2-8040-54CB2EA290F4}" type="presOf" srcId="{C56291A5-B7BC-4EFA-BDB2-48BC8D1F6776}" destId="{B0E4F240-26EC-460C-B1E5-70BADD01B330}" srcOrd="0" destOrd="0" presId="urn:microsoft.com/office/officeart/2005/8/layout/process3"/>
    <dgm:cxn modelId="{5A61F8D3-7DBD-4BF4-BE9C-5C6914634E16}" type="presOf" srcId="{C56291A5-B7BC-4EFA-BDB2-48BC8D1F6776}" destId="{3AB648C2-DEB8-427A-9D08-BED91FDF6547}" srcOrd="1" destOrd="0" presId="urn:microsoft.com/office/officeart/2005/8/layout/process3"/>
    <dgm:cxn modelId="{C815CD15-EC2A-4DA4-B77D-1DE1E6192621}" type="presOf" srcId="{825F166A-130D-4FCA-BFA5-135A4A6F677E}" destId="{5F44AFFA-83A2-4250-B541-75DA46BAB7BA}" srcOrd="0" destOrd="0" presId="urn:microsoft.com/office/officeart/2005/8/layout/process3"/>
    <dgm:cxn modelId="{7946BD17-9628-41F0-9D65-D67C063D3D64}" type="presOf" srcId="{17EB5E92-6885-4456-A239-4F011D7049E5}" destId="{0B762D45-3D8A-46DE-AE33-EB22C09E9E40}" srcOrd="1" destOrd="0" presId="urn:microsoft.com/office/officeart/2005/8/layout/process3"/>
    <dgm:cxn modelId="{1961D4B7-B55D-46C2-9A10-58FEEDD8FC25}" type="presOf" srcId="{16351F3D-A171-4D11-B43F-2608BEF76910}" destId="{8F62D703-90C7-4E9C-8088-2C91F86092E8}" srcOrd="1" destOrd="0" presId="urn:microsoft.com/office/officeart/2005/8/layout/process3"/>
    <dgm:cxn modelId="{7C2E89D4-8AD8-4FD0-BBAA-BE13E08012BD}" type="presOf" srcId="{2176C7A3-8DCE-4557-9B81-539935594F69}" destId="{A07EEA3C-64FE-439A-90F1-D52469526ECD}" srcOrd="0" destOrd="0" presId="urn:microsoft.com/office/officeart/2005/8/layout/process3"/>
    <dgm:cxn modelId="{3AAB8378-B787-44F6-AC68-BA1F412B8D5D}" type="presOf" srcId="{825F166A-130D-4FCA-BFA5-135A4A6F677E}" destId="{C3206AEB-68FF-4D5E-97E3-0B0E575A6B8D}" srcOrd="1" destOrd="0" presId="urn:microsoft.com/office/officeart/2005/8/layout/process3"/>
    <dgm:cxn modelId="{67A79BFA-25CA-4CE2-A960-90B85D87BDFE}" srcId="{4C71468A-7C6C-46E8-8EB3-44E3B6199ADB}" destId="{825F166A-130D-4FCA-BFA5-135A4A6F677E}" srcOrd="1" destOrd="0" parTransId="{B078A590-7840-442D-B2B8-01F490B0B63D}" sibTransId="{C56291A5-B7BC-4EFA-BDB2-48BC8D1F6776}"/>
    <dgm:cxn modelId="{ABAEEE48-23B6-4A7F-88E6-59F66A51AECC}" type="presOf" srcId="{4C71468A-7C6C-46E8-8EB3-44E3B6199ADB}" destId="{C5D6B153-68CC-4CE5-9DAB-B353AF41BEFA}" srcOrd="0" destOrd="0" presId="urn:microsoft.com/office/officeart/2005/8/layout/process3"/>
    <dgm:cxn modelId="{7485797A-1870-4B5C-9C5A-6C6BD61489DA}" type="presParOf" srcId="{C5D6B153-68CC-4CE5-9DAB-B353AF41BEFA}" destId="{E3F538C7-F6FB-4E96-9972-EB97C54A4196}" srcOrd="0" destOrd="0" presId="urn:microsoft.com/office/officeart/2005/8/layout/process3"/>
    <dgm:cxn modelId="{58AD1E39-7051-4A9E-940F-0B2702FD9D50}" type="presParOf" srcId="{E3F538C7-F6FB-4E96-9972-EB97C54A4196}" destId="{08F3F691-4AE8-4DEF-BD33-DCFF0D49B4E1}" srcOrd="0" destOrd="0" presId="urn:microsoft.com/office/officeart/2005/8/layout/process3"/>
    <dgm:cxn modelId="{BE60CF6C-6F16-4525-9304-73C560016007}" type="presParOf" srcId="{E3F538C7-F6FB-4E96-9972-EB97C54A4196}" destId="{0B762D45-3D8A-46DE-AE33-EB22C09E9E40}" srcOrd="1" destOrd="0" presId="urn:microsoft.com/office/officeart/2005/8/layout/process3"/>
    <dgm:cxn modelId="{212D5078-A4DF-4414-B13D-C2C3DC9A9A88}" type="presParOf" srcId="{E3F538C7-F6FB-4E96-9972-EB97C54A4196}" destId="{A07EEA3C-64FE-439A-90F1-D52469526ECD}" srcOrd="2" destOrd="0" presId="urn:microsoft.com/office/officeart/2005/8/layout/process3"/>
    <dgm:cxn modelId="{3D64FD95-072D-466D-B296-AFA275B03B4E}" type="presParOf" srcId="{C5D6B153-68CC-4CE5-9DAB-B353AF41BEFA}" destId="{B97F9401-8543-4CAA-B7A0-CFE17DA83D39}" srcOrd="1" destOrd="0" presId="urn:microsoft.com/office/officeart/2005/8/layout/process3"/>
    <dgm:cxn modelId="{74903C40-EDBA-45E6-8615-9CCFD494FEC6}" type="presParOf" srcId="{B97F9401-8543-4CAA-B7A0-CFE17DA83D39}" destId="{1828DB2C-0F66-48CF-9A73-A5E40CD2D2EB}" srcOrd="0" destOrd="0" presId="urn:microsoft.com/office/officeart/2005/8/layout/process3"/>
    <dgm:cxn modelId="{831C282C-65A5-46D7-A9E1-E84CB3F47DF5}" type="presParOf" srcId="{C5D6B153-68CC-4CE5-9DAB-B353AF41BEFA}" destId="{A34D9221-2945-41B1-857F-EC5C2FFBDEE6}" srcOrd="2" destOrd="0" presId="urn:microsoft.com/office/officeart/2005/8/layout/process3"/>
    <dgm:cxn modelId="{50DE940D-F035-49B3-B0AA-21D8E927914D}" type="presParOf" srcId="{A34D9221-2945-41B1-857F-EC5C2FFBDEE6}" destId="{5F44AFFA-83A2-4250-B541-75DA46BAB7BA}" srcOrd="0" destOrd="0" presId="urn:microsoft.com/office/officeart/2005/8/layout/process3"/>
    <dgm:cxn modelId="{1E933FBF-EFE6-4F61-BDF5-7E6C97027B87}" type="presParOf" srcId="{A34D9221-2945-41B1-857F-EC5C2FFBDEE6}" destId="{C3206AEB-68FF-4D5E-97E3-0B0E575A6B8D}" srcOrd="1" destOrd="0" presId="urn:microsoft.com/office/officeart/2005/8/layout/process3"/>
    <dgm:cxn modelId="{5588D46F-B993-4C31-A3E0-2BDA3974F086}" type="presParOf" srcId="{A34D9221-2945-41B1-857F-EC5C2FFBDEE6}" destId="{4099E914-1E39-4F09-8189-A3BB4B8EAB22}" srcOrd="2" destOrd="0" presId="urn:microsoft.com/office/officeart/2005/8/layout/process3"/>
    <dgm:cxn modelId="{F3E5C9A7-344A-4D4A-B3EC-3DA4553A0054}" type="presParOf" srcId="{C5D6B153-68CC-4CE5-9DAB-B353AF41BEFA}" destId="{B0E4F240-26EC-460C-B1E5-70BADD01B330}" srcOrd="3" destOrd="0" presId="urn:microsoft.com/office/officeart/2005/8/layout/process3"/>
    <dgm:cxn modelId="{5BD40F47-EC7A-479D-805E-EDE6E63B40E7}" type="presParOf" srcId="{B0E4F240-26EC-460C-B1E5-70BADD01B330}" destId="{3AB648C2-DEB8-427A-9D08-BED91FDF6547}" srcOrd="0" destOrd="0" presId="urn:microsoft.com/office/officeart/2005/8/layout/process3"/>
    <dgm:cxn modelId="{9EC30B29-1CCE-4B81-8EBF-B0FA4931ABA1}" type="presParOf" srcId="{C5D6B153-68CC-4CE5-9DAB-B353AF41BEFA}" destId="{3988FE3B-FE20-464E-A330-2947421A2E1B}" srcOrd="4" destOrd="0" presId="urn:microsoft.com/office/officeart/2005/8/layout/process3"/>
    <dgm:cxn modelId="{0C35404A-ADFF-41DE-B176-F59C42EE9B64}" type="presParOf" srcId="{3988FE3B-FE20-464E-A330-2947421A2E1B}" destId="{1A40C670-450C-4CA9-BA4F-470D6C13271F}" srcOrd="0" destOrd="0" presId="urn:microsoft.com/office/officeart/2005/8/layout/process3"/>
    <dgm:cxn modelId="{0B71F66D-9280-45FE-B2B6-52335DE00D4C}" type="presParOf" srcId="{3988FE3B-FE20-464E-A330-2947421A2E1B}" destId="{8F62D703-90C7-4E9C-8088-2C91F86092E8}" srcOrd="1" destOrd="0" presId="urn:microsoft.com/office/officeart/2005/8/layout/process3"/>
    <dgm:cxn modelId="{2A126B90-EAD1-4AB0-92A8-DDDD041CE3DE}" type="presParOf" srcId="{3988FE3B-FE20-464E-A330-2947421A2E1B}" destId="{5488B622-AD8D-4549-9CF1-531D1D803AD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40AFA-B702-41C1-A262-F2EB2B293EED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7178C2FF-2091-4D14-9E2F-C9222999B49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18 000,0</a:t>
          </a:r>
          <a:endParaRPr lang="ru-RU" sz="2000" b="1" dirty="0">
            <a:solidFill>
              <a:schemeClr val="tx1"/>
            </a:solidFill>
          </a:endParaRPr>
        </a:p>
      </dgm:t>
    </dgm:pt>
    <dgm:pt modelId="{AC9EFDF2-0174-46DF-8A15-91A2D8662F58}" type="parTrans" cxnId="{75ED4CD5-C163-461B-9184-5A06F37C09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09131B-F7FA-4168-B823-9BE603F9E0A2}" type="sibTrans" cxnId="{75ED4CD5-C163-461B-9184-5A06F37C09D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B37B2BD-3790-4054-A075-788AC0B5019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0,0</a:t>
          </a:r>
          <a:endParaRPr lang="ru-RU" sz="2000" b="1" dirty="0">
            <a:solidFill>
              <a:schemeClr val="tx1"/>
            </a:solidFill>
          </a:endParaRPr>
        </a:p>
      </dgm:t>
    </dgm:pt>
    <dgm:pt modelId="{89D8E6FA-5AD2-4431-8DF8-8FF274F4ED32}" type="parTrans" cxnId="{1E735DAB-9190-4093-B440-AEBA0FACA1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369E29-47FE-4A75-9887-F991F5550A7E}" type="sibTrans" cxnId="{1E735DAB-9190-4093-B440-AEBA0FACA1D8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F1C0B4E-E730-47DF-BB71-F30239E89C9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0,0</a:t>
          </a:r>
          <a:endParaRPr lang="ru-RU" sz="2000" b="1" dirty="0">
            <a:solidFill>
              <a:schemeClr val="tx1"/>
            </a:solidFill>
          </a:endParaRPr>
        </a:p>
      </dgm:t>
    </dgm:pt>
    <dgm:pt modelId="{C79986F7-FC3D-4FAD-AB65-BD5C1F9697FA}" type="par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DB0707-13F0-403A-BFA2-B50420790306}" type="sib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BB3CAC-8187-42C6-8A64-63A90D1B0AAA}" type="pres">
      <dgm:prSet presAssocID="{70E40AFA-B702-41C1-A262-F2EB2B293EED}" presName="Name0" presStyleCnt="0">
        <dgm:presLayoutVars>
          <dgm:dir/>
          <dgm:animLvl val="lvl"/>
          <dgm:resizeHandles val="exact"/>
        </dgm:presLayoutVars>
      </dgm:prSet>
      <dgm:spPr/>
    </dgm:pt>
    <dgm:pt modelId="{87949323-4A27-4919-981C-8CCBBFF9FD57}" type="pres">
      <dgm:prSet presAssocID="{7178C2FF-2091-4D14-9E2F-C9222999B494}" presName="parTxOnly" presStyleLbl="node1" presStyleIdx="0" presStyleCnt="3" custLinFactNeighborX="-80851" custLinFactNeighborY="-72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E6D24-A3C2-48EA-8F49-D386905596B3}" type="pres">
      <dgm:prSet presAssocID="{6009131B-F7FA-4168-B823-9BE603F9E0A2}" presName="parTxOnlySpace" presStyleCnt="0"/>
      <dgm:spPr/>
    </dgm:pt>
    <dgm:pt modelId="{DAAE9B21-8134-49F4-9738-EDE272C85331}" type="pres">
      <dgm:prSet presAssocID="{8B37B2BD-3790-4054-A075-788AC0B5019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CDC73-A593-4ABE-8764-7CDF2D01542B}" type="pres">
      <dgm:prSet presAssocID="{DD369E29-47FE-4A75-9887-F991F5550A7E}" presName="parTxOnlySpace" presStyleCnt="0"/>
      <dgm:spPr/>
    </dgm:pt>
    <dgm:pt modelId="{B98391EB-5EE4-42EE-8239-3FC6B3408A13}" type="pres">
      <dgm:prSet presAssocID="{FF1C0B4E-E730-47DF-BB71-F30239E89C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5CFE4-D2C7-4253-A352-1BEEF7E7A7C8}" srcId="{70E40AFA-B702-41C1-A262-F2EB2B293EED}" destId="{FF1C0B4E-E730-47DF-BB71-F30239E89C92}" srcOrd="2" destOrd="0" parTransId="{C79986F7-FC3D-4FAD-AB65-BD5C1F9697FA}" sibTransId="{D7DB0707-13F0-403A-BFA2-B50420790306}"/>
    <dgm:cxn modelId="{90F31D58-9154-49BE-878B-BEE78C23A1BA}" type="presOf" srcId="{7178C2FF-2091-4D14-9E2F-C9222999B494}" destId="{87949323-4A27-4919-981C-8CCBBFF9FD57}" srcOrd="0" destOrd="0" presId="urn:microsoft.com/office/officeart/2005/8/layout/chevron1"/>
    <dgm:cxn modelId="{75ED4CD5-C163-461B-9184-5A06F37C09D1}" srcId="{70E40AFA-B702-41C1-A262-F2EB2B293EED}" destId="{7178C2FF-2091-4D14-9E2F-C9222999B494}" srcOrd="0" destOrd="0" parTransId="{AC9EFDF2-0174-46DF-8A15-91A2D8662F58}" sibTransId="{6009131B-F7FA-4168-B823-9BE603F9E0A2}"/>
    <dgm:cxn modelId="{5CF159F1-F1F2-4B22-97F1-310A0D32BBD1}" type="presOf" srcId="{FF1C0B4E-E730-47DF-BB71-F30239E89C92}" destId="{B98391EB-5EE4-42EE-8239-3FC6B3408A13}" srcOrd="0" destOrd="0" presId="urn:microsoft.com/office/officeart/2005/8/layout/chevron1"/>
    <dgm:cxn modelId="{3FBEA745-F39F-4D23-BC75-D6C5352B9C2B}" type="presOf" srcId="{70E40AFA-B702-41C1-A262-F2EB2B293EED}" destId="{5BBB3CAC-8187-42C6-8A64-63A90D1B0AAA}" srcOrd="0" destOrd="0" presId="urn:microsoft.com/office/officeart/2005/8/layout/chevron1"/>
    <dgm:cxn modelId="{1E735DAB-9190-4093-B440-AEBA0FACA1D8}" srcId="{70E40AFA-B702-41C1-A262-F2EB2B293EED}" destId="{8B37B2BD-3790-4054-A075-788AC0B50198}" srcOrd="1" destOrd="0" parTransId="{89D8E6FA-5AD2-4431-8DF8-8FF274F4ED32}" sibTransId="{DD369E29-47FE-4A75-9887-F991F5550A7E}"/>
    <dgm:cxn modelId="{10977D77-188A-49E2-9090-D52DD87D64CE}" type="presOf" srcId="{8B37B2BD-3790-4054-A075-788AC0B50198}" destId="{DAAE9B21-8134-49F4-9738-EDE272C85331}" srcOrd="0" destOrd="0" presId="urn:microsoft.com/office/officeart/2005/8/layout/chevron1"/>
    <dgm:cxn modelId="{DDD4E793-26D3-4296-B133-3ADF2E2181D0}" type="presParOf" srcId="{5BBB3CAC-8187-42C6-8A64-63A90D1B0AAA}" destId="{87949323-4A27-4919-981C-8CCBBFF9FD57}" srcOrd="0" destOrd="0" presId="urn:microsoft.com/office/officeart/2005/8/layout/chevron1"/>
    <dgm:cxn modelId="{38FC9025-C3BF-4240-ADDA-79A601BBE877}" type="presParOf" srcId="{5BBB3CAC-8187-42C6-8A64-63A90D1B0AAA}" destId="{DCAE6D24-A3C2-48EA-8F49-D386905596B3}" srcOrd="1" destOrd="0" presId="urn:microsoft.com/office/officeart/2005/8/layout/chevron1"/>
    <dgm:cxn modelId="{DBE21BE4-45B4-440F-99CA-54E98DA00A36}" type="presParOf" srcId="{5BBB3CAC-8187-42C6-8A64-63A90D1B0AAA}" destId="{DAAE9B21-8134-49F4-9738-EDE272C85331}" srcOrd="2" destOrd="0" presId="urn:microsoft.com/office/officeart/2005/8/layout/chevron1"/>
    <dgm:cxn modelId="{F92F22B8-31E9-4176-B423-B57B9B496A98}" type="presParOf" srcId="{5BBB3CAC-8187-42C6-8A64-63A90D1B0AAA}" destId="{46ECDC73-A593-4ABE-8764-7CDF2D01542B}" srcOrd="3" destOrd="0" presId="urn:microsoft.com/office/officeart/2005/8/layout/chevron1"/>
    <dgm:cxn modelId="{8593A57F-E436-45FC-8728-37E13779F345}" type="presParOf" srcId="{5BBB3CAC-8187-42C6-8A64-63A90D1B0AAA}" destId="{B98391EB-5EE4-42EE-8239-3FC6B3408A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40AFA-B702-41C1-A262-F2EB2B293EED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7178C2FF-2091-4D14-9E2F-C9222999B494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1 261,3</a:t>
          </a:r>
          <a:endParaRPr lang="ru-RU" sz="2000" b="1" dirty="0">
            <a:solidFill>
              <a:schemeClr val="tx1"/>
            </a:solidFill>
          </a:endParaRPr>
        </a:p>
      </dgm:t>
    </dgm:pt>
    <dgm:pt modelId="{AC9EFDF2-0174-46DF-8A15-91A2D8662F58}" type="parTrans" cxnId="{75ED4CD5-C163-461B-9184-5A06F37C09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09131B-F7FA-4168-B823-9BE603F9E0A2}" type="sibTrans" cxnId="{75ED4CD5-C163-461B-9184-5A06F37C09D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B37B2BD-3790-4054-A075-788AC0B50198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1 261,3</a:t>
          </a:r>
          <a:endParaRPr lang="ru-RU" sz="2000" b="1" dirty="0">
            <a:solidFill>
              <a:schemeClr val="tx1"/>
            </a:solidFill>
          </a:endParaRPr>
        </a:p>
      </dgm:t>
    </dgm:pt>
    <dgm:pt modelId="{89D8E6FA-5AD2-4431-8DF8-8FF274F4ED32}" type="parTrans" cxnId="{1E735DAB-9190-4093-B440-AEBA0FACA1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369E29-47FE-4A75-9887-F991F5550A7E}" type="sibTrans" cxnId="{1E735DAB-9190-4093-B440-AEBA0FACA1D8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F1C0B4E-E730-47DF-BB71-F30239E89C92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1 261,3</a:t>
          </a:r>
          <a:endParaRPr lang="ru-RU" sz="2000" b="1" dirty="0">
            <a:solidFill>
              <a:schemeClr val="tx1"/>
            </a:solidFill>
          </a:endParaRPr>
        </a:p>
      </dgm:t>
    </dgm:pt>
    <dgm:pt modelId="{C79986F7-FC3D-4FAD-AB65-BD5C1F9697FA}" type="par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DB0707-13F0-403A-BFA2-B50420790306}" type="sib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74617F-FB33-4747-98A2-DC6A69CEDFFD}" type="pres">
      <dgm:prSet presAssocID="{70E40AFA-B702-41C1-A262-F2EB2B293EED}" presName="Name0" presStyleCnt="0">
        <dgm:presLayoutVars>
          <dgm:dir/>
          <dgm:animLvl val="lvl"/>
          <dgm:resizeHandles val="exact"/>
        </dgm:presLayoutVars>
      </dgm:prSet>
      <dgm:spPr/>
    </dgm:pt>
    <dgm:pt modelId="{BCC24237-47B8-4792-9917-AFD8DB548215}" type="pres">
      <dgm:prSet presAssocID="{7178C2FF-2091-4D14-9E2F-C9222999B49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B9955-D2D6-4F44-9397-8BA1F1344AFB}" type="pres">
      <dgm:prSet presAssocID="{6009131B-F7FA-4168-B823-9BE603F9E0A2}" presName="parTxOnlySpace" presStyleCnt="0"/>
      <dgm:spPr/>
    </dgm:pt>
    <dgm:pt modelId="{D0E40B8D-636C-4B62-8478-0434F9F1580C}" type="pres">
      <dgm:prSet presAssocID="{8B37B2BD-3790-4054-A075-788AC0B5019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6CD2A-E830-46B8-882E-8E637C0A72B0}" type="pres">
      <dgm:prSet presAssocID="{DD369E29-47FE-4A75-9887-F991F5550A7E}" presName="parTxOnlySpace" presStyleCnt="0"/>
      <dgm:spPr/>
    </dgm:pt>
    <dgm:pt modelId="{E67E451E-B236-4E6B-9ACE-C9064B6E4F54}" type="pres">
      <dgm:prSet presAssocID="{FF1C0B4E-E730-47DF-BB71-F30239E89C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61E381-F72D-4067-9E0E-23D0FEC42445}" type="presOf" srcId="{8B37B2BD-3790-4054-A075-788AC0B50198}" destId="{D0E40B8D-636C-4B62-8478-0434F9F1580C}" srcOrd="0" destOrd="0" presId="urn:microsoft.com/office/officeart/2005/8/layout/chevron1"/>
    <dgm:cxn modelId="{DED64875-47C0-490D-95F4-2EE155438B42}" type="presOf" srcId="{7178C2FF-2091-4D14-9E2F-C9222999B494}" destId="{BCC24237-47B8-4792-9917-AFD8DB548215}" srcOrd="0" destOrd="0" presId="urn:microsoft.com/office/officeart/2005/8/layout/chevron1"/>
    <dgm:cxn modelId="{75ED4CD5-C163-461B-9184-5A06F37C09D1}" srcId="{70E40AFA-B702-41C1-A262-F2EB2B293EED}" destId="{7178C2FF-2091-4D14-9E2F-C9222999B494}" srcOrd="0" destOrd="0" parTransId="{AC9EFDF2-0174-46DF-8A15-91A2D8662F58}" sibTransId="{6009131B-F7FA-4168-B823-9BE603F9E0A2}"/>
    <dgm:cxn modelId="{F4C5CFE4-D2C7-4253-A352-1BEEF7E7A7C8}" srcId="{70E40AFA-B702-41C1-A262-F2EB2B293EED}" destId="{FF1C0B4E-E730-47DF-BB71-F30239E89C92}" srcOrd="2" destOrd="0" parTransId="{C79986F7-FC3D-4FAD-AB65-BD5C1F9697FA}" sibTransId="{D7DB0707-13F0-403A-BFA2-B50420790306}"/>
    <dgm:cxn modelId="{A8575E58-C16B-4388-B1A5-23EE47D3FB23}" type="presOf" srcId="{FF1C0B4E-E730-47DF-BB71-F30239E89C92}" destId="{E67E451E-B236-4E6B-9ACE-C9064B6E4F54}" srcOrd="0" destOrd="0" presId="urn:microsoft.com/office/officeart/2005/8/layout/chevron1"/>
    <dgm:cxn modelId="{1E735DAB-9190-4093-B440-AEBA0FACA1D8}" srcId="{70E40AFA-B702-41C1-A262-F2EB2B293EED}" destId="{8B37B2BD-3790-4054-A075-788AC0B50198}" srcOrd="1" destOrd="0" parTransId="{89D8E6FA-5AD2-4431-8DF8-8FF274F4ED32}" sibTransId="{DD369E29-47FE-4A75-9887-F991F5550A7E}"/>
    <dgm:cxn modelId="{EE93386B-1819-420F-A9BE-8DB9485DD3ED}" type="presOf" srcId="{70E40AFA-B702-41C1-A262-F2EB2B293EED}" destId="{0474617F-FB33-4747-98A2-DC6A69CEDFFD}" srcOrd="0" destOrd="0" presId="urn:microsoft.com/office/officeart/2005/8/layout/chevron1"/>
    <dgm:cxn modelId="{8ECB13BB-C0AC-4771-8633-6E9E905C1113}" type="presParOf" srcId="{0474617F-FB33-4747-98A2-DC6A69CEDFFD}" destId="{BCC24237-47B8-4792-9917-AFD8DB548215}" srcOrd="0" destOrd="0" presId="urn:microsoft.com/office/officeart/2005/8/layout/chevron1"/>
    <dgm:cxn modelId="{CF5FE3F4-9E4B-4183-8CEC-5DEFCD403C1A}" type="presParOf" srcId="{0474617F-FB33-4747-98A2-DC6A69CEDFFD}" destId="{90AB9955-D2D6-4F44-9397-8BA1F1344AFB}" srcOrd="1" destOrd="0" presId="urn:microsoft.com/office/officeart/2005/8/layout/chevron1"/>
    <dgm:cxn modelId="{45D1376F-DE56-4107-B55E-EEBA5DE1AC83}" type="presParOf" srcId="{0474617F-FB33-4747-98A2-DC6A69CEDFFD}" destId="{D0E40B8D-636C-4B62-8478-0434F9F1580C}" srcOrd="2" destOrd="0" presId="urn:microsoft.com/office/officeart/2005/8/layout/chevron1"/>
    <dgm:cxn modelId="{72EE709B-D7CA-4636-989E-FC894F3F097B}" type="presParOf" srcId="{0474617F-FB33-4747-98A2-DC6A69CEDFFD}" destId="{5526CD2A-E830-46B8-882E-8E637C0A72B0}" srcOrd="3" destOrd="0" presId="urn:microsoft.com/office/officeart/2005/8/layout/chevron1"/>
    <dgm:cxn modelId="{976A9815-67FB-42E7-B161-CB1610085B69}" type="presParOf" srcId="{0474617F-FB33-4747-98A2-DC6A69CEDFFD}" destId="{E67E451E-B236-4E6B-9ACE-C9064B6E4F5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E40AFA-B702-41C1-A262-F2EB2B293EED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7178C2FF-2091-4D14-9E2F-C9222999B49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4 707,4</a:t>
          </a:r>
          <a:endParaRPr lang="ru-RU" sz="2000" b="1" dirty="0">
            <a:solidFill>
              <a:schemeClr val="tx1"/>
            </a:solidFill>
          </a:endParaRPr>
        </a:p>
      </dgm:t>
    </dgm:pt>
    <dgm:pt modelId="{AC9EFDF2-0174-46DF-8A15-91A2D8662F58}" type="parTrans" cxnId="{75ED4CD5-C163-461B-9184-5A06F37C09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09131B-F7FA-4168-B823-9BE603F9E0A2}" type="sibTrans" cxnId="{75ED4CD5-C163-461B-9184-5A06F37C09D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B37B2BD-3790-4054-A075-788AC0B50198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0,0</a:t>
          </a:r>
          <a:endParaRPr lang="ru-RU" sz="2000" b="1" dirty="0">
            <a:solidFill>
              <a:schemeClr val="tx1"/>
            </a:solidFill>
          </a:endParaRPr>
        </a:p>
      </dgm:t>
    </dgm:pt>
    <dgm:pt modelId="{89D8E6FA-5AD2-4431-8DF8-8FF274F4ED32}" type="parTrans" cxnId="{1E735DAB-9190-4093-B440-AEBA0FACA1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369E29-47FE-4A75-9887-F991F5550A7E}" type="sibTrans" cxnId="{1E735DAB-9190-4093-B440-AEBA0FACA1D8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F1C0B4E-E730-47DF-BB71-F30239E89C92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0,0</a:t>
          </a:r>
          <a:endParaRPr lang="ru-RU" sz="2000" b="1" dirty="0">
            <a:solidFill>
              <a:schemeClr val="tx1"/>
            </a:solidFill>
          </a:endParaRPr>
        </a:p>
      </dgm:t>
    </dgm:pt>
    <dgm:pt modelId="{C79986F7-FC3D-4FAD-AB65-BD5C1F9697FA}" type="par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DB0707-13F0-403A-BFA2-B50420790306}" type="sibTrans" cxnId="{F4C5CFE4-D2C7-4253-A352-1BEEF7E7A7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CFFE78-533D-45AD-B686-493824C6BD94}" type="pres">
      <dgm:prSet presAssocID="{70E40AFA-B702-41C1-A262-F2EB2B293EED}" presName="Name0" presStyleCnt="0">
        <dgm:presLayoutVars>
          <dgm:dir/>
          <dgm:animLvl val="lvl"/>
          <dgm:resizeHandles val="exact"/>
        </dgm:presLayoutVars>
      </dgm:prSet>
      <dgm:spPr/>
    </dgm:pt>
    <dgm:pt modelId="{0F11356E-060B-450F-BAE9-2B040159F86E}" type="pres">
      <dgm:prSet presAssocID="{7178C2FF-2091-4D14-9E2F-C9222999B49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1927A-FB0C-4366-BA71-E657A4DFF5EA}" type="pres">
      <dgm:prSet presAssocID="{6009131B-F7FA-4168-B823-9BE603F9E0A2}" presName="parTxOnlySpace" presStyleCnt="0"/>
      <dgm:spPr/>
    </dgm:pt>
    <dgm:pt modelId="{4EE0387D-A664-409E-BF6E-AA9AFAB88660}" type="pres">
      <dgm:prSet presAssocID="{8B37B2BD-3790-4054-A075-788AC0B5019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75944-5FD4-4D04-A6EE-5EEE3D534001}" type="pres">
      <dgm:prSet presAssocID="{DD369E29-47FE-4A75-9887-F991F5550A7E}" presName="parTxOnlySpace" presStyleCnt="0"/>
      <dgm:spPr/>
    </dgm:pt>
    <dgm:pt modelId="{7035E9AF-D428-490B-BDA7-493292C64079}" type="pres">
      <dgm:prSet presAssocID="{FF1C0B4E-E730-47DF-BB71-F30239E89C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A379D0-C03F-4235-BC9C-3DD8B42F1DAF}" type="presOf" srcId="{8B37B2BD-3790-4054-A075-788AC0B50198}" destId="{4EE0387D-A664-409E-BF6E-AA9AFAB88660}" srcOrd="0" destOrd="0" presId="urn:microsoft.com/office/officeart/2005/8/layout/chevron1"/>
    <dgm:cxn modelId="{75ED4CD5-C163-461B-9184-5A06F37C09D1}" srcId="{70E40AFA-B702-41C1-A262-F2EB2B293EED}" destId="{7178C2FF-2091-4D14-9E2F-C9222999B494}" srcOrd="0" destOrd="0" parTransId="{AC9EFDF2-0174-46DF-8A15-91A2D8662F58}" sibTransId="{6009131B-F7FA-4168-B823-9BE603F9E0A2}"/>
    <dgm:cxn modelId="{F4C5CFE4-D2C7-4253-A352-1BEEF7E7A7C8}" srcId="{70E40AFA-B702-41C1-A262-F2EB2B293EED}" destId="{FF1C0B4E-E730-47DF-BB71-F30239E89C92}" srcOrd="2" destOrd="0" parTransId="{C79986F7-FC3D-4FAD-AB65-BD5C1F9697FA}" sibTransId="{D7DB0707-13F0-403A-BFA2-B50420790306}"/>
    <dgm:cxn modelId="{5C133123-4398-42B5-A137-1B8BF5E01B86}" type="presOf" srcId="{70E40AFA-B702-41C1-A262-F2EB2B293EED}" destId="{B4CFFE78-533D-45AD-B686-493824C6BD94}" srcOrd="0" destOrd="0" presId="urn:microsoft.com/office/officeart/2005/8/layout/chevron1"/>
    <dgm:cxn modelId="{1E735DAB-9190-4093-B440-AEBA0FACA1D8}" srcId="{70E40AFA-B702-41C1-A262-F2EB2B293EED}" destId="{8B37B2BD-3790-4054-A075-788AC0B50198}" srcOrd="1" destOrd="0" parTransId="{89D8E6FA-5AD2-4431-8DF8-8FF274F4ED32}" sibTransId="{DD369E29-47FE-4A75-9887-F991F5550A7E}"/>
    <dgm:cxn modelId="{AE6058ED-D080-46CB-91BE-F0EB9AC6880D}" type="presOf" srcId="{7178C2FF-2091-4D14-9E2F-C9222999B494}" destId="{0F11356E-060B-450F-BAE9-2B040159F86E}" srcOrd="0" destOrd="0" presId="urn:microsoft.com/office/officeart/2005/8/layout/chevron1"/>
    <dgm:cxn modelId="{5E4A08DC-9CB3-473D-AAC7-C2D55DB023FF}" type="presOf" srcId="{FF1C0B4E-E730-47DF-BB71-F30239E89C92}" destId="{7035E9AF-D428-490B-BDA7-493292C64079}" srcOrd="0" destOrd="0" presId="urn:microsoft.com/office/officeart/2005/8/layout/chevron1"/>
    <dgm:cxn modelId="{6C38F5B3-3CC8-4AFF-931D-B1A74FDF3FE0}" type="presParOf" srcId="{B4CFFE78-533D-45AD-B686-493824C6BD94}" destId="{0F11356E-060B-450F-BAE9-2B040159F86E}" srcOrd="0" destOrd="0" presId="urn:microsoft.com/office/officeart/2005/8/layout/chevron1"/>
    <dgm:cxn modelId="{97F37789-A009-4090-B1B5-20412A1C6A33}" type="presParOf" srcId="{B4CFFE78-533D-45AD-B686-493824C6BD94}" destId="{9BE1927A-FB0C-4366-BA71-E657A4DFF5EA}" srcOrd="1" destOrd="0" presId="urn:microsoft.com/office/officeart/2005/8/layout/chevron1"/>
    <dgm:cxn modelId="{6640293C-61B6-4E70-AFB8-5BEFFB2C57EC}" type="presParOf" srcId="{B4CFFE78-533D-45AD-B686-493824C6BD94}" destId="{4EE0387D-A664-409E-BF6E-AA9AFAB88660}" srcOrd="2" destOrd="0" presId="urn:microsoft.com/office/officeart/2005/8/layout/chevron1"/>
    <dgm:cxn modelId="{6B2D5FC5-4AE0-4950-9FAE-34D630582C26}" type="presParOf" srcId="{B4CFFE78-533D-45AD-B686-493824C6BD94}" destId="{8B275944-5FD4-4D04-A6EE-5EEE3D534001}" srcOrd="3" destOrd="0" presId="urn:microsoft.com/office/officeart/2005/8/layout/chevron1"/>
    <dgm:cxn modelId="{7B246943-0D7D-4739-B83A-A21B35EAF7D5}" type="presParOf" srcId="{B4CFFE78-533D-45AD-B686-493824C6BD94}" destId="{7035E9AF-D428-490B-BDA7-493292C640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629E42-F5F6-4498-A423-BD17A1FF709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AF93B0-4F7F-4403-9E50-660C10D69CFA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Дополнительные меры социальной поддержки детям-сиротам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DBDB3-980E-4D79-A446-AE78B95B3494}" type="parTrans" cxnId="{86DBF922-CF85-4E4A-B8FE-51C444014CF7}">
      <dgm:prSet/>
      <dgm:spPr/>
      <dgm:t>
        <a:bodyPr/>
        <a:lstStyle/>
        <a:p>
          <a:endParaRPr lang="ru-RU"/>
        </a:p>
      </dgm:t>
    </dgm:pt>
    <dgm:pt modelId="{9EB56160-6061-4756-A911-71F8FC73C9FB}" type="sibTrans" cxnId="{86DBF922-CF85-4E4A-B8FE-51C444014CF7}">
      <dgm:prSet/>
      <dgm:spPr/>
      <dgm:t>
        <a:bodyPr/>
        <a:lstStyle/>
        <a:p>
          <a:endParaRPr lang="ru-RU"/>
        </a:p>
      </dgm:t>
    </dgm:pt>
    <dgm:pt modelId="{5C9547CD-2646-41E1-AD51-762BED7EF355}">
      <dgm:prSet phldrT="[Текст]" custT="1"/>
      <dgm:spPr>
        <a:solidFill>
          <a:srgbClr val="33D1AD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27 178,0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1EBD9-2EB5-479E-B4EF-111AA8BA74AD}" type="parTrans" cxnId="{83768100-5956-441E-91B2-DB237CA14C2E}">
      <dgm:prSet/>
      <dgm:spPr/>
      <dgm:t>
        <a:bodyPr/>
        <a:lstStyle/>
        <a:p>
          <a:endParaRPr lang="ru-RU"/>
        </a:p>
      </dgm:t>
    </dgm:pt>
    <dgm:pt modelId="{F4E75D84-D62C-4969-8FF3-DAAA7DF1FCA6}" type="sibTrans" cxnId="{83768100-5956-441E-91B2-DB237CA14C2E}">
      <dgm:prSet/>
      <dgm:spPr/>
      <dgm:t>
        <a:bodyPr/>
        <a:lstStyle/>
        <a:p>
          <a:endParaRPr lang="ru-RU"/>
        </a:p>
      </dgm:t>
    </dgm:pt>
    <dgm:pt modelId="{CDA79CCC-DF5B-4724-A62A-5EC7DC8A2F55}">
      <dgm:prSet phldrT="[Текст]" custT="1"/>
      <dgm:spPr>
        <a:solidFill>
          <a:srgbClr val="FF5050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29 649,4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76314-1713-4A8F-850D-8D623117082E}" type="parTrans" cxnId="{9BA3A379-D126-4D96-94BF-281934C65540}">
      <dgm:prSet/>
      <dgm:spPr/>
      <dgm:t>
        <a:bodyPr/>
        <a:lstStyle/>
        <a:p>
          <a:endParaRPr lang="ru-RU"/>
        </a:p>
      </dgm:t>
    </dgm:pt>
    <dgm:pt modelId="{4C56CC48-7DA9-4718-AB51-9D20B3EAF83F}" type="sibTrans" cxnId="{9BA3A379-D126-4D96-94BF-281934C65540}">
      <dgm:prSet/>
      <dgm:spPr/>
      <dgm:t>
        <a:bodyPr/>
        <a:lstStyle/>
        <a:p>
          <a:endParaRPr lang="ru-RU"/>
        </a:p>
      </dgm:t>
    </dgm:pt>
    <dgm:pt modelId="{A107F828-95EF-4E19-9B6F-658DFD7BA2C6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жилых помещений детям-сиротам</a:t>
          </a:r>
          <a:endParaRPr lang="ru-RU" sz="1600" dirty="0">
            <a:solidFill>
              <a:schemeClr val="tx1"/>
            </a:solidFill>
          </a:endParaRPr>
        </a:p>
      </dgm:t>
    </dgm:pt>
    <dgm:pt modelId="{2D34DE19-46AF-424D-90D4-42B633097AC4}" type="parTrans" cxnId="{3118A348-47D1-45F5-A8F0-A5CC46707AB5}">
      <dgm:prSet/>
      <dgm:spPr/>
      <dgm:t>
        <a:bodyPr/>
        <a:lstStyle/>
        <a:p>
          <a:endParaRPr lang="ru-RU"/>
        </a:p>
      </dgm:t>
    </dgm:pt>
    <dgm:pt modelId="{7D66C7F3-5FD8-45CC-B7A2-1AFE5390B638}" type="sibTrans" cxnId="{3118A348-47D1-45F5-A8F0-A5CC46707AB5}">
      <dgm:prSet/>
      <dgm:spPr/>
      <dgm:t>
        <a:bodyPr/>
        <a:lstStyle/>
        <a:p>
          <a:endParaRPr lang="ru-RU"/>
        </a:p>
      </dgm:t>
    </dgm:pt>
    <dgm:pt modelId="{F3B7BC3F-B4F0-4D58-B790-B66355976B23}">
      <dgm:prSet phldrT="[Текст]" custT="1"/>
      <dgm:spPr>
        <a:solidFill>
          <a:srgbClr val="33D1AD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35 927,5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/>
        </a:p>
      </dgm:t>
    </dgm:pt>
    <dgm:pt modelId="{C45835B2-337C-4E4F-A269-DE777FD3EF10}" type="parTrans" cxnId="{A6121CE0-F16C-4C15-8E26-849D145D0D03}">
      <dgm:prSet/>
      <dgm:spPr/>
      <dgm:t>
        <a:bodyPr/>
        <a:lstStyle/>
        <a:p>
          <a:endParaRPr lang="ru-RU"/>
        </a:p>
      </dgm:t>
    </dgm:pt>
    <dgm:pt modelId="{92239B6B-F858-4C09-AF16-67E86F889F98}" type="sibTrans" cxnId="{A6121CE0-F16C-4C15-8E26-849D145D0D03}">
      <dgm:prSet/>
      <dgm:spPr/>
      <dgm:t>
        <a:bodyPr/>
        <a:lstStyle/>
        <a:p>
          <a:endParaRPr lang="ru-RU"/>
        </a:p>
      </dgm:t>
    </dgm:pt>
    <dgm:pt modelId="{8C40D62B-BAD3-488F-A9A9-D8F36712A9DB}">
      <dgm:prSet phldrT="[Текст]" custT="1"/>
      <dgm:spPr>
        <a:solidFill>
          <a:srgbClr val="FF5050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21 955,7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/>
        </a:p>
      </dgm:t>
    </dgm:pt>
    <dgm:pt modelId="{1D920863-DE0B-4FB5-9E6B-6D1987027AEB}" type="parTrans" cxnId="{C75145DA-0E7D-4D7A-8135-805F381A48CB}">
      <dgm:prSet/>
      <dgm:spPr/>
      <dgm:t>
        <a:bodyPr/>
        <a:lstStyle/>
        <a:p>
          <a:endParaRPr lang="ru-RU"/>
        </a:p>
      </dgm:t>
    </dgm:pt>
    <dgm:pt modelId="{E694B91F-88D1-48AD-B37C-186700176BC3}" type="sibTrans" cxnId="{C75145DA-0E7D-4D7A-8135-805F381A48CB}">
      <dgm:prSet/>
      <dgm:spPr/>
      <dgm:t>
        <a:bodyPr/>
        <a:lstStyle/>
        <a:p>
          <a:endParaRPr lang="ru-RU"/>
        </a:p>
      </dgm:t>
    </dgm:pt>
    <dgm:pt modelId="{C2DE9179-91DF-4DBA-BB08-D7B9BB5ACA9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19 959,8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/>
        </a:p>
      </dgm:t>
    </dgm:pt>
    <dgm:pt modelId="{5477C4DB-8FD5-4F05-BE4B-4D0EAA319FE4}" type="parTrans" cxnId="{BBC7A551-2642-49C8-92A1-5782D46F72FA}">
      <dgm:prSet/>
      <dgm:spPr/>
      <dgm:t>
        <a:bodyPr/>
        <a:lstStyle/>
        <a:p>
          <a:endParaRPr lang="ru-RU"/>
        </a:p>
      </dgm:t>
    </dgm:pt>
    <dgm:pt modelId="{D050D385-6555-4707-91DD-C9CE5D6AF6BD}" type="sibTrans" cxnId="{BBC7A551-2642-49C8-92A1-5782D46F72FA}">
      <dgm:prSet/>
      <dgm:spPr/>
      <dgm:t>
        <a:bodyPr/>
        <a:lstStyle/>
        <a:p>
          <a:endParaRPr lang="ru-RU"/>
        </a:p>
      </dgm:t>
    </dgm:pt>
    <dgm:pt modelId="{7AE769CC-2AA3-4BDA-8E1F-950AC157C4A0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28 934,5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A8839-B062-4BC0-A451-5A82C6F684AE}" type="parTrans" cxnId="{698F31D9-5C52-466B-A631-5CCC375A7E8A}">
      <dgm:prSet/>
      <dgm:spPr/>
      <dgm:t>
        <a:bodyPr/>
        <a:lstStyle/>
        <a:p>
          <a:endParaRPr lang="ru-RU"/>
        </a:p>
      </dgm:t>
    </dgm:pt>
    <dgm:pt modelId="{510DC6B2-95D7-443D-BA9E-DB815BAFC5AA}" type="sibTrans" cxnId="{698F31D9-5C52-466B-A631-5CCC375A7E8A}">
      <dgm:prSet/>
      <dgm:spPr/>
      <dgm:t>
        <a:bodyPr/>
        <a:lstStyle/>
        <a:p>
          <a:endParaRPr lang="ru-RU"/>
        </a:p>
      </dgm:t>
    </dgm:pt>
    <dgm:pt modelId="{9DECDB14-DC5D-4104-B9B4-15392A9B6E5D}" type="pres">
      <dgm:prSet presAssocID="{4A629E42-F5F6-4498-A423-BD17A1FF70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455D824-B8D5-49AB-9251-C5B2EC7FF4DE}" type="pres">
      <dgm:prSet presAssocID="{48AF93B0-4F7F-4403-9E50-660C10D69CFA}" presName="root" presStyleCnt="0"/>
      <dgm:spPr/>
    </dgm:pt>
    <dgm:pt modelId="{6E0FE049-45FD-487E-B90B-36C49CB736C7}" type="pres">
      <dgm:prSet presAssocID="{48AF93B0-4F7F-4403-9E50-660C10D69CFA}" presName="rootComposite" presStyleCnt="0"/>
      <dgm:spPr/>
    </dgm:pt>
    <dgm:pt modelId="{3D3197AC-E645-456A-A40E-4F9BB58D22F5}" type="pres">
      <dgm:prSet presAssocID="{48AF93B0-4F7F-4403-9E50-660C10D69CFA}" presName="rootText" presStyleLbl="node1" presStyleIdx="0" presStyleCnt="2" custScaleX="126387" custLinFactNeighborX="-71415" custLinFactNeighborY="1327"/>
      <dgm:spPr/>
      <dgm:t>
        <a:bodyPr/>
        <a:lstStyle/>
        <a:p>
          <a:endParaRPr lang="ru-RU"/>
        </a:p>
      </dgm:t>
    </dgm:pt>
    <dgm:pt modelId="{265307CA-234F-4423-B04B-5A08A6D9655B}" type="pres">
      <dgm:prSet presAssocID="{48AF93B0-4F7F-4403-9E50-660C10D69CFA}" presName="rootConnector" presStyleLbl="node1" presStyleIdx="0" presStyleCnt="2"/>
      <dgm:spPr/>
      <dgm:t>
        <a:bodyPr/>
        <a:lstStyle/>
        <a:p>
          <a:endParaRPr lang="ru-RU"/>
        </a:p>
      </dgm:t>
    </dgm:pt>
    <dgm:pt modelId="{2DD678F8-0C89-4975-B1B9-3E90E336CD35}" type="pres">
      <dgm:prSet presAssocID="{48AF93B0-4F7F-4403-9E50-660C10D69CFA}" presName="childShape" presStyleCnt="0"/>
      <dgm:spPr/>
    </dgm:pt>
    <dgm:pt modelId="{720B711B-F2C3-4DA4-97D1-FC0F237979F3}" type="pres">
      <dgm:prSet presAssocID="{BD01EBD9-2EB5-479E-B4EF-111AA8BA74A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8DB030CF-FF36-4FBE-A9EB-DC28CECEAE9B}" type="pres">
      <dgm:prSet presAssocID="{5C9547CD-2646-41E1-AD51-762BED7EF355}" presName="childText" presStyleLbl="bgAcc1" presStyleIdx="0" presStyleCnt="6" custLinFactNeighborX="-86528" custLinFactNeighborY="-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F4A1E-8670-470F-88AD-F3F36B0C8110}" type="pres">
      <dgm:prSet presAssocID="{EB776314-1713-4A8F-850D-8D623117082E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76F2B6F-0EDC-46FB-84E2-70CCFB0FFB9F}" type="pres">
      <dgm:prSet presAssocID="{CDA79CCC-DF5B-4724-A62A-5EC7DC8A2F55}" presName="childText" presStyleLbl="bgAcc1" presStyleIdx="1" presStyleCnt="6" custLinFactNeighborX="-43607" custLinFactNeighborY="-1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D736D-CE8F-4DE2-BDC8-F33C550868C1}" type="pres">
      <dgm:prSet presAssocID="{9BCA8839-B062-4BC0-A451-5A82C6F684A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7F72C994-68DE-4620-AC7F-B8250FA1E69C}" type="pres">
      <dgm:prSet presAssocID="{7AE769CC-2AA3-4BDA-8E1F-950AC157C4A0}" presName="childText" presStyleLbl="bgAcc1" presStyleIdx="2" presStyleCnt="6" custLinFactNeighborX="20775" custLinFactNeighborY="-2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E193C-1789-4D86-9D18-6A28E7E70C1C}" type="pres">
      <dgm:prSet presAssocID="{A107F828-95EF-4E19-9B6F-658DFD7BA2C6}" presName="root" presStyleCnt="0"/>
      <dgm:spPr/>
    </dgm:pt>
    <dgm:pt modelId="{72BD1AEC-C4BE-4F8D-8A0E-D0757D7B2D13}" type="pres">
      <dgm:prSet presAssocID="{A107F828-95EF-4E19-9B6F-658DFD7BA2C6}" presName="rootComposite" presStyleCnt="0"/>
      <dgm:spPr/>
    </dgm:pt>
    <dgm:pt modelId="{4424481E-7181-42A0-B695-BFA9487A6B1F}" type="pres">
      <dgm:prSet presAssocID="{A107F828-95EF-4E19-9B6F-658DFD7BA2C6}" presName="rootText" presStyleLbl="node1" presStyleIdx="1" presStyleCnt="2" custScaleX="124696" custLinFactNeighborX="14124" custLinFactNeighborY="1327"/>
      <dgm:spPr/>
      <dgm:t>
        <a:bodyPr/>
        <a:lstStyle/>
        <a:p>
          <a:endParaRPr lang="ru-RU"/>
        </a:p>
      </dgm:t>
    </dgm:pt>
    <dgm:pt modelId="{CFF7738C-03A5-430D-93FC-415FF3E4C78E}" type="pres">
      <dgm:prSet presAssocID="{A107F828-95EF-4E19-9B6F-658DFD7BA2C6}" presName="rootConnector" presStyleLbl="node1" presStyleIdx="1" presStyleCnt="2"/>
      <dgm:spPr/>
      <dgm:t>
        <a:bodyPr/>
        <a:lstStyle/>
        <a:p>
          <a:endParaRPr lang="ru-RU"/>
        </a:p>
      </dgm:t>
    </dgm:pt>
    <dgm:pt modelId="{D733AD32-AC70-4E1B-84EE-8641E4AEC3CA}" type="pres">
      <dgm:prSet presAssocID="{A107F828-95EF-4E19-9B6F-658DFD7BA2C6}" presName="childShape" presStyleCnt="0"/>
      <dgm:spPr/>
    </dgm:pt>
    <dgm:pt modelId="{36CE9366-8314-4A87-A31E-B32A627DDCDA}" type="pres">
      <dgm:prSet presAssocID="{C45835B2-337C-4E4F-A269-DE777FD3EF10}" presName="Name13" presStyleLbl="parChTrans1D2" presStyleIdx="3" presStyleCnt="6"/>
      <dgm:spPr/>
      <dgm:t>
        <a:bodyPr/>
        <a:lstStyle/>
        <a:p>
          <a:endParaRPr lang="ru-RU"/>
        </a:p>
      </dgm:t>
    </dgm:pt>
    <dgm:pt modelId="{F904ED2E-3DE1-4AB2-8BB2-8AC8AF05D351}" type="pres">
      <dgm:prSet presAssocID="{F3B7BC3F-B4F0-4D58-B790-B66355976B23}" presName="childText" presStyleLbl="bgAcc1" presStyleIdx="3" presStyleCnt="6" custLinFactNeighborX="20818" custLinFactNeighborY="-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8887F-A1B4-43CF-B34A-50CFA09387EB}" type="pres">
      <dgm:prSet presAssocID="{1D920863-DE0B-4FB5-9E6B-6D1987027AEB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6E69492-29F1-40FF-A6D8-D8346EB70C3C}" type="pres">
      <dgm:prSet presAssocID="{8C40D62B-BAD3-488F-A9A9-D8F36712A9DB}" presName="childText" presStyleLbl="bgAcc1" presStyleIdx="4" presStyleCnt="6" custLinFactNeighborX="76616" custLinFactNeighborY="-1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843C5-ECCB-4006-89A0-B3FF7B52DCA1}" type="pres">
      <dgm:prSet presAssocID="{5477C4DB-8FD5-4F05-BE4B-4D0EAA319FE4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D28120A-A64F-43DA-8150-573D53CB17FB}" type="pres">
      <dgm:prSet presAssocID="{C2DE9179-91DF-4DBA-BB08-D7B9BB5ACA95}" presName="childText" presStyleLbl="bgAcc1" presStyleIdx="5" presStyleCnt="6" custLinFactX="19537" custLinFactNeighborX="100000" custLinFactNeighborY="-2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BF922-CF85-4E4A-B8FE-51C444014CF7}" srcId="{4A629E42-F5F6-4498-A423-BD17A1FF7096}" destId="{48AF93B0-4F7F-4403-9E50-660C10D69CFA}" srcOrd="0" destOrd="0" parTransId="{386DBDB3-980E-4D79-A446-AE78B95B3494}" sibTransId="{9EB56160-6061-4756-A911-71F8FC73C9FB}"/>
    <dgm:cxn modelId="{24F31603-797B-4EF2-B617-A814CA11EC06}" type="presOf" srcId="{8C40D62B-BAD3-488F-A9A9-D8F36712A9DB}" destId="{A6E69492-29F1-40FF-A6D8-D8346EB70C3C}" srcOrd="0" destOrd="0" presId="urn:microsoft.com/office/officeart/2005/8/layout/hierarchy3"/>
    <dgm:cxn modelId="{8E019083-C8B3-4055-89A8-D5BBF3147DDF}" type="presOf" srcId="{F3B7BC3F-B4F0-4D58-B790-B66355976B23}" destId="{F904ED2E-3DE1-4AB2-8BB2-8AC8AF05D351}" srcOrd="0" destOrd="0" presId="urn:microsoft.com/office/officeart/2005/8/layout/hierarchy3"/>
    <dgm:cxn modelId="{83768100-5956-441E-91B2-DB237CA14C2E}" srcId="{48AF93B0-4F7F-4403-9E50-660C10D69CFA}" destId="{5C9547CD-2646-41E1-AD51-762BED7EF355}" srcOrd="0" destOrd="0" parTransId="{BD01EBD9-2EB5-479E-B4EF-111AA8BA74AD}" sibTransId="{F4E75D84-D62C-4969-8FF3-DAAA7DF1FCA6}"/>
    <dgm:cxn modelId="{9DCB152B-EE43-4018-91C8-0A6D56831396}" type="presOf" srcId="{CDA79CCC-DF5B-4724-A62A-5EC7DC8A2F55}" destId="{D76F2B6F-0EDC-46FB-84E2-70CCFB0FFB9F}" srcOrd="0" destOrd="0" presId="urn:microsoft.com/office/officeart/2005/8/layout/hierarchy3"/>
    <dgm:cxn modelId="{858A3149-422C-4097-9F4D-3BDB3775A366}" type="presOf" srcId="{A107F828-95EF-4E19-9B6F-658DFD7BA2C6}" destId="{4424481E-7181-42A0-B695-BFA9487A6B1F}" srcOrd="0" destOrd="0" presId="urn:microsoft.com/office/officeart/2005/8/layout/hierarchy3"/>
    <dgm:cxn modelId="{BBC7A551-2642-49C8-92A1-5782D46F72FA}" srcId="{A107F828-95EF-4E19-9B6F-658DFD7BA2C6}" destId="{C2DE9179-91DF-4DBA-BB08-D7B9BB5ACA95}" srcOrd="2" destOrd="0" parTransId="{5477C4DB-8FD5-4F05-BE4B-4D0EAA319FE4}" sibTransId="{D050D385-6555-4707-91DD-C9CE5D6AF6BD}"/>
    <dgm:cxn modelId="{5A348C34-A22B-4C2C-835D-3004293B7E52}" type="presOf" srcId="{48AF93B0-4F7F-4403-9E50-660C10D69CFA}" destId="{265307CA-234F-4423-B04B-5A08A6D9655B}" srcOrd="1" destOrd="0" presId="urn:microsoft.com/office/officeart/2005/8/layout/hierarchy3"/>
    <dgm:cxn modelId="{FED741F2-B14E-4051-A374-BC3802EB3384}" type="presOf" srcId="{7AE769CC-2AA3-4BDA-8E1F-950AC157C4A0}" destId="{7F72C994-68DE-4620-AC7F-B8250FA1E69C}" srcOrd="0" destOrd="0" presId="urn:microsoft.com/office/officeart/2005/8/layout/hierarchy3"/>
    <dgm:cxn modelId="{C3BFFF28-E40D-44D3-9A80-E5162B0640F1}" type="presOf" srcId="{48AF93B0-4F7F-4403-9E50-660C10D69CFA}" destId="{3D3197AC-E645-456A-A40E-4F9BB58D22F5}" srcOrd="0" destOrd="0" presId="urn:microsoft.com/office/officeart/2005/8/layout/hierarchy3"/>
    <dgm:cxn modelId="{F9B1D6CD-1264-490E-A943-E1756DACC188}" type="presOf" srcId="{5C9547CD-2646-41E1-AD51-762BED7EF355}" destId="{8DB030CF-FF36-4FBE-A9EB-DC28CECEAE9B}" srcOrd="0" destOrd="0" presId="urn:microsoft.com/office/officeart/2005/8/layout/hierarchy3"/>
    <dgm:cxn modelId="{A27000AA-1C93-46EA-BE2B-8F0CC3665BB0}" type="presOf" srcId="{4A629E42-F5F6-4498-A423-BD17A1FF7096}" destId="{9DECDB14-DC5D-4104-B9B4-15392A9B6E5D}" srcOrd="0" destOrd="0" presId="urn:microsoft.com/office/officeart/2005/8/layout/hierarchy3"/>
    <dgm:cxn modelId="{A6121CE0-F16C-4C15-8E26-849D145D0D03}" srcId="{A107F828-95EF-4E19-9B6F-658DFD7BA2C6}" destId="{F3B7BC3F-B4F0-4D58-B790-B66355976B23}" srcOrd="0" destOrd="0" parTransId="{C45835B2-337C-4E4F-A269-DE777FD3EF10}" sibTransId="{92239B6B-F858-4C09-AF16-67E86F889F98}"/>
    <dgm:cxn modelId="{8AAB0E4C-ED31-4CAB-B5A3-EE5684A5D901}" type="presOf" srcId="{1D920863-DE0B-4FB5-9E6B-6D1987027AEB}" destId="{1288887F-A1B4-43CF-B34A-50CFA09387EB}" srcOrd="0" destOrd="0" presId="urn:microsoft.com/office/officeart/2005/8/layout/hierarchy3"/>
    <dgm:cxn modelId="{698F31D9-5C52-466B-A631-5CCC375A7E8A}" srcId="{48AF93B0-4F7F-4403-9E50-660C10D69CFA}" destId="{7AE769CC-2AA3-4BDA-8E1F-950AC157C4A0}" srcOrd="2" destOrd="0" parTransId="{9BCA8839-B062-4BC0-A451-5A82C6F684AE}" sibTransId="{510DC6B2-95D7-443D-BA9E-DB815BAFC5AA}"/>
    <dgm:cxn modelId="{F696E955-401A-4F6E-8A45-AAECE82BF6AC}" type="presOf" srcId="{C45835B2-337C-4E4F-A269-DE777FD3EF10}" destId="{36CE9366-8314-4A87-A31E-B32A627DDCDA}" srcOrd="0" destOrd="0" presId="urn:microsoft.com/office/officeart/2005/8/layout/hierarchy3"/>
    <dgm:cxn modelId="{0AEA5596-2BC9-4137-9693-D00B9ECC47B7}" type="presOf" srcId="{C2DE9179-91DF-4DBA-BB08-D7B9BB5ACA95}" destId="{0D28120A-A64F-43DA-8150-573D53CB17FB}" srcOrd="0" destOrd="0" presId="urn:microsoft.com/office/officeart/2005/8/layout/hierarchy3"/>
    <dgm:cxn modelId="{3118A348-47D1-45F5-A8F0-A5CC46707AB5}" srcId="{4A629E42-F5F6-4498-A423-BD17A1FF7096}" destId="{A107F828-95EF-4E19-9B6F-658DFD7BA2C6}" srcOrd="1" destOrd="0" parTransId="{2D34DE19-46AF-424D-90D4-42B633097AC4}" sibTransId="{7D66C7F3-5FD8-45CC-B7A2-1AFE5390B638}"/>
    <dgm:cxn modelId="{C75145DA-0E7D-4D7A-8135-805F381A48CB}" srcId="{A107F828-95EF-4E19-9B6F-658DFD7BA2C6}" destId="{8C40D62B-BAD3-488F-A9A9-D8F36712A9DB}" srcOrd="1" destOrd="0" parTransId="{1D920863-DE0B-4FB5-9E6B-6D1987027AEB}" sibTransId="{E694B91F-88D1-48AD-B37C-186700176BC3}"/>
    <dgm:cxn modelId="{5584A08B-70F4-4213-A02E-1C2FE9F24C60}" type="presOf" srcId="{A107F828-95EF-4E19-9B6F-658DFD7BA2C6}" destId="{CFF7738C-03A5-430D-93FC-415FF3E4C78E}" srcOrd="1" destOrd="0" presId="urn:microsoft.com/office/officeart/2005/8/layout/hierarchy3"/>
    <dgm:cxn modelId="{0CF5B097-1372-483B-81D2-5602D3121EB4}" type="presOf" srcId="{EB776314-1713-4A8F-850D-8D623117082E}" destId="{996F4A1E-8670-470F-88AD-F3F36B0C8110}" srcOrd="0" destOrd="0" presId="urn:microsoft.com/office/officeart/2005/8/layout/hierarchy3"/>
    <dgm:cxn modelId="{3CACE4B5-CCBC-4881-8C10-FEEC6C2ACFFC}" type="presOf" srcId="{5477C4DB-8FD5-4F05-BE4B-4D0EAA319FE4}" destId="{458843C5-ECCB-4006-89A0-B3FF7B52DCA1}" srcOrd="0" destOrd="0" presId="urn:microsoft.com/office/officeart/2005/8/layout/hierarchy3"/>
    <dgm:cxn modelId="{F58F7EF4-934E-4CD7-B0EA-A26DD1214057}" type="presOf" srcId="{9BCA8839-B062-4BC0-A451-5A82C6F684AE}" destId="{F37D736D-CE8F-4DE2-BDC8-F33C550868C1}" srcOrd="0" destOrd="0" presId="urn:microsoft.com/office/officeart/2005/8/layout/hierarchy3"/>
    <dgm:cxn modelId="{9BA3A379-D126-4D96-94BF-281934C65540}" srcId="{48AF93B0-4F7F-4403-9E50-660C10D69CFA}" destId="{CDA79CCC-DF5B-4724-A62A-5EC7DC8A2F55}" srcOrd="1" destOrd="0" parTransId="{EB776314-1713-4A8F-850D-8D623117082E}" sibTransId="{4C56CC48-7DA9-4718-AB51-9D20B3EAF83F}"/>
    <dgm:cxn modelId="{0A38DCE3-D4D9-4FA6-B9C1-2C7A3A5919DE}" type="presOf" srcId="{BD01EBD9-2EB5-479E-B4EF-111AA8BA74AD}" destId="{720B711B-F2C3-4DA4-97D1-FC0F237979F3}" srcOrd="0" destOrd="0" presId="urn:microsoft.com/office/officeart/2005/8/layout/hierarchy3"/>
    <dgm:cxn modelId="{F62F07EF-0BB5-46D8-93EB-243CC4AE40A7}" type="presParOf" srcId="{9DECDB14-DC5D-4104-B9B4-15392A9B6E5D}" destId="{1455D824-B8D5-49AB-9251-C5B2EC7FF4DE}" srcOrd="0" destOrd="0" presId="urn:microsoft.com/office/officeart/2005/8/layout/hierarchy3"/>
    <dgm:cxn modelId="{8D4DD425-E780-44FB-940C-B69B795C4D11}" type="presParOf" srcId="{1455D824-B8D5-49AB-9251-C5B2EC7FF4DE}" destId="{6E0FE049-45FD-487E-B90B-36C49CB736C7}" srcOrd="0" destOrd="0" presId="urn:microsoft.com/office/officeart/2005/8/layout/hierarchy3"/>
    <dgm:cxn modelId="{05C58B26-D835-45AB-8285-A104E9FE405B}" type="presParOf" srcId="{6E0FE049-45FD-487E-B90B-36C49CB736C7}" destId="{3D3197AC-E645-456A-A40E-4F9BB58D22F5}" srcOrd="0" destOrd="0" presId="urn:microsoft.com/office/officeart/2005/8/layout/hierarchy3"/>
    <dgm:cxn modelId="{0C291024-26E5-42FC-BB70-317F598BCF78}" type="presParOf" srcId="{6E0FE049-45FD-487E-B90B-36C49CB736C7}" destId="{265307CA-234F-4423-B04B-5A08A6D9655B}" srcOrd="1" destOrd="0" presId="urn:microsoft.com/office/officeart/2005/8/layout/hierarchy3"/>
    <dgm:cxn modelId="{2EC52D42-98F9-4394-8E7A-EA8F5F581EA8}" type="presParOf" srcId="{1455D824-B8D5-49AB-9251-C5B2EC7FF4DE}" destId="{2DD678F8-0C89-4975-B1B9-3E90E336CD35}" srcOrd="1" destOrd="0" presId="urn:microsoft.com/office/officeart/2005/8/layout/hierarchy3"/>
    <dgm:cxn modelId="{537F79E9-9AAC-4944-960A-4F601FA7B357}" type="presParOf" srcId="{2DD678F8-0C89-4975-B1B9-3E90E336CD35}" destId="{720B711B-F2C3-4DA4-97D1-FC0F237979F3}" srcOrd="0" destOrd="0" presId="urn:microsoft.com/office/officeart/2005/8/layout/hierarchy3"/>
    <dgm:cxn modelId="{9B2DA886-3647-420D-BF88-21109DFECC0A}" type="presParOf" srcId="{2DD678F8-0C89-4975-B1B9-3E90E336CD35}" destId="{8DB030CF-FF36-4FBE-A9EB-DC28CECEAE9B}" srcOrd="1" destOrd="0" presId="urn:microsoft.com/office/officeart/2005/8/layout/hierarchy3"/>
    <dgm:cxn modelId="{CA0AF560-C5F9-45CA-85A2-E79F968CE175}" type="presParOf" srcId="{2DD678F8-0C89-4975-B1B9-3E90E336CD35}" destId="{996F4A1E-8670-470F-88AD-F3F36B0C8110}" srcOrd="2" destOrd="0" presId="urn:microsoft.com/office/officeart/2005/8/layout/hierarchy3"/>
    <dgm:cxn modelId="{29ABB59C-A1AE-4D47-87E9-9F0C4659A61C}" type="presParOf" srcId="{2DD678F8-0C89-4975-B1B9-3E90E336CD35}" destId="{D76F2B6F-0EDC-46FB-84E2-70CCFB0FFB9F}" srcOrd="3" destOrd="0" presId="urn:microsoft.com/office/officeart/2005/8/layout/hierarchy3"/>
    <dgm:cxn modelId="{1AA90C21-F86A-4F0D-BA3A-FB993DAE3404}" type="presParOf" srcId="{2DD678F8-0C89-4975-B1B9-3E90E336CD35}" destId="{F37D736D-CE8F-4DE2-BDC8-F33C550868C1}" srcOrd="4" destOrd="0" presId="urn:microsoft.com/office/officeart/2005/8/layout/hierarchy3"/>
    <dgm:cxn modelId="{1E801054-B183-41F1-B5F4-75F044B3643D}" type="presParOf" srcId="{2DD678F8-0C89-4975-B1B9-3E90E336CD35}" destId="{7F72C994-68DE-4620-AC7F-B8250FA1E69C}" srcOrd="5" destOrd="0" presId="urn:microsoft.com/office/officeart/2005/8/layout/hierarchy3"/>
    <dgm:cxn modelId="{1678AF80-86F7-4445-A5F4-100EDECE40D3}" type="presParOf" srcId="{9DECDB14-DC5D-4104-B9B4-15392A9B6E5D}" destId="{422E193C-1789-4D86-9D18-6A28E7E70C1C}" srcOrd="1" destOrd="0" presId="urn:microsoft.com/office/officeart/2005/8/layout/hierarchy3"/>
    <dgm:cxn modelId="{A063E12E-2372-45F0-84FD-201657847A82}" type="presParOf" srcId="{422E193C-1789-4D86-9D18-6A28E7E70C1C}" destId="{72BD1AEC-C4BE-4F8D-8A0E-D0757D7B2D13}" srcOrd="0" destOrd="0" presId="urn:microsoft.com/office/officeart/2005/8/layout/hierarchy3"/>
    <dgm:cxn modelId="{D9BC1D9C-6C21-4F92-9C1D-261971342612}" type="presParOf" srcId="{72BD1AEC-C4BE-4F8D-8A0E-D0757D7B2D13}" destId="{4424481E-7181-42A0-B695-BFA9487A6B1F}" srcOrd="0" destOrd="0" presId="urn:microsoft.com/office/officeart/2005/8/layout/hierarchy3"/>
    <dgm:cxn modelId="{D4732DD1-58B8-4ED9-A7F1-DB831F4B057C}" type="presParOf" srcId="{72BD1AEC-C4BE-4F8D-8A0E-D0757D7B2D13}" destId="{CFF7738C-03A5-430D-93FC-415FF3E4C78E}" srcOrd="1" destOrd="0" presId="urn:microsoft.com/office/officeart/2005/8/layout/hierarchy3"/>
    <dgm:cxn modelId="{E82737BF-0B20-48DC-B336-2F52584E0123}" type="presParOf" srcId="{422E193C-1789-4D86-9D18-6A28E7E70C1C}" destId="{D733AD32-AC70-4E1B-84EE-8641E4AEC3CA}" srcOrd="1" destOrd="0" presId="urn:microsoft.com/office/officeart/2005/8/layout/hierarchy3"/>
    <dgm:cxn modelId="{B393A8F6-D0B6-4A54-AD02-3FADAE0BBE18}" type="presParOf" srcId="{D733AD32-AC70-4E1B-84EE-8641E4AEC3CA}" destId="{36CE9366-8314-4A87-A31E-B32A627DDCDA}" srcOrd="0" destOrd="0" presId="urn:microsoft.com/office/officeart/2005/8/layout/hierarchy3"/>
    <dgm:cxn modelId="{4ECBB29D-DA61-404A-9446-DD8ED546D842}" type="presParOf" srcId="{D733AD32-AC70-4E1B-84EE-8641E4AEC3CA}" destId="{F904ED2E-3DE1-4AB2-8BB2-8AC8AF05D351}" srcOrd="1" destOrd="0" presId="urn:microsoft.com/office/officeart/2005/8/layout/hierarchy3"/>
    <dgm:cxn modelId="{8BC86742-FEA6-413D-91FE-089E677933EC}" type="presParOf" srcId="{D733AD32-AC70-4E1B-84EE-8641E4AEC3CA}" destId="{1288887F-A1B4-43CF-B34A-50CFA09387EB}" srcOrd="2" destOrd="0" presId="urn:microsoft.com/office/officeart/2005/8/layout/hierarchy3"/>
    <dgm:cxn modelId="{0607EAB0-14EA-4BD7-A1F6-A72779321DCB}" type="presParOf" srcId="{D733AD32-AC70-4E1B-84EE-8641E4AEC3CA}" destId="{A6E69492-29F1-40FF-A6D8-D8346EB70C3C}" srcOrd="3" destOrd="0" presId="urn:microsoft.com/office/officeart/2005/8/layout/hierarchy3"/>
    <dgm:cxn modelId="{DAD272D4-7D1A-4BAC-BF28-420A36D46336}" type="presParOf" srcId="{D733AD32-AC70-4E1B-84EE-8641E4AEC3CA}" destId="{458843C5-ECCB-4006-89A0-B3FF7B52DCA1}" srcOrd="4" destOrd="0" presId="urn:microsoft.com/office/officeart/2005/8/layout/hierarchy3"/>
    <dgm:cxn modelId="{78D0D10A-2D99-4A3F-9D87-2D38ACE23BEB}" type="presParOf" srcId="{D733AD32-AC70-4E1B-84EE-8641E4AEC3CA}" destId="{0D28120A-A64F-43DA-8150-573D53CB17F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CA4D34-C503-4EC6-A20E-3AAC7B3CA752}" type="doc">
      <dgm:prSet loTypeId="urn:microsoft.com/office/officeart/2009/layout/CircleArrow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C87796-88AC-4470-A0AA-A3BA9EEFE28C}">
      <dgm:prSet phldrT="[Текст]"/>
      <dgm:spPr/>
      <dgm:t>
        <a:bodyPr/>
        <a:lstStyle/>
        <a:p>
          <a:r>
            <a:rPr lang="ru-RU" dirty="0" smtClean="0"/>
            <a:t>1 925,6</a:t>
          </a:r>
          <a:endParaRPr lang="ru-RU" dirty="0"/>
        </a:p>
      </dgm:t>
    </dgm:pt>
    <dgm:pt modelId="{F34CEBAD-887A-49DB-9379-695FFED79AA4}" type="parTrans" cxnId="{43437CBE-3078-48C8-9BDC-61B96FE901ED}">
      <dgm:prSet/>
      <dgm:spPr/>
      <dgm:t>
        <a:bodyPr/>
        <a:lstStyle/>
        <a:p>
          <a:endParaRPr lang="ru-RU"/>
        </a:p>
      </dgm:t>
    </dgm:pt>
    <dgm:pt modelId="{6DE1EF85-1E3C-48DC-944B-56D7C7E5169C}" type="sibTrans" cxnId="{43437CBE-3078-48C8-9BDC-61B96FE901ED}">
      <dgm:prSet/>
      <dgm:spPr/>
      <dgm:t>
        <a:bodyPr/>
        <a:lstStyle/>
        <a:p>
          <a:endParaRPr lang="ru-RU"/>
        </a:p>
      </dgm:t>
    </dgm:pt>
    <dgm:pt modelId="{3DA90B73-310A-4686-AA45-873E601F4073}">
      <dgm:prSet phldrT="[Текст]"/>
      <dgm:spPr/>
      <dgm:t>
        <a:bodyPr/>
        <a:lstStyle/>
        <a:p>
          <a:r>
            <a:rPr lang="ru-RU" dirty="0" smtClean="0"/>
            <a:t>1 921,6</a:t>
          </a:r>
          <a:endParaRPr lang="ru-RU" dirty="0"/>
        </a:p>
      </dgm:t>
    </dgm:pt>
    <dgm:pt modelId="{D0FC7058-94C7-4214-A4DD-671B234BED3E}" type="parTrans" cxnId="{A0519D6D-FA1C-41C5-8BC9-2DE26AD3834F}">
      <dgm:prSet/>
      <dgm:spPr/>
      <dgm:t>
        <a:bodyPr/>
        <a:lstStyle/>
        <a:p>
          <a:endParaRPr lang="ru-RU"/>
        </a:p>
      </dgm:t>
    </dgm:pt>
    <dgm:pt modelId="{BD01D794-0BE4-4419-BB9E-DF40ED8CAF08}" type="sibTrans" cxnId="{A0519D6D-FA1C-41C5-8BC9-2DE26AD3834F}">
      <dgm:prSet/>
      <dgm:spPr/>
      <dgm:t>
        <a:bodyPr/>
        <a:lstStyle/>
        <a:p>
          <a:endParaRPr lang="ru-RU"/>
        </a:p>
      </dgm:t>
    </dgm:pt>
    <dgm:pt modelId="{6C187CF8-5E78-4C6D-9569-8756E746009C}">
      <dgm:prSet phldrT="[Текст]"/>
      <dgm:spPr/>
      <dgm:t>
        <a:bodyPr/>
        <a:lstStyle/>
        <a:p>
          <a:r>
            <a:rPr lang="ru-RU" dirty="0" smtClean="0"/>
            <a:t>1 927,0</a:t>
          </a:r>
          <a:endParaRPr lang="ru-RU" dirty="0"/>
        </a:p>
      </dgm:t>
    </dgm:pt>
    <dgm:pt modelId="{14110870-0B3F-47E0-A862-A15EDF96A7AC}" type="parTrans" cxnId="{383AFDA9-8A47-4C8C-8936-6A6511E779D4}">
      <dgm:prSet/>
      <dgm:spPr/>
      <dgm:t>
        <a:bodyPr/>
        <a:lstStyle/>
        <a:p>
          <a:endParaRPr lang="ru-RU"/>
        </a:p>
      </dgm:t>
    </dgm:pt>
    <dgm:pt modelId="{B9AB77E6-ABAB-4C05-BFDD-3F644D6E623D}" type="sibTrans" cxnId="{383AFDA9-8A47-4C8C-8936-6A6511E779D4}">
      <dgm:prSet/>
      <dgm:spPr/>
      <dgm:t>
        <a:bodyPr/>
        <a:lstStyle/>
        <a:p>
          <a:endParaRPr lang="ru-RU"/>
        </a:p>
      </dgm:t>
    </dgm:pt>
    <dgm:pt modelId="{11A16E74-FCF0-4CE8-BC63-D5FCBE73B102}" type="pres">
      <dgm:prSet presAssocID="{EFCA4D34-C503-4EC6-A20E-3AAC7B3CA75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451B26-DBBF-41AF-A49F-7A6CFC8013A4}" type="pres">
      <dgm:prSet presAssocID="{31C87796-88AC-4470-A0AA-A3BA9EEFE28C}" presName="Accent1" presStyleCnt="0"/>
      <dgm:spPr/>
      <dgm:t>
        <a:bodyPr/>
        <a:lstStyle/>
        <a:p>
          <a:endParaRPr lang="ru-RU"/>
        </a:p>
      </dgm:t>
    </dgm:pt>
    <dgm:pt modelId="{CCF01DA9-FFDC-4A73-AA3E-872459460B29}" type="pres">
      <dgm:prSet presAssocID="{31C87796-88AC-4470-A0AA-A3BA9EEFE28C}" presName="Accent" presStyleLbl="node1" presStyleIdx="0" presStyleCnt="3" custLinFactNeighborX="217" custLinFactNeighborY="-1048"/>
      <dgm:spPr/>
      <dgm:t>
        <a:bodyPr/>
        <a:lstStyle/>
        <a:p>
          <a:endParaRPr lang="ru-RU"/>
        </a:p>
      </dgm:t>
    </dgm:pt>
    <dgm:pt modelId="{105A022E-84B7-440B-9C87-7E862EC57E09}" type="pres">
      <dgm:prSet presAssocID="{31C87796-88AC-4470-A0AA-A3BA9EEFE28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E15B1-7E12-47FE-9800-4669FFCCF123}" type="pres">
      <dgm:prSet presAssocID="{3DA90B73-310A-4686-AA45-873E601F4073}" presName="Accent2" presStyleCnt="0"/>
      <dgm:spPr/>
      <dgm:t>
        <a:bodyPr/>
        <a:lstStyle/>
        <a:p>
          <a:endParaRPr lang="ru-RU"/>
        </a:p>
      </dgm:t>
    </dgm:pt>
    <dgm:pt modelId="{50DD2D9B-5D13-4D05-8176-2F55FFC2165E}" type="pres">
      <dgm:prSet presAssocID="{3DA90B73-310A-4686-AA45-873E601F4073}" presName="Accent" presStyleLbl="node1" presStyleIdx="1" presStyleCnt="3"/>
      <dgm:spPr/>
      <dgm:t>
        <a:bodyPr/>
        <a:lstStyle/>
        <a:p>
          <a:endParaRPr lang="ru-RU"/>
        </a:p>
      </dgm:t>
    </dgm:pt>
    <dgm:pt modelId="{5EE65B59-1BF2-4A23-A49A-7C71B3DE8A87}" type="pres">
      <dgm:prSet presAssocID="{3DA90B73-310A-4686-AA45-873E601F407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CB0CA-F74A-4697-9B14-A81068B0C885}" type="pres">
      <dgm:prSet presAssocID="{6C187CF8-5E78-4C6D-9569-8756E746009C}" presName="Accent3" presStyleCnt="0"/>
      <dgm:spPr/>
      <dgm:t>
        <a:bodyPr/>
        <a:lstStyle/>
        <a:p>
          <a:endParaRPr lang="ru-RU"/>
        </a:p>
      </dgm:t>
    </dgm:pt>
    <dgm:pt modelId="{AF193362-455B-45BA-A1C7-B45CC0C2FD0C}" type="pres">
      <dgm:prSet presAssocID="{6C187CF8-5E78-4C6D-9569-8756E746009C}" presName="Accent" presStyleLbl="node1" presStyleIdx="2" presStyleCnt="3" custLinFactNeighborX="2544" custLinFactNeighborY="2746"/>
      <dgm:spPr/>
      <dgm:t>
        <a:bodyPr/>
        <a:lstStyle/>
        <a:p>
          <a:endParaRPr lang="ru-RU"/>
        </a:p>
      </dgm:t>
    </dgm:pt>
    <dgm:pt modelId="{9C17E03E-DB3D-4719-8A56-6AD5B6BCE464}" type="pres">
      <dgm:prSet presAssocID="{6C187CF8-5E78-4C6D-9569-8756E746009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37CBE-3078-48C8-9BDC-61B96FE901ED}" srcId="{EFCA4D34-C503-4EC6-A20E-3AAC7B3CA752}" destId="{31C87796-88AC-4470-A0AA-A3BA9EEFE28C}" srcOrd="0" destOrd="0" parTransId="{F34CEBAD-887A-49DB-9379-695FFED79AA4}" sibTransId="{6DE1EF85-1E3C-48DC-944B-56D7C7E5169C}"/>
    <dgm:cxn modelId="{C984EB9F-4966-42E3-A726-2DF6EE3131A4}" type="presOf" srcId="{EFCA4D34-C503-4EC6-A20E-3AAC7B3CA752}" destId="{11A16E74-FCF0-4CE8-BC63-D5FCBE73B102}" srcOrd="0" destOrd="0" presId="urn:microsoft.com/office/officeart/2009/layout/CircleArrowProcess"/>
    <dgm:cxn modelId="{42BD4091-F74A-4303-9625-93895D80D9F3}" type="presOf" srcId="{6C187CF8-5E78-4C6D-9569-8756E746009C}" destId="{9C17E03E-DB3D-4719-8A56-6AD5B6BCE464}" srcOrd="0" destOrd="0" presId="urn:microsoft.com/office/officeart/2009/layout/CircleArrowProcess"/>
    <dgm:cxn modelId="{D50CAF31-E627-4D8B-A48C-DF9D9F718A74}" type="presOf" srcId="{3DA90B73-310A-4686-AA45-873E601F4073}" destId="{5EE65B59-1BF2-4A23-A49A-7C71B3DE8A87}" srcOrd="0" destOrd="0" presId="urn:microsoft.com/office/officeart/2009/layout/CircleArrowProcess"/>
    <dgm:cxn modelId="{383AFDA9-8A47-4C8C-8936-6A6511E779D4}" srcId="{EFCA4D34-C503-4EC6-A20E-3AAC7B3CA752}" destId="{6C187CF8-5E78-4C6D-9569-8756E746009C}" srcOrd="2" destOrd="0" parTransId="{14110870-0B3F-47E0-A862-A15EDF96A7AC}" sibTransId="{B9AB77E6-ABAB-4C05-BFDD-3F644D6E623D}"/>
    <dgm:cxn modelId="{A0519D6D-FA1C-41C5-8BC9-2DE26AD3834F}" srcId="{EFCA4D34-C503-4EC6-A20E-3AAC7B3CA752}" destId="{3DA90B73-310A-4686-AA45-873E601F4073}" srcOrd="1" destOrd="0" parTransId="{D0FC7058-94C7-4214-A4DD-671B234BED3E}" sibTransId="{BD01D794-0BE4-4419-BB9E-DF40ED8CAF08}"/>
    <dgm:cxn modelId="{49A2997E-C5D1-4477-A79F-D3A52467F35F}" type="presOf" srcId="{31C87796-88AC-4470-A0AA-A3BA9EEFE28C}" destId="{105A022E-84B7-440B-9C87-7E862EC57E09}" srcOrd="0" destOrd="0" presId="urn:microsoft.com/office/officeart/2009/layout/CircleArrowProcess"/>
    <dgm:cxn modelId="{D0F18B47-E3E0-4171-B499-9F08CA0A9827}" type="presParOf" srcId="{11A16E74-FCF0-4CE8-BC63-D5FCBE73B102}" destId="{01451B26-DBBF-41AF-A49F-7A6CFC8013A4}" srcOrd="0" destOrd="0" presId="urn:microsoft.com/office/officeart/2009/layout/CircleArrowProcess"/>
    <dgm:cxn modelId="{10997559-9DCB-4850-A384-7174F490D3BE}" type="presParOf" srcId="{01451B26-DBBF-41AF-A49F-7A6CFC8013A4}" destId="{CCF01DA9-FFDC-4A73-AA3E-872459460B29}" srcOrd="0" destOrd="0" presId="urn:microsoft.com/office/officeart/2009/layout/CircleArrowProcess"/>
    <dgm:cxn modelId="{74BF07D6-0BA8-4E03-A855-B2306C51855B}" type="presParOf" srcId="{11A16E74-FCF0-4CE8-BC63-D5FCBE73B102}" destId="{105A022E-84B7-440B-9C87-7E862EC57E09}" srcOrd="1" destOrd="0" presId="urn:microsoft.com/office/officeart/2009/layout/CircleArrowProcess"/>
    <dgm:cxn modelId="{3EEF5ED0-75A3-476B-BA70-D47657FB4587}" type="presParOf" srcId="{11A16E74-FCF0-4CE8-BC63-D5FCBE73B102}" destId="{E81E15B1-7E12-47FE-9800-4669FFCCF123}" srcOrd="2" destOrd="0" presId="urn:microsoft.com/office/officeart/2009/layout/CircleArrowProcess"/>
    <dgm:cxn modelId="{AC4662D0-A067-42DC-AD9C-819F29E55B57}" type="presParOf" srcId="{E81E15B1-7E12-47FE-9800-4669FFCCF123}" destId="{50DD2D9B-5D13-4D05-8176-2F55FFC2165E}" srcOrd="0" destOrd="0" presId="urn:microsoft.com/office/officeart/2009/layout/CircleArrowProcess"/>
    <dgm:cxn modelId="{213538B6-CE77-4437-B334-547A6C76F5BC}" type="presParOf" srcId="{11A16E74-FCF0-4CE8-BC63-D5FCBE73B102}" destId="{5EE65B59-1BF2-4A23-A49A-7C71B3DE8A87}" srcOrd="3" destOrd="0" presId="urn:microsoft.com/office/officeart/2009/layout/CircleArrowProcess"/>
    <dgm:cxn modelId="{561FFDAC-E5BC-45A3-AB49-4C0DCC89A0D4}" type="presParOf" srcId="{11A16E74-FCF0-4CE8-BC63-D5FCBE73B102}" destId="{1A2CB0CA-F74A-4697-9B14-A81068B0C885}" srcOrd="4" destOrd="0" presId="urn:microsoft.com/office/officeart/2009/layout/CircleArrowProcess"/>
    <dgm:cxn modelId="{42FE9280-A08F-4A3F-B38B-C403EB432856}" type="presParOf" srcId="{1A2CB0CA-F74A-4697-9B14-A81068B0C885}" destId="{AF193362-455B-45BA-A1C7-B45CC0C2FD0C}" srcOrd="0" destOrd="0" presId="urn:microsoft.com/office/officeart/2009/layout/CircleArrowProcess"/>
    <dgm:cxn modelId="{361C7BF1-14AF-4D7C-BEEA-25B24453E4F5}" type="presParOf" srcId="{11A16E74-FCF0-4CE8-BC63-D5FCBE73B102}" destId="{9C17E03E-DB3D-4719-8A56-6AD5B6BCE46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E6F642-DCD8-4C5C-BE59-FDD3AE649F1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C81DC78-3D9A-4F21-BA25-63756948627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Реализация основных общеобразовательных программ общего образования</a:t>
          </a:r>
        </a:p>
        <a:p>
          <a:r>
            <a:rPr lang="ru-RU" sz="1400" dirty="0" smtClean="0"/>
            <a:t>•1 016,8 млн рублей</a:t>
          </a:r>
        </a:p>
        <a:p>
          <a:r>
            <a:rPr lang="ru-RU" sz="1400" dirty="0" smtClean="0"/>
            <a:t>•2 576 учеников</a:t>
          </a:r>
        </a:p>
        <a:p>
          <a:r>
            <a:rPr lang="ru-RU" sz="1400" dirty="0" smtClean="0"/>
            <a:t>•Расходы на </a:t>
          </a:r>
        </a:p>
        <a:p>
          <a:r>
            <a:rPr lang="ru-RU" sz="1400" dirty="0" smtClean="0"/>
            <a:t>1 ученика в год – 394 720 рублей</a:t>
          </a:r>
          <a:endParaRPr lang="ru-RU" sz="1400" dirty="0"/>
        </a:p>
      </dgm:t>
    </dgm:pt>
    <dgm:pt modelId="{B32FC70C-5B9E-43EE-B2B9-E637F57750D5}" type="parTrans" cxnId="{42B4497A-36CA-481E-9FE0-3A15B1BF5D29}">
      <dgm:prSet/>
      <dgm:spPr/>
      <dgm:t>
        <a:bodyPr/>
        <a:lstStyle/>
        <a:p>
          <a:endParaRPr lang="ru-RU"/>
        </a:p>
      </dgm:t>
    </dgm:pt>
    <dgm:pt modelId="{01DB474E-386D-4802-8470-B5056443E54D}" type="sibTrans" cxnId="{42B4497A-36CA-481E-9FE0-3A15B1BF5D2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E39CDFB-80F1-40BF-A7EF-62FD1C1C7F2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Реализация дошкольными образовательными организациями основных общеобразовательных программ</a:t>
          </a:r>
        </a:p>
        <a:p>
          <a:r>
            <a:rPr lang="ru-RU" sz="1400" dirty="0" smtClean="0"/>
            <a:t>• 144,7 млн рублей</a:t>
          </a:r>
        </a:p>
        <a:p>
          <a:r>
            <a:rPr lang="ru-RU" sz="1400" dirty="0" smtClean="0"/>
            <a:t> •574 ребенка</a:t>
          </a:r>
        </a:p>
        <a:p>
          <a:r>
            <a:rPr lang="ru-RU" sz="1400" dirty="0" smtClean="0"/>
            <a:t>•Расходы на 1 ребенка в год – 252 091 рубль</a:t>
          </a:r>
          <a:endParaRPr lang="ru-RU" sz="1400" dirty="0"/>
        </a:p>
      </dgm:t>
    </dgm:pt>
    <dgm:pt modelId="{04CF2FF3-8DA0-406D-A659-85B641D8D98E}" type="parTrans" cxnId="{8C47D43E-A814-4B91-AE54-54B0CA906170}">
      <dgm:prSet/>
      <dgm:spPr/>
      <dgm:t>
        <a:bodyPr/>
        <a:lstStyle/>
        <a:p>
          <a:endParaRPr lang="ru-RU"/>
        </a:p>
      </dgm:t>
    </dgm:pt>
    <dgm:pt modelId="{1BCD9FEA-FD5A-46DD-8717-A3A54C53E046}" type="sibTrans" cxnId="{8C47D43E-A814-4B91-AE54-54B0CA90617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9C4FBF1-A04E-45E8-9C4E-EDDC681F71F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r>
            <a:rPr lang="ru-RU" sz="1400" dirty="0" smtClean="0"/>
            <a:t>• 1 161,5 млн. рублей</a:t>
          </a:r>
          <a:endParaRPr lang="ru-RU" sz="1400" dirty="0"/>
        </a:p>
      </dgm:t>
    </dgm:pt>
    <dgm:pt modelId="{D315E9AC-400F-4C01-B441-45C50C58DD26}" type="parTrans" cxnId="{C7D413E2-3146-4A0C-91A7-B3475448F23C}">
      <dgm:prSet/>
      <dgm:spPr/>
      <dgm:t>
        <a:bodyPr/>
        <a:lstStyle/>
        <a:p>
          <a:endParaRPr lang="ru-RU"/>
        </a:p>
      </dgm:t>
    </dgm:pt>
    <dgm:pt modelId="{05F4FFE6-A443-4A23-8926-0D508743893D}" type="sibTrans" cxnId="{C7D413E2-3146-4A0C-91A7-B3475448F23C}">
      <dgm:prSet/>
      <dgm:spPr/>
      <dgm:t>
        <a:bodyPr/>
        <a:lstStyle/>
        <a:p>
          <a:endParaRPr lang="ru-RU"/>
        </a:p>
      </dgm:t>
    </dgm:pt>
    <dgm:pt modelId="{B62CFE81-600E-4303-B76E-E06D12C3E611}" type="pres">
      <dgm:prSet presAssocID="{1EE6F642-DCD8-4C5C-BE59-FDD3AE649F16}" presName="linearFlow" presStyleCnt="0">
        <dgm:presLayoutVars>
          <dgm:dir/>
          <dgm:resizeHandles val="exact"/>
        </dgm:presLayoutVars>
      </dgm:prSet>
      <dgm:spPr/>
    </dgm:pt>
    <dgm:pt modelId="{F526236C-8AD0-494D-9558-81D9A32BAE48}" type="pres">
      <dgm:prSet presAssocID="{0C81DC78-3D9A-4F21-BA25-637569486278}" presName="node" presStyleLbl="node1" presStyleIdx="0" presStyleCnt="3" custScaleX="121298" custScaleY="11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AE0E-3C2A-4397-94CD-1376CE79E28B}" type="pres">
      <dgm:prSet presAssocID="{01DB474E-386D-4802-8470-B5056443E54D}" presName="spacerL" presStyleCnt="0"/>
      <dgm:spPr/>
    </dgm:pt>
    <dgm:pt modelId="{D71BA7F2-2816-402B-A11A-1DB63ACD2F2C}" type="pres">
      <dgm:prSet presAssocID="{01DB474E-386D-4802-8470-B5056443E54D}" presName="sibTrans" presStyleLbl="sibTrans2D1" presStyleIdx="0" presStyleCnt="2" custScaleX="82696" custScaleY="76412"/>
      <dgm:spPr/>
      <dgm:t>
        <a:bodyPr/>
        <a:lstStyle/>
        <a:p>
          <a:endParaRPr lang="ru-RU"/>
        </a:p>
      </dgm:t>
    </dgm:pt>
    <dgm:pt modelId="{219194D3-6167-44E4-8EDC-69FAE96C067B}" type="pres">
      <dgm:prSet presAssocID="{01DB474E-386D-4802-8470-B5056443E54D}" presName="spacerR" presStyleCnt="0"/>
      <dgm:spPr/>
    </dgm:pt>
    <dgm:pt modelId="{04BDF5CA-679D-4D9D-A800-7A8E57584D98}" type="pres">
      <dgm:prSet presAssocID="{5E39CDFB-80F1-40BF-A7EF-62FD1C1C7F23}" presName="node" presStyleLbl="node1" presStyleIdx="1" presStyleCnt="3" custScaleX="157722" custScaleY="13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3A516-FF76-409F-B481-5DAB9F0AEF1D}" type="pres">
      <dgm:prSet presAssocID="{1BCD9FEA-FD5A-46DD-8717-A3A54C53E046}" presName="spacerL" presStyleCnt="0"/>
      <dgm:spPr/>
    </dgm:pt>
    <dgm:pt modelId="{99D56970-5BF9-40A7-86CB-488D6E77DAB3}" type="pres">
      <dgm:prSet presAssocID="{1BCD9FEA-FD5A-46DD-8717-A3A54C53E04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533B09B-34DF-46A2-AB9D-7416ED35777A}" type="pres">
      <dgm:prSet presAssocID="{1BCD9FEA-FD5A-46DD-8717-A3A54C53E046}" presName="spacerR" presStyleCnt="0"/>
      <dgm:spPr/>
    </dgm:pt>
    <dgm:pt modelId="{219790F3-B776-4C47-8E35-C58947B0A4C5}" type="pres">
      <dgm:prSet presAssocID="{69C4FBF1-A04E-45E8-9C4E-EDDC681F71FD}" presName="node" presStyleLbl="node1" presStyleIdx="2" presStyleCnt="3" custScaleX="157341" custScaleY="125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413E2-3146-4A0C-91A7-B3475448F23C}" srcId="{1EE6F642-DCD8-4C5C-BE59-FDD3AE649F16}" destId="{69C4FBF1-A04E-45E8-9C4E-EDDC681F71FD}" srcOrd="2" destOrd="0" parTransId="{D315E9AC-400F-4C01-B441-45C50C58DD26}" sibTransId="{05F4FFE6-A443-4A23-8926-0D508743893D}"/>
    <dgm:cxn modelId="{8C47D43E-A814-4B91-AE54-54B0CA906170}" srcId="{1EE6F642-DCD8-4C5C-BE59-FDD3AE649F16}" destId="{5E39CDFB-80F1-40BF-A7EF-62FD1C1C7F23}" srcOrd="1" destOrd="0" parTransId="{04CF2FF3-8DA0-406D-A659-85B641D8D98E}" sibTransId="{1BCD9FEA-FD5A-46DD-8717-A3A54C53E046}"/>
    <dgm:cxn modelId="{85BC51DF-7815-43E2-9015-17C1EA4C6E65}" type="presOf" srcId="{01DB474E-386D-4802-8470-B5056443E54D}" destId="{D71BA7F2-2816-402B-A11A-1DB63ACD2F2C}" srcOrd="0" destOrd="0" presId="urn:microsoft.com/office/officeart/2005/8/layout/equation1"/>
    <dgm:cxn modelId="{28446E45-30B5-4C78-9994-B2D841B24A73}" type="presOf" srcId="{1EE6F642-DCD8-4C5C-BE59-FDD3AE649F16}" destId="{B62CFE81-600E-4303-B76E-E06D12C3E611}" srcOrd="0" destOrd="0" presId="urn:microsoft.com/office/officeart/2005/8/layout/equation1"/>
    <dgm:cxn modelId="{C1602C16-8938-4368-86B2-C2CED19C4CA8}" type="presOf" srcId="{69C4FBF1-A04E-45E8-9C4E-EDDC681F71FD}" destId="{219790F3-B776-4C47-8E35-C58947B0A4C5}" srcOrd="0" destOrd="0" presId="urn:microsoft.com/office/officeart/2005/8/layout/equation1"/>
    <dgm:cxn modelId="{E7317E54-1F96-40CE-ABBB-2A90A09B3256}" type="presOf" srcId="{0C81DC78-3D9A-4F21-BA25-637569486278}" destId="{F526236C-8AD0-494D-9558-81D9A32BAE48}" srcOrd="0" destOrd="0" presId="urn:microsoft.com/office/officeart/2005/8/layout/equation1"/>
    <dgm:cxn modelId="{5CA0A397-CC76-4389-A160-22A13D9B4A13}" type="presOf" srcId="{1BCD9FEA-FD5A-46DD-8717-A3A54C53E046}" destId="{99D56970-5BF9-40A7-86CB-488D6E77DAB3}" srcOrd="0" destOrd="0" presId="urn:microsoft.com/office/officeart/2005/8/layout/equation1"/>
    <dgm:cxn modelId="{EDBEA8AD-139A-43AE-B06D-B6804A47BE79}" type="presOf" srcId="{5E39CDFB-80F1-40BF-A7EF-62FD1C1C7F23}" destId="{04BDF5CA-679D-4D9D-A800-7A8E57584D98}" srcOrd="0" destOrd="0" presId="urn:microsoft.com/office/officeart/2005/8/layout/equation1"/>
    <dgm:cxn modelId="{42B4497A-36CA-481E-9FE0-3A15B1BF5D29}" srcId="{1EE6F642-DCD8-4C5C-BE59-FDD3AE649F16}" destId="{0C81DC78-3D9A-4F21-BA25-637569486278}" srcOrd="0" destOrd="0" parTransId="{B32FC70C-5B9E-43EE-B2B9-E637F57750D5}" sibTransId="{01DB474E-386D-4802-8470-B5056443E54D}"/>
    <dgm:cxn modelId="{9C72BBC4-3EDA-4BD6-802B-9AB061F22F58}" type="presParOf" srcId="{B62CFE81-600E-4303-B76E-E06D12C3E611}" destId="{F526236C-8AD0-494D-9558-81D9A32BAE48}" srcOrd="0" destOrd="0" presId="urn:microsoft.com/office/officeart/2005/8/layout/equation1"/>
    <dgm:cxn modelId="{C25BEED7-EA3C-46EB-9469-4D01AF8E3067}" type="presParOf" srcId="{B62CFE81-600E-4303-B76E-E06D12C3E611}" destId="{A1B3AE0E-3C2A-4397-94CD-1376CE79E28B}" srcOrd="1" destOrd="0" presId="urn:microsoft.com/office/officeart/2005/8/layout/equation1"/>
    <dgm:cxn modelId="{85675AAD-18CF-46EC-8C76-3A12D01047FC}" type="presParOf" srcId="{B62CFE81-600E-4303-B76E-E06D12C3E611}" destId="{D71BA7F2-2816-402B-A11A-1DB63ACD2F2C}" srcOrd="2" destOrd="0" presId="urn:microsoft.com/office/officeart/2005/8/layout/equation1"/>
    <dgm:cxn modelId="{79163A76-6B62-4A9B-B877-509CBE77B665}" type="presParOf" srcId="{B62CFE81-600E-4303-B76E-E06D12C3E611}" destId="{219194D3-6167-44E4-8EDC-69FAE96C067B}" srcOrd="3" destOrd="0" presId="urn:microsoft.com/office/officeart/2005/8/layout/equation1"/>
    <dgm:cxn modelId="{65374507-C992-48C1-9747-E4E6E4D20015}" type="presParOf" srcId="{B62CFE81-600E-4303-B76E-E06D12C3E611}" destId="{04BDF5CA-679D-4D9D-A800-7A8E57584D98}" srcOrd="4" destOrd="0" presId="urn:microsoft.com/office/officeart/2005/8/layout/equation1"/>
    <dgm:cxn modelId="{0EAC5E1E-8174-42C4-B6A6-D61443E6F099}" type="presParOf" srcId="{B62CFE81-600E-4303-B76E-E06D12C3E611}" destId="{6FC3A516-FF76-409F-B481-5DAB9F0AEF1D}" srcOrd="5" destOrd="0" presId="urn:microsoft.com/office/officeart/2005/8/layout/equation1"/>
    <dgm:cxn modelId="{1FBC5AA3-5674-4264-9FD4-309BDDF8ACDF}" type="presParOf" srcId="{B62CFE81-600E-4303-B76E-E06D12C3E611}" destId="{99D56970-5BF9-40A7-86CB-488D6E77DAB3}" srcOrd="6" destOrd="0" presId="urn:microsoft.com/office/officeart/2005/8/layout/equation1"/>
    <dgm:cxn modelId="{8D50E8BE-B87F-4CD8-B28D-6F109271EFC2}" type="presParOf" srcId="{B62CFE81-600E-4303-B76E-E06D12C3E611}" destId="{1533B09B-34DF-46A2-AB9D-7416ED35777A}" srcOrd="7" destOrd="0" presId="urn:microsoft.com/office/officeart/2005/8/layout/equation1"/>
    <dgm:cxn modelId="{FD6BE00D-2B7C-4B5F-A9CF-D9B8BFEF00F9}" type="presParOf" srcId="{B62CFE81-600E-4303-B76E-E06D12C3E611}" destId="{219790F3-B776-4C47-8E35-C58947B0A4C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6B4DF1-3606-4ADF-BC31-A8202BF0B1C6}" type="doc">
      <dgm:prSet loTypeId="urn:microsoft.com/office/officeart/2005/8/layout/lProcess3" loCatId="process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F9D78B2-6A17-4B7B-BCFD-8E47BC5B2D4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Развитие отрасли растениеводства</a:t>
          </a:r>
          <a:endParaRPr lang="ru-RU" sz="1400" b="1" dirty="0">
            <a:solidFill>
              <a:schemeClr val="tx1"/>
            </a:solidFill>
          </a:endParaRPr>
        </a:p>
      </dgm:t>
    </dgm:pt>
    <dgm:pt modelId="{97AD7CEE-2C20-43BE-B70F-F2F7C819C832}" type="parTrans" cxnId="{AE497416-8E0D-4919-8036-F1D331A63662}">
      <dgm:prSet/>
      <dgm:spPr/>
      <dgm:t>
        <a:bodyPr/>
        <a:lstStyle/>
        <a:p>
          <a:endParaRPr lang="ru-RU"/>
        </a:p>
      </dgm:t>
    </dgm:pt>
    <dgm:pt modelId="{20F06C9B-167F-4FFC-8D4D-E9AA690EB6C7}" type="sibTrans" cxnId="{AE497416-8E0D-4919-8036-F1D331A63662}">
      <dgm:prSet/>
      <dgm:spPr/>
      <dgm:t>
        <a:bodyPr/>
        <a:lstStyle/>
        <a:p>
          <a:endParaRPr lang="ru-RU"/>
        </a:p>
      </dgm:t>
    </dgm:pt>
    <dgm:pt modelId="{752AB10E-B668-490A-A805-F9719E380314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/>
            <a:t>9 481,0</a:t>
          </a:r>
          <a:endParaRPr lang="ru-RU" sz="1600" dirty="0"/>
        </a:p>
      </dgm:t>
    </dgm:pt>
    <dgm:pt modelId="{F83D5AF2-F092-4A6A-B31B-0FD06DE9F273}" type="parTrans" cxnId="{AFE3C3F0-6B35-4640-AEE8-D1341E2F9BBA}">
      <dgm:prSet/>
      <dgm:spPr/>
      <dgm:t>
        <a:bodyPr/>
        <a:lstStyle/>
        <a:p>
          <a:endParaRPr lang="ru-RU"/>
        </a:p>
      </dgm:t>
    </dgm:pt>
    <dgm:pt modelId="{83ED6F19-6BD5-40F3-B2E5-BE8DA762F10E}" type="sibTrans" cxnId="{AFE3C3F0-6B35-4640-AEE8-D1341E2F9BBA}">
      <dgm:prSet/>
      <dgm:spPr/>
      <dgm:t>
        <a:bodyPr/>
        <a:lstStyle/>
        <a:p>
          <a:endParaRPr lang="ru-RU"/>
        </a:p>
      </dgm:t>
    </dgm:pt>
    <dgm:pt modelId="{3AFF9C1D-C1D3-41B9-AE12-EA146EC2D165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/>
            <a:t>9 481,0</a:t>
          </a:r>
          <a:endParaRPr lang="ru-RU" sz="1600" dirty="0"/>
        </a:p>
      </dgm:t>
    </dgm:pt>
    <dgm:pt modelId="{93DD0B25-3769-4478-B213-5792CC6D8FB8}" type="parTrans" cxnId="{0B6FADF2-4B54-4AD7-B983-4750EB538083}">
      <dgm:prSet/>
      <dgm:spPr/>
      <dgm:t>
        <a:bodyPr/>
        <a:lstStyle/>
        <a:p>
          <a:endParaRPr lang="ru-RU"/>
        </a:p>
      </dgm:t>
    </dgm:pt>
    <dgm:pt modelId="{8B28F271-421C-4993-9991-74B7014F314D}" type="sibTrans" cxnId="{0B6FADF2-4B54-4AD7-B983-4750EB538083}">
      <dgm:prSet/>
      <dgm:spPr/>
      <dgm:t>
        <a:bodyPr/>
        <a:lstStyle/>
        <a:p>
          <a:endParaRPr lang="ru-RU"/>
        </a:p>
      </dgm:t>
    </dgm:pt>
    <dgm:pt modelId="{B92D735B-92B3-4B08-8AE1-C9EC5EF4526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Развитие отрасли животноводство</a:t>
          </a:r>
          <a:endParaRPr lang="ru-RU" sz="1400" b="1" dirty="0">
            <a:solidFill>
              <a:schemeClr val="tx1"/>
            </a:solidFill>
          </a:endParaRPr>
        </a:p>
      </dgm:t>
    </dgm:pt>
    <dgm:pt modelId="{8F825BF7-AA71-407A-9453-ECCC91CD4F62}" type="parTrans" cxnId="{FB23025D-E212-4CC1-B0EB-24AA7999E988}">
      <dgm:prSet/>
      <dgm:spPr/>
      <dgm:t>
        <a:bodyPr/>
        <a:lstStyle/>
        <a:p>
          <a:endParaRPr lang="ru-RU"/>
        </a:p>
      </dgm:t>
    </dgm:pt>
    <dgm:pt modelId="{DF97A739-6D55-43A0-9DC9-5D785C98F55A}" type="sibTrans" cxnId="{FB23025D-E212-4CC1-B0EB-24AA7999E988}">
      <dgm:prSet/>
      <dgm:spPr/>
      <dgm:t>
        <a:bodyPr/>
        <a:lstStyle/>
        <a:p>
          <a:endParaRPr lang="ru-RU"/>
        </a:p>
      </dgm:t>
    </dgm:pt>
    <dgm:pt modelId="{CD13D0F5-4338-4EF6-9569-6BBA3604624F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/>
            <a:t>84 081,8</a:t>
          </a:r>
          <a:endParaRPr lang="ru-RU" sz="1600" dirty="0"/>
        </a:p>
      </dgm:t>
    </dgm:pt>
    <dgm:pt modelId="{A20A624A-D579-41E4-9C1C-39814D78E959}" type="parTrans" cxnId="{8BD0B01F-7113-441A-9E34-37672BC21D49}">
      <dgm:prSet/>
      <dgm:spPr/>
      <dgm:t>
        <a:bodyPr/>
        <a:lstStyle/>
        <a:p>
          <a:endParaRPr lang="ru-RU"/>
        </a:p>
      </dgm:t>
    </dgm:pt>
    <dgm:pt modelId="{BCEA3C7A-A231-40C3-AD11-BD6E9B1B2184}" type="sibTrans" cxnId="{8BD0B01F-7113-441A-9E34-37672BC21D49}">
      <dgm:prSet/>
      <dgm:spPr/>
      <dgm:t>
        <a:bodyPr/>
        <a:lstStyle/>
        <a:p>
          <a:endParaRPr lang="ru-RU"/>
        </a:p>
      </dgm:t>
    </dgm:pt>
    <dgm:pt modelId="{06E10A66-2B41-4474-A0A4-537788C907A2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/>
            <a:t>75 812,0</a:t>
          </a:r>
          <a:endParaRPr lang="ru-RU" sz="1600" dirty="0"/>
        </a:p>
      </dgm:t>
    </dgm:pt>
    <dgm:pt modelId="{734F1651-1846-439D-9977-48B00B505D2F}" type="parTrans" cxnId="{41476CFC-98D1-4C9D-96F0-51F0FB3D9B1B}">
      <dgm:prSet/>
      <dgm:spPr/>
      <dgm:t>
        <a:bodyPr/>
        <a:lstStyle/>
        <a:p>
          <a:endParaRPr lang="ru-RU"/>
        </a:p>
      </dgm:t>
    </dgm:pt>
    <dgm:pt modelId="{C6F1D239-2640-49B3-B808-4CD2613F363C}" type="sibTrans" cxnId="{41476CFC-98D1-4C9D-96F0-51F0FB3D9B1B}">
      <dgm:prSet/>
      <dgm:spPr/>
      <dgm:t>
        <a:bodyPr/>
        <a:lstStyle/>
        <a:p>
          <a:endParaRPr lang="ru-RU"/>
        </a:p>
      </dgm:t>
    </dgm:pt>
    <dgm:pt modelId="{8D8F8F89-8A01-4215-B5C4-3D5A7486AD72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Поддержка рыбохозяйственного комплекса</a:t>
          </a:r>
          <a:endParaRPr lang="ru-RU" sz="1400" b="1" dirty="0">
            <a:solidFill>
              <a:schemeClr val="tx1"/>
            </a:solidFill>
          </a:endParaRPr>
        </a:p>
      </dgm:t>
    </dgm:pt>
    <dgm:pt modelId="{803BFD45-9BAE-4315-80F8-862332BFAEFD}" type="parTrans" cxnId="{70E08245-E072-4674-8F06-553CC9CE05B1}">
      <dgm:prSet/>
      <dgm:spPr/>
      <dgm:t>
        <a:bodyPr/>
        <a:lstStyle/>
        <a:p>
          <a:endParaRPr lang="ru-RU"/>
        </a:p>
      </dgm:t>
    </dgm:pt>
    <dgm:pt modelId="{9E412CA1-B129-4594-8F61-8E01DD69C083}" type="sibTrans" cxnId="{70E08245-E072-4674-8F06-553CC9CE05B1}">
      <dgm:prSet/>
      <dgm:spPr/>
      <dgm:t>
        <a:bodyPr/>
        <a:lstStyle/>
        <a:p>
          <a:endParaRPr lang="ru-RU"/>
        </a:p>
      </dgm:t>
    </dgm:pt>
    <dgm:pt modelId="{FA369B93-3145-42CB-8601-16A6D6854758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Поддержка развития системы и переработки дикоросов</a:t>
          </a:r>
          <a:endParaRPr lang="ru-RU" sz="1400" b="1" dirty="0">
            <a:solidFill>
              <a:schemeClr val="tx1"/>
            </a:solidFill>
          </a:endParaRPr>
        </a:p>
      </dgm:t>
    </dgm:pt>
    <dgm:pt modelId="{96F0810A-C4E9-47B2-A1AD-8427C32C619F}" type="parTrans" cxnId="{9FEDFC1A-4D59-409C-B1A3-D316EB87AEB1}">
      <dgm:prSet/>
      <dgm:spPr/>
      <dgm:t>
        <a:bodyPr/>
        <a:lstStyle/>
        <a:p>
          <a:endParaRPr lang="ru-RU"/>
        </a:p>
      </dgm:t>
    </dgm:pt>
    <dgm:pt modelId="{21612EFD-F61F-4668-B33F-6D440472FF8E}" type="sibTrans" cxnId="{9FEDFC1A-4D59-409C-B1A3-D316EB87AEB1}">
      <dgm:prSet/>
      <dgm:spPr/>
      <dgm:t>
        <a:bodyPr/>
        <a:lstStyle/>
        <a:p>
          <a:endParaRPr lang="ru-RU"/>
        </a:p>
      </dgm:t>
    </dgm:pt>
    <dgm:pt modelId="{7E96B4AB-F702-4B62-8009-004734D66D2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Обеспечение стабильной благополучной  эпизодической обстановки</a:t>
          </a:r>
          <a:endParaRPr lang="ru-RU" sz="1400" b="1" dirty="0">
            <a:solidFill>
              <a:schemeClr val="tx1"/>
            </a:solidFill>
          </a:endParaRPr>
        </a:p>
      </dgm:t>
    </dgm:pt>
    <dgm:pt modelId="{2365A69B-5BB0-43A3-B4B3-E0CF35671A08}" type="parTrans" cxnId="{1EC7F1D0-40E2-465E-A90B-3728E6BBB22E}">
      <dgm:prSet/>
      <dgm:spPr/>
      <dgm:t>
        <a:bodyPr/>
        <a:lstStyle/>
        <a:p>
          <a:endParaRPr lang="ru-RU"/>
        </a:p>
      </dgm:t>
    </dgm:pt>
    <dgm:pt modelId="{234082C9-335A-480B-96D9-258EB08F34B0}" type="sibTrans" cxnId="{1EC7F1D0-40E2-465E-A90B-3728E6BBB22E}">
      <dgm:prSet/>
      <dgm:spPr/>
      <dgm:t>
        <a:bodyPr/>
        <a:lstStyle/>
        <a:p>
          <a:endParaRPr lang="ru-RU"/>
        </a:p>
      </dgm:t>
    </dgm:pt>
    <dgm:pt modelId="{7EE328E0-BFF5-496C-9BD1-519D8C23AA94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600" dirty="0" smtClean="0"/>
            <a:t>9 481,0</a:t>
          </a:r>
          <a:endParaRPr lang="ru-RU" sz="1600" dirty="0"/>
        </a:p>
      </dgm:t>
    </dgm:pt>
    <dgm:pt modelId="{FE898D73-7D6F-4E3E-907B-5944665EF9B7}" type="parTrans" cxnId="{F689BB3B-C84E-4B81-B3AD-3C7D1A2F074F}">
      <dgm:prSet/>
      <dgm:spPr/>
      <dgm:t>
        <a:bodyPr/>
        <a:lstStyle/>
        <a:p>
          <a:endParaRPr lang="ru-RU"/>
        </a:p>
      </dgm:t>
    </dgm:pt>
    <dgm:pt modelId="{D40231ED-84CD-4862-A48F-FA78935DB9A0}" type="sibTrans" cxnId="{F689BB3B-C84E-4B81-B3AD-3C7D1A2F074F}">
      <dgm:prSet/>
      <dgm:spPr/>
      <dgm:t>
        <a:bodyPr/>
        <a:lstStyle/>
        <a:p>
          <a:endParaRPr lang="ru-RU"/>
        </a:p>
      </dgm:t>
    </dgm:pt>
    <dgm:pt modelId="{C264396E-FD0C-4FB9-8F41-C8B12B2F22D3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ВСЕГО:</a:t>
          </a:r>
          <a:endParaRPr lang="ru-RU" sz="1600" dirty="0">
            <a:solidFill>
              <a:schemeClr val="tx1"/>
            </a:solidFill>
          </a:endParaRPr>
        </a:p>
      </dgm:t>
    </dgm:pt>
    <dgm:pt modelId="{2A27ECA9-5615-477D-A58A-728202FB7195}" type="parTrans" cxnId="{D6839D7D-4E77-4734-AF2D-8218315B9920}">
      <dgm:prSet/>
      <dgm:spPr/>
      <dgm:t>
        <a:bodyPr/>
        <a:lstStyle/>
        <a:p>
          <a:endParaRPr lang="ru-RU"/>
        </a:p>
      </dgm:t>
    </dgm:pt>
    <dgm:pt modelId="{4AD4F0F9-474B-4E87-8BFD-68742F47FF7F}" type="sibTrans" cxnId="{D6839D7D-4E77-4734-AF2D-8218315B9920}">
      <dgm:prSet/>
      <dgm:spPr/>
      <dgm:t>
        <a:bodyPr/>
        <a:lstStyle/>
        <a:p>
          <a:endParaRPr lang="ru-RU"/>
        </a:p>
      </dgm:t>
    </dgm:pt>
    <dgm:pt modelId="{FFF1A3D2-28A4-454D-87F7-85AD9398FDB2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103 054,4</a:t>
          </a:r>
          <a:endParaRPr lang="ru-RU" sz="1600" b="1" dirty="0"/>
        </a:p>
      </dgm:t>
    </dgm:pt>
    <dgm:pt modelId="{E8ADDF8B-08BE-40A6-85A9-0B33145341ED}" type="parTrans" cxnId="{C92F64FA-B205-4789-A9BC-BA139449D8DA}">
      <dgm:prSet/>
      <dgm:spPr/>
      <dgm:t>
        <a:bodyPr/>
        <a:lstStyle/>
        <a:p>
          <a:endParaRPr lang="ru-RU"/>
        </a:p>
      </dgm:t>
    </dgm:pt>
    <dgm:pt modelId="{89479C3B-5BCF-4B4D-A1CA-274A0F6D5359}" type="sibTrans" cxnId="{C92F64FA-B205-4789-A9BC-BA139449D8DA}">
      <dgm:prSet/>
      <dgm:spPr/>
      <dgm:t>
        <a:bodyPr/>
        <a:lstStyle/>
        <a:p>
          <a:endParaRPr lang="ru-RU"/>
        </a:p>
      </dgm:t>
    </dgm:pt>
    <dgm:pt modelId="{B5C5D73C-7EDA-4A09-BC2B-8EC84E84E9D0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b="1" dirty="0" smtClean="0"/>
            <a:t>92 656,8</a:t>
          </a:r>
          <a:endParaRPr lang="ru-RU" sz="1600" b="1" dirty="0"/>
        </a:p>
      </dgm:t>
    </dgm:pt>
    <dgm:pt modelId="{25B6F313-8B47-4942-8AC5-850B93606D02}" type="parTrans" cxnId="{2140A4E3-0688-4927-BFCE-C18DFBFD91E4}">
      <dgm:prSet/>
      <dgm:spPr/>
      <dgm:t>
        <a:bodyPr/>
        <a:lstStyle/>
        <a:p>
          <a:endParaRPr lang="ru-RU"/>
        </a:p>
      </dgm:t>
    </dgm:pt>
    <dgm:pt modelId="{134E6EAB-0873-4FC9-82CE-309F9A34B792}" type="sibTrans" cxnId="{2140A4E3-0688-4927-BFCE-C18DFBFD91E4}">
      <dgm:prSet/>
      <dgm:spPr/>
      <dgm:t>
        <a:bodyPr/>
        <a:lstStyle/>
        <a:p>
          <a:endParaRPr lang="ru-RU"/>
        </a:p>
      </dgm:t>
    </dgm:pt>
    <dgm:pt modelId="{C1C11946-7D0A-4C4F-B5A8-8DAD2DECD1EA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600" b="1" dirty="0" smtClean="0"/>
            <a:t>99 875,7</a:t>
          </a:r>
          <a:endParaRPr lang="ru-RU" sz="1600" b="1" dirty="0"/>
        </a:p>
      </dgm:t>
    </dgm:pt>
    <dgm:pt modelId="{0E765E61-91D2-458F-9814-9FA0EEBAFA4E}" type="parTrans" cxnId="{E76BEFBC-E1DF-413D-A894-5816A66B6D14}">
      <dgm:prSet/>
      <dgm:spPr/>
      <dgm:t>
        <a:bodyPr/>
        <a:lstStyle/>
        <a:p>
          <a:endParaRPr lang="ru-RU"/>
        </a:p>
      </dgm:t>
    </dgm:pt>
    <dgm:pt modelId="{FC71F517-072D-4B07-93BE-75DA8682B795}" type="sibTrans" cxnId="{E76BEFBC-E1DF-413D-A894-5816A66B6D14}">
      <dgm:prSet/>
      <dgm:spPr/>
      <dgm:t>
        <a:bodyPr/>
        <a:lstStyle/>
        <a:p>
          <a:endParaRPr lang="ru-RU"/>
        </a:p>
      </dgm:t>
    </dgm:pt>
    <dgm:pt modelId="{64425CDE-D1BD-48F1-B5DE-FFC0FE628670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600" dirty="0" smtClean="0"/>
            <a:t>83 023,8</a:t>
          </a:r>
          <a:endParaRPr lang="ru-RU" sz="1600" dirty="0"/>
        </a:p>
      </dgm:t>
    </dgm:pt>
    <dgm:pt modelId="{BE0112CD-F6BE-455C-AFA6-C54C7184C69B}" type="parTrans" cxnId="{2D8316EA-3959-4D25-B454-604E8F0094B8}">
      <dgm:prSet/>
      <dgm:spPr/>
      <dgm:t>
        <a:bodyPr/>
        <a:lstStyle/>
        <a:p>
          <a:endParaRPr lang="ru-RU"/>
        </a:p>
      </dgm:t>
    </dgm:pt>
    <dgm:pt modelId="{670C36D2-34EB-4644-9ACF-EEC96B42B560}" type="sibTrans" cxnId="{2D8316EA-3959-4D25-B454-604E8F0094B8}">
      <dgm:prSet/>
      <dgm:spPr/>
      <dgm:t>
        <a:bodyPr/>
        <a:lstStyle/>
        <a:p>
          <a:endParaRPr lang="ru-RU"/>
        </a:p>
      </dgm:t>
    </dgm:pt>
    <dgm:pt modelId="{2DE86284-0B2D-4A35-8FDA-AE10DD63D8B8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/>
            <a:t>1 570,0</a:t>
          </a:r>
          <a:endParaRPr lang="ru-RU" sz="1600" dirty="0"/>
        </a:p>
      </dgm:t>
    </dgm:pt>
    <dgm:pt modelId="{66B56F40-FBEB-41C8-92AA-22E575580D0F}" type="parTrans" cxnId="{8E2B4482-C54C-4C7A-ABD0-9366CCB0C21B}">
      <dgm:prSet/>
      <dgm:spPr/>
      <dgm:t>
        <a:bodyPr/>
        <a:lstStyle/>
        <a:p>
          <a:endParaRPr lang="ru-RU"/>
        </a:p>
      </dgm:t>
    </dgm:pt>
    <dgm:pt modelId="{DC6F70B1-4F28-40C4-A978-8111D3767A0E}" type="sibTrans" cxnId="{8E2B4482-C54C-4C7A-ABD0-9366CCB0C21B}">
      <dgm:prSet/>
      <dgm:spPr/>
      <dgm:t>
        <a:bodyPr/>
        <a:lstStyle/>
        <a:p>
          <a:endParaRPr lang="ru-RU"/>
        </a:p>
      </dgm:t>
    </dgm:pt>
    <dgm:pt modelId="{4A16BD6F-1C60-40BE-A5C8-0E5EB053108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/>
            <a:t>1 570,0</a:t>
          </a:r>
          <a:endParaRPr lang="ru-RU" sz="1600" dirty="0"/>
        </a:p>
      </dgm:t>
    </dgm:pt>
    <dgm:pt modelId="{0829A3B7-A411-4CFB-A803-303BDC522640}" type="parTrans" cxnId="{B8A466CF-6049-4A95-9578-060470E37B6E}">
      <dgm:prSet/>
      <dgm:spPr/>
      <dgm:t>
        <a:bodyPr/>
        <a:lstStyle/>
        <a:p>
          <a:endParaRPr lang="ru-RU"/>
        </a:p>
      </dgm:t>
    </dgm:pt>
    <dgm:pt modelId="{C4C3921F-B29C-4A06-9473-DCC69E16BC6E}" type="sibTrans" cxnId="{B8A466CF-6049-4A95-9578-060470E37B6E}">
      <dgm:prSet/>
      <dgm:spPr/>
      <dgm:t>
        <a:bodyPr/>
        <a:lstStyle/>
        <a:p>
          <a:endParaRPr lang="ru-RU"/>
        </a:p>
      </dgm:t>
    </dgm:pt>
    <dgm:pt modelId="{6BEE1429-5F96-47DF-A415-FCD45F638F5C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600" dirty="0" smtClean="0"/>
            <a:t>1 570,0</a:t>
          </a:r>
          <a:endParaRPr lang="ru-RU" sz="1600" dirty="0"/>
        </a:p>
      </dgm:t>
    </dgm:pt>
    <dgm:pt modelId="{DC147BF4-1B04-41A5-B801-A367E57AFA77}" type="parTrans" cxnId="{09523E2F-4952-4682-B1F1-A9138379DB6B}">
      <dgm:prSet/>
      <dgm:spPr/>
      <dgm:t>
        <a:bodyPr/>
        <a:lstStyle/>
        <a:p>
          <a:endParaRPr lang="ru-RU"/>
        </a:p>
      </dgm:t>
    </dgm:pt>
    <dgm:pt modelId="{38D54676-5D30-4F39-B2D8-A876B7B9BB32}" type="sibTrans" cxnId="{09523E2F-4952-4682-B1F1-A9138379DB6B}">
      <dgm:prSet/>
      <dgm:spPr/>
      <dgm:t>
        <a:bodyPr/>
        <a:lstStyle/>
        <a:p>
          <a:endParaRPr lang="ru-RU"/>
        </a:p>
      </dgm:t>
    </dgm:pt>
    <dgm:pt modelId="{54AD1843-16A9-4316-87EA-4D2F9DB0C056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/>
            <a:t>5 293,0</a:t>
          </a:r>
          <a:endParaRPr lang="ru-RU" sz="1600" dirty="0"/>
        </a:p>
      </dgm:t>
    </dgm:pt>
    <dgm:pt modelId="{156481E8-BEB3-4543-8EE9-60DC2BC2A014}" type="parTrans" cxnId="{C0DE5672-0241-4EB0-8DD1-4D666F0F25E6}">
      <dgm:prSet/>
      <dgm:spPr/>
      <dgm:t>
        <a:bodyPr/>
        <a:lstStyle/>
        <a:p>
          <a:endParaRPr lang="ru-RU"/>
        </a:p>
      </dgm:t>
    </dgm:pt>
    <dgm:pt modelId="{C14D80D8-F0D3-4322-9EE6-5069AD9C630F}" type="sibTrans" cxnId="{C0DE5672-0241-4EB0-8DD1-4D666F0F25E6}">
      <dgm:prSet/>
      <dgm:spPr/>
      <dgm:t>
        <a:bodyPr/>
        <a:lstStyle/>
        <a:p>
          <a:endParaRPr lang="ru-RU"/>
        </a:p>
      </dgm:t>
    </dgm:pt>
    <dgm:pt modelId="{19989838-3EC5-47A3-80D8-C7192B66A45D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/>
            <a:t>5 293,0</a:t>
          </a:r>
          <a:endParaRPr lang="ru-RU" sz="1600" dirty="0"/>
        </a:p>
      </dgm:t>
    </dgm:pt>
    <dgm:pt modelId="{DFFF40E0-353D-4190-A569-333DD1676194}" type="parTrans" cxnId="{AF41BD15-9FE4-4761-988E-F9DAACA9748F}">
      <dgm:prSet/>
      <dgm:spPr/>
      <dgm:t>
        <a:bodyPr/>
        <a:lstStyle/>
        <a:p>
          <a:endParaRPr lang="ru-RU"/>
        </a:p>
      </dgm:t>
    </dgm:pt>
    <dgm:pt modelId="{75338E79-40FC-4B9A-9AFE-BF60346E73D2}" type="sibTrans" cxnId="{AF41BD15-9FE4-4761-988E-F9DAACA9748F}">
      <dgm:prSet/>
      <dgm:spPr/>
      <dgm:t>
        <a:bodyPr/>
        <a:lstStyle/>
        <a:p>
          <a:endParaRPr lang="ru-RU"/>
        </a:p>
      </dgm:t>
    </dgm:pt>
    <dgm:pt modelId="{0E500B35-E826-4FCA-884A-ED1A00325200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600" dirty="0" smtClean="0"/>
            <a:t>5 293,0</a:t>
          </a:r>
          <a:endParaRPr lang="ru-RU" sz="1600" dirty="0"/>
        </a:p>
      </dgm:t>
    </dgm:pt>
    <dgm:pt modelId="{C7CA950A-DAC1-46C0-B203-1CD266D41E74}" type="parTrans" cxnId="{2DE87900-AC4A-4A5B-A0F3-EF35A3A62136}">
      <dgm:prSet/>
      <dgm:spPr/>
      <dgm:t>
        <a:bodyPr/>
        <a:lstStyle/>
        <a:p>
          <a:endParaRPr lang="ru-RU"/>
        </a:p>
      </dgm:t>
    </dgm:pt>
    <dgm:pt modelId="{6DC6E357-15BD-4F1B-9AAF-0AEFCC176245}" type="sibTrans" cxnId="{2DE87900-AC4A-4A5B-A0F3-EF35A3A62136}">
      <dgm:prSet/>
      <dgm:spPr/>
      <dgm:t>
        <a:bodyPr/>
        <a:lstStyle/>
        <a:p>
          <a:endParaRPr lang="ru-RU"/>
        </a:p>
      </dgm:t>
    </dgm:pt>
    <dgm:pt modelId="{938C2A1C-35D8-4C1A-9331-7CCCA2D24CE3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 smtClean="0"/>
            <a:t>2 628,6</a:t>
          </a:r>
          <a:endParaRPr lang="ru-RU" sz="1600" dirty="0"/>
        </a:p>
      </dgm:t>
    </dgm:pt>
    <dgm:pt modelId="{1CBBDB23-7BBD-4452-BDF9-2520F68D321C}" type="parTrans" cxnId="{EB7DE296-1900-4389-B54A-97411712A2A8}">
      <dgm:prSet/>
      <dgm:spPr/>
      <dgm:t>
        <a:bodyPr/>
        <a:lstStyle/>
        <a:p>
          <a:endParaRPr lang="ru-RU"/>
        </a:p>
      </dgm:t>
    </dgm:pt>
    <dgm:pt modelId="{AFCDDA1E-1E2B-4966-B9CD-34386E1F650A}" type="sibTrans" cxnId="{EB7DE296-1900-4389-B54A-97411712A2A8}">
      <dgm:prSet/>
      <dgm:spPr/>
      <dgm:t>
        <a:bodyPr/>
        <a:lstStyle/>
        <a:p>
          <a:endParaRPr lang="ru-RU"/>
        </a:p>
      </dgm:t>
    </dgm:pt>
    <dgm:pt modelId="{7C0C0A59-42C0-4ACF-860D-C6B24D2980FA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/>
            <a:t>500,8</a:t>
          </a:r>
          <a:endParaRPr lang="ru-RU" sz="1600" dirty="0"/>
        </a:p>
      </dgm:t>
    </dgm:pt>
    <dgm:pt modelId="{1F20276B-E91D-45E6-8C8C-D8F6477276CA}" type="parTrans" cxnId="{40361E44-22E9-4579-9D97-DB446041A43C}">
      <dgm:prSet/>
      <dgm:spPr/>
      <dgm:t>
        <a:bodyPr/>
        <a:lstStyle/>
        <a:p>
          <a:endParaRPr lang="ru-RU"/>
        </a:p>
      </dgm:t>
    </dgm:pt>
    <dgm:pt modelId="{1E8EB721-81B0-4474-8AD7-80F46F41ED06}" type="sibTrans" cxnId="{40361E44-22E9-4579-9D97-DB446041A43C}">
      <dgm:prSet/>
      <dgm:spPr/>
      <dgm:t>
        <a:bodyPr/>
        <a:lstStyle/>
        <a:p>
          <a:endParaRPr lang="ru-RU"/>
        </a:p>
      </dgm:t>
    </dgm:pt>
    <dgm:pt modelId="{81F89B31-4BDF-49FD-BDC2-FB8D63F4E534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600" dirty="0" smtClean="0"/>
            <a:t>507,9</a:t>
          </a:r>
          <a:endParaRPr lang="ru-RU" sz="1600" dirty="0"/>
        </a:p>
      </dgm:t>
    </dgm:pt>
    <dgm:pt modelId="{886858B2-A37B-44FE-A822-AD50A6044FF2}" type="parTrans" cxnId="{44C1218A-61B6-4596-B6B7-AA1E4BF089BE}">
      <dgm:prSet/>
      <dgm:spPr/>
      <dgm:t>
        <a:bodyPr/>
        <a:lstStyle/>
        <a:p>
          <a:endParaRPr lang="ru-RU"/>
        </a:p>
      </dgm:t>
    </dgm:pt>
    <dgm:pt modelId="{D370643F-520F-4F97-8606-C7B60A802487}" type="sibTrans" cxnId="{44C1218A-61B6-4596-B6B7-AA1E4BF089BE}">
      <dgm:prSet/>
      <dgm:spPr/>
      <dgm:t>
        <a:bodyPr/>
        <a:lstStyle/>
        <a:p>
          <a:endParaRPr lang="ru-RU"/>
        </a:p>
      </dgm:t>
    </dgm:pt>
    <dgm:pt modelId="{87921052-69D7-4104-9639-7A56A63EC97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Производство овощей с 2920 до 3030 тонн</a:t>
          </a:r>
          <a:endParaRPr lang="ru-RU" sz="1400" b="1" dirty="0"/>
        </a:p>
      </dgm:t>
    </dgm:pt>
    <dgm:pt modelId="{FF79F3FC-3F0D-4B5B-B543-556B8BA716B7}" type="parTrans" cxnId="{5DCEB1F9-44C4-4A91-9EA0-4EA95DE9A872}">
      <dgm:prSet/>
      <dgm:spPr/>
      <dgm:t>
        <a:bodyPr/>
        <a:lstStyle/>
        <a:p>
          <a:endParaRPr lang="ru-RU"/>
        </a:p>
      </dgm:t>
    </dgm:pt>
    <dgm:pt modelId="{3114023B-100D-41F9-8036-3068B88FB690}" type="sibTrans" cxnId="{5DCEB1F9-44C4-4A91-9EA0-4EA95DE9A872}">
      <dgm:prSet/>
      <dgm:spPr/>
      <dgm:t>
        <a:bodyPr/>
        <a:lstStyle/>
        <a:p>
          <a:endParaRPr lang="ru-RU"/>
        </a:p>
      </dgm:t>
    </dgm:pt>
    <dgm:pt modelId="{CF585B82-662C-4FA7-91D9-F2FAA74A59F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Производство скота и птицы с 1100 до 1180 тонн,  молока с 6200 до 6350 тонн</a:t>
          </a:r>
          <a:endParaRPr lang="ru-RU" sz="1400" b="1" dirty="0"/>
        </a:p>
      </dgm:t>
    </dgm:pt>
    <dgm:pt modelId="{3D03B574-85BB-4CC9-8F6B-D052F662E329}" type="parTrans" cxnId="{D28566D1-09F1-49D1-9A4F-B9E543CE28BD}">
      <dgm:prSet/>
      <dgm:spPr/>
      <dgm:t>
        <a:bodyPr/>
        <a:lstStyle/>
        <a:p>
          <a:endParaRPr lang="ru-RU"/>
        </a:p>
      </dgm:t>
    </dgm:pt>
    <dgm:pt modelId="{D12FB4E7-D99C-4979-A047-7CE2994E2E10}" type="sibTrans" cxnId="{D28566D1-09F1-49D1-9A4F-B9E543CE28BD}">
      <dgm:prSet/>
      <dgm:spPr/>
      <dgm:t>
        <a:bodyPr/>
        <a:lstStyle/>
        <a:p>
          <a:endParaRPr lang="ru-RU"/>
        </a:p>
      </dgm:t>
    </dgm:pt>
    <dgm:pt modelId="{8D0587C2-81A1-42F4-BC13-AB7671EA91C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Производство пищевой рыбной продукции со 100 до 130 тонн</a:t>
          </a:r>
          <a:endParaRPr lang="ru-RU" sz="1400" b="1" dirty="0"/>
        </a:p>
      </dgm:t>
    </dgm:pt>
    <dgm:pt modelId="{36CF2ED3-B15B-4BA8-8B95-A93CF78829BA}" type="parTrans" cxnId="{8C6143EA-5D84-4AFE-B6DA-33A170E299B9}">
      <dgm:prSet/>
      <dgm:spPr/>
      <dgm:t>
        <a:bodyPr/>
        <a:lstStyle/>
        <a:p>
          <a:endParaRPr lang="ru-RU"/>
        </a:p>
      </dgm:t>
    </dgm:pt>
    <dgm:pt modelId="{4546D04D-3E26-451B-92DF-B04196C7514F}" type="sibTrans" cxnId="{8C6143EA-5D84-4AFE-B6DA-33A170E299B9}">
      <dgm:prSet/>
      <dgm:spPr/>
      <dgm:t>
        <a:bodyPr/>
        <a:lstStyle/>
        <a:p>
          <a:endParaRPr lang="ru-RU"/>
        </a:p>
      </dgm:t>
    </dgm:pt>
    <dgm:pt modelId="{BAAC909E-8AA8-469F-91F7-8E07F59508F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Заготовки дикоросов с 55 до 80 тонн</a:t>
          </a:r>
          <a:endParaRPr lang="ru-RU" sz="1400" b="1" dirty="0"/>
        </a:p>
      </dgm:t>
    </dgm:pt>
    <dgm:pt modelId="{21ACADF5-5400-4759-9FF0-AAD286199920}" type="parTrans" cxnId="{BE603D95-BA88-4408-B97D-27D7E74473A7}">
      <dgm:prSet/>
      <dgm:spPr/>
      <dgm:t>
        <a:bodyPr/>
        <a:lstStyle/>
        <a:p>
          <a:endParaRPr lang="ru-RU"/>
        </a:p>
      </dgm:t>
    </dgm:pt>
    <dgm:pt modelId="{9FA33452-5E57-4DCA-B90A-7D0515CBE3C3}" type="sibTrans" cxnId="{BE603D95-BA88-4408-B97D-27D7E74473A7}">
      <dgm:prSet/>
      <dgm:spPr/>
      <dgm:t>
        <a:bodyPr/>
        <a:lstStyle/>
        <a:p>
          <a:endParaRPr lang="ru-RU"/>
        </a:p>
      </dgm:t>
    </dgm:pt>
    <dgm:pt modelId="{79679CED-E99C-484F-B3E9-4EB07A0C853A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Отлов безнадзорных и бродячих животных со 167 до 170 ед</a:t>
          </a:r>
          <a:r>
            <a:rPr lang="ru-RU" sz="1600" dirty="0" smtClean="0"/>
            <a:t>.</a:t>
          </a:r>
          <a:endParaRPr lang="ru-RU" sz="1600" dirty="0"/>
        </a:p>
      </dgm:t>
    </dgm:pt>
    <dgm:pt modelId="{D03B12F0-0F10-4C1B-88C5-B4F83490C6D8}" type="parTrans" cxnId="{6C417031-E1A1-460D-8334-774B706EA699}">
      <dgm:prSet/>
      <dgm:spPr/>
      <dgm:t>
        <a:bodyPr/>
        <a:lstStyle/>
        <a:p>
          <a:endParaRPr lang="ru-RU"/>
        </a:p>
      </dgm:t>
    </dgm:pt>
    <dgm:pt modelId="{2CABC9EB-29BB-409E-B788-9430A78C96CD}" type="sibTrans" cxnId="{6C417031-E1A1-460D-8334-774B706EA699}">
      <dgm:prSet/>
      <dgm:spPr/>
      <dgm:t>
        <a:bodyPr/>
        <a:lstStyle/>
        <a:p>
          <a:endParaRPr lang="ru-RU"/>
        </a:p>
      </dgm:t>
    </dgm:pt>
    <dgm:pt modelId="{9C061D33-2A6E-46ED-BD40-0FA8CDCBA97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b="1" dirty="0" smtClean="0"/>
            <a:t>Увеличение целевых показателей</a:t>
          </a:r>
          <a:endParaRPr lang="ru-RU" sz="1400" b="1" dirty="0"/>
        </a:p>
      </dgm:t>
    </dgm:pt>
    <dgm:pt modelId="{76B12F68-EAA0-4539-BEA0-7EABE30A9D6B}" type="parTrans" cxnId="{556004F5-65CD-494C-B34C-A8787A5E4C9C}">
      <dgm:prSet/>
      <dgm:spPr/>
      <dgm:t>
        <a:bodyPr/>
        <a:lstStyle/>
        <a:p>
          <a:endParaRPr lang="ru-RU"/>
        </a:p>
      </dgm:t>
    </dgm:pt>
    <dgm:pt modelId="{935D9490-8F9A-4CFC-B141-D116E9A88859}" type="sibTrans" cxnId="{556004F5-65CD-494C-B34C-A8787A5E4C9C}">
      <dgm:prSet/>
      <dgm:spPr/>
      <dgm:t>
        <a:bodyPr/>
        <a:lstStyle/>
        <a:p>
          <a:endParaRPr lang="ru-RU"/>
        </a:p>
      </dgm:t>
    </dgm:pt>
    <dgm:pt modelId="{8189C662-7E41-4927-B162-6B0B03B76621}" type="pres">
      <dgm:prSet presAssocID="{EE6B4DF1-3606-4ADF-BC31-A8202BF0B1C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78FB86-4437-4D7A-957E-1DE522002145}" type="pres">
      <dgm:prSet presAssocID="{C264396E-FD0C-4FB9-8F41-C8B12B2F22D3}" presName="horFlow" presStyleCnt="0"/>
      <dgm:spPr/>
    </dgm:pt>
    <dgm:pt modelId="{3C702E73-D912-4F05-92EE-617DA40D97A0}" type="pres">
      <dgm:prSet presAssocID="{C264396E-FD0C-4FB9-8F41-C8B12B2F22D3}" presName="bigChev" presStyleLbl="node1" presStyleIdx="0" presStyleCnt="6" custScaleX="194670" custScaleY="59809" custLinFactNeighborX="18543" custLinFactNeighborY="-9703"/>
      <dgm:spPr/>
      <dgm:t>
        <a:bodyPr/>
        <a:lstStyle/>
        <a:p>
          <a:endParaRPr lang="ru-RU"/>
        </a:p>
      </dgm:t>
    </dgm:pt>
    <dgm:pt modelId="{04785238-F3B0-4B4C-A61E-0F1FC0086FFD}" type="pres">
      <dgm:prSet presAssocID="{E8ADDF8B-08BE-40A6-85A9-0B33145341ED}" presName="parTrans" presStyleCnt="0"/>
      <dgm:spPr/>
    </dgm:pt>
    <dgm:pt modelId="{D5220F02-0305-4A77-901E-4F6603F9E97E}" type="pres">
      <dgm:prSet presAssocID="{FFF1A3D2-28A4-454D-87F7-85AD9398FDB2}" presName="node" presStyleLbl="alignAccFollowNode1" presStyleIdx="0" presStyleCnt="24" custScaleX="109438" custScaleY="74025" custLinFactNeighborX="79199" custLinFactNeighborY="-10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3B734-EFF1-4550-B826-47E688F1C757}" type="pres">
      <dgm:prSet presAssocID="{89479C3B-5BCF-4B4D-A1CA-274A0F6D5359}" presName="sibTrans" presStyleCnt="0"/>
      <dgm:spPr/>
    </dgm:pt>
    <dgm:pt modelId="{E0A6FE22-1A53-4357-9B9D-1C9A4467F69E}" type="pres">
      <dgm:prSet presAssocID="{B5C5D73C-7EDA-4A09-BC2B-8EC84E84E9D0}" presName="node" presStyleLbl="alignAccFollowNode1" presStyleIdx="1" presStyleCnt="24" custScaleX="109438" custScaleY="74025" custLinFactX="4860" custLinFactNeighborX="100000" custLinFactNeighborY="-10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1E801-4080-4B9C-8484-C171D318DB4C}" type="pres">
      <dgm:prSet presAssocID="{134E6EAB-0873-4FC9-82CE-309F9A34B792}" presName="sibTrans" presStyleCnt="0"/>
      <dgm:spPr/>
    </dgm:pt>
    <dgm:pt modelId="{3D94DC25-0D33-484A-90A3-EA7EFB4692AB}" type="pres">
      <dgm:prSet presAssocID="{C1C11946-7D0A-4C4F-B5A8-8DAD2DECD1EA}" presName="node" presStyleLbl="alignAccFollowNode1" presStyleIdx="2" presStyleCnt="24" custScaleX="109438" custScaleY="74025" custLinFactX="10032" custLinFactNeighborX="100000" custLinFactNeighborY="-10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519EC-5A7B-46F5-A6D4-8963A6F7B3F0}" type="pres">
      <dgm:prSet presAssocID="{FC71F517-072D-4B07-93BE-75DA8682B795}" presName="sibTrans" presStyleCnt="0"/>
      <dgm:spPr/>
    </dgm:pt>
    <dgm:pt modelId="{1491E969-84F8-4AEC-8454-4AF976D74D85}" type="pres">
      <dgm:prSet presAssocID="{9C061D33-2A6E-46ED-BD40-0FA8CDCBA974}" presName="node" presStyleLbl="alignAccFollowNode1" presStyleIdx="3" presStyleCnt="24" custScaleX="263764" custScaleY="71391" custLinFactX="20405" custLinFactNeighborX="100000" custLinFactNeighborY="-12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5F96B-A6E2-4444-BBB3-EF373EC8CC03}" type="pres">
      <dgm:prSet presAssocID="{C264396E-FD0C-4FB9-8F41-C8B12B2F22D3}" presName="vSp" presStyleCnt="0"/>
      <dgm:spPr/>
    </dgm:pt>
    <dgm:pt modelId="{9BB72928-FB12-47CE-9D2F-558D1F03AD01}" type="pres">
      <dgm:prSet presAssocID="{2F9D78B2-6A17-4B7B-BCFD-8E47BC5B2D40}" presName="horFlow" presStyleCnt="0"/>
      <dgm:spPr/>
    </dgm:pt>
    <dgm:pt modelId="{3AFA6326-2922-4CA1-91F8-1908AE01BD99}" type="pres">
      <dgm:prSet presAssocID="{2F9D78B2-6A17-4B7B-BCFD-8E47BC5B2D40}" presName="bigChev" presStyleLbl="node1" presStyleIdx="1" presStyleCnt="6" custScaleX="205845" custScaleY="100820" custLinFactNeighborX="18543" custLinFactNeighborY="1337"/>
      <dgm:spPr/>
      <dgm:t>
        <a:bodyPr/>
        <a:lstStyle/>
        <a:p>
          <a:endParaRPr lang="ru-RU"/>
        </a:p>
      </dgm:t>
    </dgm:pt>
    <dgm:pt modelId="{97D50942-EF40-4E58-A5C7-F206B404916E}" type="pres">
      <dgm:prSet presAssocID="{F83D5AF2-F092-4A6A-B31B-0FD06DE9F273}" presName="parTrans" presStyleCnt="0"/>
      <dgm:spPr/>
    </dgm:pt>
    <dgm:pt modelId="{5C5D5F8C-9CB9-4D72-A5FE-369FD2F6AEF8}" type="pres">
      <dgm:prSet presAssocID="{752AB10E-B668-490A-A805-F9719E380314}" presName="node" presStyleLbl="alignAccFollowNode1" presStyleIdx="4" presStyleCnt="24" custScaleX="136206" custScaleY="117070" custLinFactNeighborX="56750" custLinFactNeighborY="-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67EB6-5447-40C6-8A93-D54FE6A09FC7}" type="pres">
      <dgm:prSet presAssocID="{83ED6F19-6BD5-40F3-B2E5-BE8DA762F10E}" presName="sibTrans" presStyleCnt="0"/>
      <dgm:spPr/>
    </dgm:pt>
    <dgm:pt modelId="{3140E354-717F-4FF2-B1A3-5D611CE3203B}" type="pres">
      <dgm:prSet presAssocID="{3AFF9C1D-C1D3-41B9-AE12-EA146EC2D165}" presName="node" presStyleLbl="alignAccFollowNode1" presStyleIdx="5" presStyleCnt="24" custScaleX="114298" custScaleY="115153" custLinFactNeighborX="32549" custLinFactNeighborY="-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8FC60-AFEF-4A8F-A33C-2EC3E14BB072}" type="pres">
      <dgm:prSet presAssocID="{8B28F271-421C-4993-9991-74B7014F314D}" presName="sibTrans" presStyleCnt="0"/>
      <dgm:spPr/>
    </dgm:pt>
    <dgm:pt modelId="{C0461E79-986A-42A7-A050-23AF4DA0BC72}" type="pres">
      <dgm:prSet presAssocID="{7EE328E0-BFF5-496C-9BD1-519D8C23AA94}" presName="node" presStyleLbl="alignAccFollowNode1" presStyleIdx="6" presStyleCnt="24" custScaleX="116766" custScaleY="115153" custLinFactNeighborX="28968" custLinFactNeighborY="-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D73AA-1B87-43CC-9FAF-186134F6131B}" type="pres">
      <dgm:prSet presAssocID="{D40231ED-84CD-4862-A48F-FA78935DB9A0}" presName="sibTrans" presStyleCnt="0"/>
      <dgm:spPr/>
    </dgm:pt>
    <dgm:pt modelId="{B9E75C4A-3213-4E82-BC86-7F7F4EEF8345}" type="pres">
      <dgm:prSet presAssocID="{87921052-69D7-4104-9639-7A56A63EC970}" presName="node" presStyleLbl="alignAccFollowNode1" presStyleIdx="7" presStyleCnt="24" custScaleX="251626" custScaleY="113430" custLinFactNeighborX="34094" custLinFactNeighborY="-2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A6F40-C8A2-47CD-99B1-1703CCE7DAE8}" type="pres">
      <dgm:prSet presAssocID="{2F9D78B2-6A17-4B7B-BCFD-8E47BC5B2D40}" presName="vSp" presStyleCnt="0"/>
      <dgm:spPr/>
    </dgm:pt>
    <dgm:pt modelId="{DC89A2B0-AE06-46E0-A364-D8B48AF5AEE0}" type="pres">
      <dgm:prSet presAssocID="{B92D735B-92B3-4B08-8AE1-C9EC5EF4526C}" presName="horFlow" presStyleCnt="0"/>
      <dgm:spPr/>
    </dgm:pt>
    <dgm:pt modelId="{6CCAB676-60B2-43AC-BA10-22627B61CDF9}" type="pres">
      <dgm:prSet presAssocID="{B92D735B-92B3-4B08-8AE1-C9EC5EF4526C}" presName="bigChev" presStyleLbl="node1" presStyleIdx="2" presStyleCnt="6" custScaleX="212373" custScaleY="109511" custLinFactNeighborX="1524" custLinFactNeighborY="3983"/>
      <dgm:spPr/>
      <dgm:t>
        <a:bodyPr/>
        <a:lstStyle/>
        <a:p>
          <a:endParaRPr lang="ru-RU"/>
        </a:p>
      </dgm:t>
    </dgm:pt>
    <dgm:pt modelId="{4DCC4E8C-8348-49D2-909C-D632D4CE3E2B}" type="pres">
      <dgm:prSet presAssocID="{A20A624A-D579-41E4-9C1C-39814D78E959}" presName="parTrans" presStyleCnt="0"/>
      <dgm:spPr/>
    </dgm:pt>
    <dgm:pt modelId="{20DA69A6-2A5C-41B6-A0A5-5ED9FD12F4A6}" type="pres">
      <dgm:prSet presAssocID="{CD13D0F5-4338-4EF6-9569-6BBA3604624F}" presName="node" presStyleLbl="alignAccFollowNode1" presStyleIdx="8" presStyleCnt="24" custScaleX="133303" custScaleY="123053" custLinFactNeighborX="571" custLinFactNeighborY="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90CE6-A68A-4C16-A3BD-BD3752AC0299}" type="pres">
      <dgm:prSet presAssocID="{BCEA3C7A-A231-40C3-AD11-BD6E9B1B2184}" presName="sibTrans" presStyleCnt="0"/>
      <dgm:spPr/>
    </dgm:pt>
    <dgm:pt modelId="{BEE75144-A4FB-4801-A61B-4B09108E31F1}" type="pres">
      <dgm:prSet presAssocID="{06E10A66-2B41-4474-A0A4-537788C907A2}" presName="node" presStyleLbl="alignAccFollowNode1" presStyleIdx="9" presStyleCnt="24" custScaleX="129503" custScaleY="132719" custLinFactNeighborX="-3793" custLinFactNeighborY="5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04D9B-4CBF-4712-BD02-1EC7C9A17FC6}" type="pres">
      <dgm:prSet presAssocID="{C6F1D239-2640-49B3-B808-4CD2613F363C}" presName="sibTrans" presStyleCnt="0"/>
      <dgm:spPr/>
    </dgm:pt>
    <dgm:pt modelId="{A5BFB68D-400C-4EB1-B125-7677B5574E77}" type="pres">
      <dgm:prSet presAssocID="{64425CDE-D1BD-48F1-B5DE-FFC0FE628670}" presName="node" presStyleLbl="alignAccFollowNode1" presStyleIdx="10" presStyleCnt="24" custScaleX="140265" custScaleY="125083" custLinFactNeighborX="-20208" custLinFactNeighborY="1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C95E6-E806-4E9B-B92D-18341E8D3CCB}" type="pres">
      <dgm:prSet presAssocID="{670C36D2-34EB-4644-9ACF-EEC96B42B560}" presName="sibTrans" presStyleCnt="0"/>
      <dgm:spPr/>
    </dgm:pt>
    <dgm:pt modelId="{3442CC31-4CAF-4D3F-920F-32E672804AA7}" type="pres">
      <dgm:prSet presAssocID="{CF585B82-662C-4FA7-91D9-F2FAA74A59F9}" presName="node" presStyleLbl="alignAccFollowNode1" presStyleIdx="11" presStyleCnt="24" custScaleX="240378" custScaleY="128187" custLinFactNeighborX="-35107" custLinFactNeighborY="2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42D13-2F26-4CE2-A1AD-3CE33394D0E9}" type="pres">
      <dgm:prSet presAssocID="{B92D735B-92B3-4B08-8AE1-C9EC5EF4526C}" presName="vSp" presStyleCnt="0"/>
      <dgm:spPr/>
    </dgm:pt>
    <dgm:pt modelId="{7DC2D7AB-B87F-4A01-A89B-24178068A830}" type="pres">
      <dgm:prSet presAssocID="{8D8F8F89-8A01-4215-B5C4-3D5A7486AD72}" presName="horFlow" presStyleCnt="0"/>
      <dgm:spPr/>
    </dgm:pt>
    <dgm:pt modelId="{85F4E2E2-5A83-4386-91FF-52E6C30CCDA9}" type="pres">
      <dgm:prSet presAssocID="{8D8F8F89-8A01-4215-B5C4-3D5A7486AD72}" presName="bigChev" presStyleLbl="node1" presStyleIdx="3" presStyleCnt="6" custScaleX="208570" custScaleY="101194" custLinFactNeighborX="5705" custLinFactNeighborY="-1057"/>
      <dgm:spPr/>
      <dgm:t>
        <a:bodyPr/>
        <a:lstStyle/>
        <a:p>
          <a:endParaRPr lang="ru-RU"/>
        </a:p>
      </dgm:t>
    </dgm:pt>
    <dgm:pt modelId="{BB644323-A8BB-465A-A201-1FFBFEF43BEC}" type="pres">
      <dgm:prSet presAssocID="{66B56F40-FBEB-41C8-92AA-22E575580D0F}" presName="parTrans" presStyleCnt="0"/>
      <dgm:spPr/>
    </dgm:pt>
    <dgm:pt modelId="{10DADA6D-FD90-4FF7-910F-6E4D9F9F894E}" type="pres">
      <dgm:prSet presAssocID="{2DE86284-0B2D-4A35-8FDA-AE10DD63D8B8}" presName="node" presStyleLbl="alignAccFollowNode1" presStyleIdx="12" presStyleCnt="24" custScaleX="128109" custScaleY="136454" custLinFactNeighborX="-5500" custLinFactNeighborY="-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C4097-4F62-472C-86B7-763498781488}" type="pres">
      <dgm:prSet presAssocID="{DC6F70B1-4F28-40C4-A978-8111D3767A0E}" presName="sibTrans" presStyleCnt="0"/>
      <dgm:spPr/>
    </dgm:pt>
    <dgm:pt modelId="{6901EFA2-5863-49B0-8357-4A1C77B2410F}" type="pres">
      <dgm:prSet presAssocID="{4A16BD6F-1C60-40BE-A5C8-0E5EB053108C}" presName="node" presStyleLbl="alignAccFollowNode1" presStyleIdx="13" presStyleCnt="24" custScaleX="134751" custScaleY="136453" custLinFactNeighborX="-64607" custLinFactNeighborY="-2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C71ED-8720-414A-A5D1-A150CA3D7D16}" type="pres">
      <dgm:prSet presAssocID="{C4C3921F-B29C-4A06-9473-DCC69E16BC6E}" presName="sibTrans" presStyleCnt="0"/>
      <dgm:spPr/>
    </dgm:pt>
    <dgm:pt modelId="{B0B013F3-75B2-4438-8821-CAB91AE4E699}" type="pres">
      <dgm:prSet presAssocID="{6BEE1429-5F96-47DF-A415-FCD45F638F5C}" presName="node" presStyleLbl="alignAccFollowNode1" presStyleIdx="14" presStyleCnt="24" custScaleX="151490" custScaleY="122841" custLinFactNeighborX="-59254" custLinFactNeighborY="-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CAA14-16E6-4E54-83A2-825D32997624}" type="pres">
      <dgm:prSet presAssocID="{38D54676-5D30-4F39-B2D8-A876B7B9BB32}" presName="sibTrans" presStyleCnt="0"/>
      <dgm:spPr/>
    </dgm:pt>
    <dgm:pt modelId="{D35438C6-E6B2-4FA4-8D28-86F6BC49A95A}" type="pres">
      <dgm:prSet presAssocID="{8D0587C2-81A1-42F4-BC13-AB7671EA91C8}" presName="node" presStyleLbl="alignAccFollowNode1" presStyleIdx="15" presStyleCnt="24" custScaleX="260999" custScaleY="130440" custLinFactX="-2772" custLinFactNeighborX="-100000" custLinFactNeighborY="-5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88299-59B4-4E8B-839D-80404C38DAEE}" type="pres">
      <dgm:prSet presAssocID="{8D8F8F89-8A01-4215-B5C4-3D5A7486AD72}" presName="vSp" presStyleCnt="0"/>
      <dgm:spPr/>
    </dgm:pt>
    <dgm:pt modelId="{15EBD473-2517-4B06-BB14-49B80EF1B35D}" type="pres">
      <dgm:prSet presAssocID="{FA369B93-3145-42CB-8601-16A6D6854758}" presName="horFlow" presStyleCnt="0"/>
      <dgm:spPr/>
    </dgm:pt>
    <dgm:pt modelId="{3661156B-3113-4FE3-9681-C4B3FA287902}" type="pres">
      <dgm:prSet presAssocID="{FA369B93-3145-42CB-8601-16A6D6854758}" presName="bigChev" presStyleLbl="node1" presStyleIdx="4" presStyleCnt="6" custScaleX="213233" custScaleY="111185" custLinFactNeighborX="-8873" custLinFactNeighborY="-11530"/>
      <dgm:spPr/>
      <dgm:t>
        <a:bodyPr/>
        <a:lstStyle/>
        <a:p>
          <a:endParaRPr lang="ru-RU"/>
        </a:p>
      </dgm:t>
    </dgm:pt>
    <dgm:pt modelId="{76BE3573-06D2-4BAF-8EFB-9BBEC83D4508}" type="pres">
      <dgm:prSet presAssocID="{156481E8-BEB3-4543-8EE9-60DC2BC2A014}" presName="parTrans" presStyleCnt="0"/>
      <dgm:spPr/>
    </dgm:pt>
    <dgm:pt modelId="{20B0EDC8-3673-49D2-8D54-32A226C9243D}" type="pres">
      <dgm:prSet presAssocID="{54AD1843-16A9-4316-87EA-4D2F9DB0C056}" presName="node" presStyleLbl="alignAccFollowNode1" presStyleIdx="16" presStyleCnt="24" custScaleX="115221" custLinFactNeighborX="62767" custLinFactNeighborY="-2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AC92B-0680-405B-8662-46D759B4A603}" type="pres">
      <dgm:prSet presAssocID="{C14D80D8-F0D3-4322-9EE6-5069AD9C630F}" presName="sibTrans" presStyleCnt="0"/>
      <dgm:spPr/>
    </dgm:pt>
    <dgm:pt modelId="{6EBE6F6A-4DD7-4572-AE24-78073462DB4B}" type="pres">
      <dgm:prSet presAssocID="{19989838-3EC5-47A3-80D8-C7192B66A45D}" presName="node" presStyleLbl="alignAccFollowNode1" presStyleIdx="17" presStyleCnt="24" custScaleX="115221" custLinFactNeighborX="78758" custLinFactNeighborY="-2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3D95-C592-408C-B944-47ED8846D6EB}" type="pres">
      <dgm:prSet presAssocID="{75338E79-40FC-4B9A-9AFE-BF60346E73D2}" presName="sibTrans" presStyleCnt="0"/>
      <dgm:spPr/>
    </dgm:pt>
    <dgm:pt modelId="{5E4D9FE5-C335-479E-8D91-93A7CA3E812B}" type="pres">
      <dgm:prSet presAssocID="{0E500B35-E826-4FCA-884A-ED1A00325200}" presName="node" presStyleLbl="alignAccFollowNode1" presStyleIdx="18" presStyleCnt="24" custScaleX="115221" custLinFactNeighborX="86586" custLinFactNeighborY="-2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3489A-0CCF-4787-85EA-122B4AC235FB}" type="pres">
      <dgm:prSet presAssocID="{6DC6E357-15BD-4F1B-9AAF-0AEFCC176245}" presName="sibTrans" presStyleCnt="0"/>
      <dgm:spPr/>
    </dgm:pt>
    <dgm:pt modelId="{E5018255-BCC8-492E-8AFD-49BF4552B95C}" type="pres">
      <dgm:prSet presAssocID="{BAAC909E-8AA8-469F-91F7-8E07F59508FD}" presName="node" presStyleLbl="alignAccFollowNode1" presStyleIdx="19" presStyleCnt="24" custScaleX="247322" custLinFactNeighborX="94414" custLinFactNeighborY="-2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80418-9D2E-4B71-8C9A-93B43E7066F0}" type="pres">
      <dgm:prSet presAssocID="{FA369B93-3145-42CB-8601-16A6D6854758}" presName="vSp" presStyleCnt="0"/>
      <dgm:spPr/>
    </dgm:pt>
    <dgm:pt modelId="{297DB37D-3112-4346-93AD-8EDDA0686D9E}" type="pres">
      <dgm:prSet presAssocID="{7E96B4AB-F702-4B62-8009-004734D66D2C}" presName="horFlow" presStyleCnt="0"/>
      <dgm:spPr/>
    </dgm:pt>
    <dgm:pt modelId="{1A3006A4-8BF1-4579-B111-5F791AE4A06B}" type="pres">
      <dgm:prSet presAssocID="{7E96B4AB-F702-4B62-8009-004734D66D2C}" presName="bigChev" presStyleLbl="node1" presStyleIdx="5" presStyleCnt="6" custScaleX="216087" custScaleY="94872" custLinFactNeighborX="-28863" custLinFactNeighborY="-26167"/>
      <dgm:spPr/>
      <dgm:t>
        <a:bodyPr/>
        <a:lstStyle/>
        <a:p>
          <a:endParaRPr lang="ru-RU"/>
        </a:p>
      </dgm:t>
    </dgm:pt>
    <dgm:pt modelId="{EBE5E6C0-2244-417D-A9E7-8D52664EABEC}" type="pres">
      <dgm:prSet presAssocID="{1CBBDB23-7BBD-4452-BDF9-2520F68D321C}" presName="parTrans" presStyleCnt="0"/>
      <dgm:spPr/>
    </dgm:pt>
    <dgm:pt modelId="{811B1389-7154-418D-8F90-AF1729AC37A6}" type="pres">
      <dgm:prSet presAssocID="{938C2A1C-35D8-4C1A-9331-7CCCA2D24CE3}" presName="node" presStyleLbl="alignAccFollowNode1" presStyleIdx="20" presStyleCnt="24" custScaleX="113430" custScaleY="131142" custLinFactNeighborX="-1115" custLinFactNeighborY="-36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AEE7E-AC7A-458C-854C-D428F6111369}" type="pres">
      <dgm:prSet presAssocID="{AFCDDA1E-1E2B-4966-B9CD-34386E1F650A}" presName="sibTrans" presStyleCnt="0"/>
      <dgm:spPr/>
    </dgm:pt>
    <dgm:pt modelId="{617200DF-6460-4396-88E3-282F9DD7DD47}" type="pres">
      <dgm:prSet presAssocID="{7C0C0A59-42C0-4ACF-860D-C6B24D2980FA}" presName="node" presStyleLbl="alignAccFollowNode1" presStyleIdx="21" presStyleCnt="24" custScaleX="113430" custScaleY="131142" custLinFactNeighborX="-21008" custLinFactNeighborY="-36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FE9F6-88FD-4BC7-980E-593B2864BA17}" type="pres">
      <dgm:prSet presAssocID="{1E8EB721-81B0-4474-8AD7-80F46F41ED06}" presName="sibTrans" presStyleCnt="0"/>
      <dgm:spPr/>
    </dgm:pt>
    <dgm:pt modelId="{FF1BB7EE-D69F-477E-9061-6D9A38B636B7}" type="pres">
      <dgm:prSet presAssocID="{81F89B31-4BDF-49FD-BDC2-FB8D63F4E534}" presName="node" presStyleLbl="alignAccFollowNode1" presStyleIdx="22" presStyleCnt="24" custScaleX="113430" custScaleY="131142" custLinFactNeighborX="-21008" custLinFactNeighborY="-36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9A326-EDF5-4BA9-9E1C-DC2A9040CBEE}" type="pres">
      <dgm:prSet presAssocID="{D370643F-520F-4F97-8606-C7B60A802487}" presName="sibTrans" presStyleCnt="0"/>
      <dgm:spPr/>
    </dgm:pt>
    <dgm:pt modelId="{15FC1F63-327F-431E-91F3-8B73E910E8AC}" type="pres">
      <dgm:prSet presAssocID="{79679CED-E99C-484F-B3E9-4EB07A0C853A}" presName="node" presStyleLbl="alignAccFollowNode1" presStyleIdx="23" presStyleCnt="24" custScaleX="263021" custScaleY="131751" custLinFactNeighborX="-48432" custLinFactNeighborY="-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361E44-22E9-4579-9D97-DB446041A43C}" srcId="{7E96B4AB-F702-4B62-8009-004734D66D2C}" destId="{7C0C0A59-42C0-4ACF-860D-C6B24D2980FA}" srcOrd="1" destOrd="0" parTransId="{1F20276B-E91D-45E6-8C8C-D8F6477276CA}" sibTransId="{1E8EB721-81B0-4474-8AD7-80F46F41ED06}"/>
    <dgm:cxn modelId="{824DE3AA-F9BB-4A03-95CD-9E1FF1083BF4}" type="presOf" srcId="{19989838-3EC5-47A3-80D8-C7192B66A45D}" destId="{6EBE6F6A-4DD7-4572-AE24-78073462DB4B}" srcOrd="0" destOrd="0" presId="urn:microsoft.com/office/officeart/2005/8/layout/lProcess3"/>
    <dgm:cxn modelId="{32030942-F3B3-49CE-88F3-A0F9570E396F}" type="presOf" srcId="{87921052-69D7-4104-9639-7A56A63EC970}" destId="{B9E75C4A-3213-4E82-BC86-7F7F4EEF8345}" srcOrd="0" destOrd="0" presId="urn:microsoft.com/office/officeart/2005/8/layout/lProcess3"/>
    <dgm:cxn modelId="{97F96600-234E-48F2-964B-D97E9546C6B9}" type="presOf" srcId="{B92D735B-92B3-4B08-8AE1-C9EC5EF4526C}" destId="{6CCAB676-60B2-43AC-BA10-22627B61CDF9}" srcOrd="0" destOrd="0" presId="urn:microsoft.com/office/officeart/2005/8/layout/lProcess3"/>
    <dgm:cxn modelId="{F689BB3B-C84E-4B81-B3AD-3C7D1A2F074F}" srcId="{2F9D78B2-6A17-4B7B-BCFD-8E47BC5B2D40}" destId="{7EE328E0-BFF5-496C-9BD1-519D8C23AA94}" srcOrd="2" destOrd="0" parTransId="{FE898D73-7D6F-4E3E-907B-5944665EF9B7}" sibTransId="{D40231ED-84CD-4862-A48F-FA78935DB9A0}"/>
    <dgm:cxn modelId="{2DE87900-AC4A-4A5B-A0F3-EF35A3A62136}" srcId="{FA369B93-3145-42CB-8601-16A6D6854758}" destId="{0E500B35-E826-4FCA-884A-ED1A00325200}" srcOrd="2" destOrd="0" parTransId="{C7CA950A-DAC1-46C0-B203-1CD266D41E74}" sibTransId="{6DC6E357-15BD-4F1B-9AAF-0AEFCC176245}"/>
    <dgm:cxn modelId="{09523E2F-4952-4682-B1F1-A9138379DB6B}" srcId="{8D8F8F89-8A01-4215-B5C4-3D5A7486AD72}" destId="{6BEE1429-5F96-47DF-A415-FCD45F638F5C}" srcOrd="2" destOrd="0" parTransId="{DC147BF4-1B04-41A5-B801-A367E57AFA77}" sibTransId="{38D54676-5D30-4F39-B2D8-A876B7B9BB32}"/>
    <dgm:cxn modelId="{E76BEFBC-E1DF-413D-A894-5816A66B6D14}" srcId="{C264396E-FD0C-4FB9-8F41-C8B12B2F22D3}" destId="{C1C11946-7D0A-4C4F-B5A8-8DAD2DECD1EA}" srcOrd="2" destOrd="0" parTransId="{0E765E61-91D2-458F-9814-9FA0EEBAFA4E}" sibTransId="{FC71F517-072D-4B07-93BE-75DA8682B795}"/>
    <dgm:cxn modelId="{D21A95D2-FEC9-44A5-B46E-02DDFD55635E}" type="presOf" srcId="{938C2A1C-35D8-4C1A-9331-7CCCA2D24CE3}" destId="{811B1389-7154-418D-8F90-AF1729AC37A6}" srcOrd="0" destOrd="0" presId="urn:microsoft.com/office/officeart/2005/8/layout/lProcess3"/>
    <dgm:cxn modelId="{99D886EB-0DE8-421A-ABEC-D88456571562}" type="presOf" srcId="{4A16BD6F-1C60-40BE-A5C8-0E5EB053108C}" destId="{6901EFA2-5863-49B0-8357-4A1C77B2410F}" srcOrd="0" destOrd="0" presId="urn:microsoft.com/office/officeart/2005/8/layout/lProcess3"/>
    <dgm:cxn modelId="{AFE3C3F0-6B35-4640-AEE8-D1341E2F9BBA}" srcId="{2F9D78B2-6A17-4B7B-BCFD-8E47BC5B2D40}" destId="{752AB10E-B668-490A-A805-F9719E380314}" srcOrd="0" destOrd="0" parTransId="{F83D5AF2-F092-4A6A-B31B-0FD06DE9F273}" sibTransId="{83ED6F19-6BD5-40F3-B2E5-BE8DA762F10E}"/>
    <dgm:cxn modelId="{1EC7F1D0-40E2-465E-A90B-3728E6BBB22E}" srcId="{EE6B4DF1-3606-4ADF-BC31-A8202BF0B1C6}" destId="{7E96B4AB-F702-4B62-8009-004734D66D2C}" srcOrd="5" destOrd="0" parTransId="{2365A69B-5BB0-43A3-B4B3-E0CF35671A08}" sibTransId="{234082C9-335A-480B-96D9-258EB08F34B0}"/>
    <dgm:cxn modelId="{E3094655-2785-4479-84CF-F3D2620D37A4}" type="presOf" srcId="{7EE328E0-BFF5-496C-9BD1-519D8C23AA94}" destId="{C0461E79-986A-42A7-A050-23AF4DA0BC72}" srcOrd="0" destOrd="0" presId="urn:microsoft.com/office/officeart/2005/8/layout/lProcess3"/>
    <dgm:cxn modelId="{2140A4E3-0688-4927-BFCE-C18DFBFD91E4}" srcId="{C264396E-FD0C-4FB9-8F41-C8B12B2F22D3}" destId="{B5C5D73C-7EDA-4A09-BC2B-8EC84E84E9D0}" srcOrd="1" destOrd="0" parTransId="{25B6F313-8B47-4942-8AC5-850B93606D02}" sibTransId="{134E6EAB-0873-4FC9-82CE-309F9A34B792}"/>
    <dgm:cxn modelId="{0F25ACC8-0BC6-4636-84CF-F6C8810D0C2F}" type="presOf" srcId="{81F89B31-4BDF-49FD-BDC2-FB8D63F4E534}" destId="{FF1BB7EE-D69F-477E-9061-6D9A38B636B7}" srcOrd="0" destOrd="0" presId="urn:microsoft.com/office/officeart/2005/8/layout/lProcess3"/>
    <dgm:cxn modelId="{C92F64FA-B205-4789-A9BC-BA139449D8DA}" srcId="{C264396E-FD0C-4FB9-8F41-C8B12B2F22D3}" destId="{FFF1A3D2-28A4-454D-87F7-85AD9398FDB2}" srcOrd="0" destOrd="0" parTransId="{E8ADDF8B-08BE-40A6-85A9-0B33145341ED}" sibTransId="{89479C3B-5BCF-4B4D-A1CA-274A0F6D5359}"/>
    <dgm:cxn modelId="{7F07F17D-F199-46F4-A004-A7C09E82C5A4}" type="presOf" srcId="{8D0587C2-81A1-42F4-BC13-AB7671EA91C8}" destId="{D35438C6-E6B2-4FA4-8D28-86F6BC49A95A}" srcOrd="0" destOrd="0" presId="urn:microsoft.com/office/officeart/2005/8/layout/lProcess3"/>
    <dgm:cxn modelId="{EB7DE296-1900-4389-B54A-97411712A2A8}" srcId="{7E96B4AB-F702-4B62-8009-004734D66D2C}" destId="{938C2A1C-35D8-4C1A-9331-7CCCA2D24CE3}" srcOrd="0" destOrd="0" parTransId="{1CBBDB23-7BBD-4452-BDF9-2520F68D321C}" sibTransId="{AFCDDA1E-1E2B-4966-B9CD-34386E1F650A}"/>
    <dgm:cxn modelId="{B8A466CF-6049-4A95-9578-060470E37B6E}" srcId="{8D8F8F89-8A01-4215-B5C4-3D5A7486AD72}" destId="{4A16BD6F-1C60-40BE-A5C8-0E5EB053108C}" srcOrd="1" destOrd="0" parTransId="{0829A3B7-A411-4CFB-A803-303BDC522640}" sibTransId="{C4C3921F-B29C-4A06-9473-DCC69E16BC6E}"/>
    <dgm:cxn modelId="{70E08245-E072-4674-8F06-553CC9CE05B1}" srcId="{EE6B4DF1-3606-4ADF-BC31-A8202BF0B1C6}" destId="{8D8F8F89-8A01-4215-B5C4-3D5A7486AD72}" srcOrd="3" destOrd="0" parTransId="{803BFD45-9BAE-4315-80F8-862332BFAEFD}" sibTransId="{9E412CA1-B129-4594-8F61-8E01DD69C083}"/>
    <dgm:cxn modelId="{D6839D7D-4E77-4734-AF2D-8218315B9920}" srcId="{EE6B4DF1-3606-4ADF-BC31-A8202BF0B1C6}" destId="{C264396E-FD0C-4FB9-8F41-C8B12B2F22D3}" srcOrd="0" destOrd="0" parTransId="{2A27ECA9-5615-477D-A58A-728202FB7195}" sibTransId="{4AD4F0F9-474B-4E87-8BFD-68742F47FF7F}"/>
    <dgm:cxn modelId="{41476CFC-98D1-4C9D-96F0-51F0FB3D9B1B}" srcId="{B92D735B-92B3-4B08-8AE1-C9EC5EF4526C}" destId="{06E10A66-2B41-4474-A0A4-537788C907A2}" srcOrd="1" destOrd="0" parTransId="{734F1651-1846-439D-9977-48B00B505D2F}" sibTransId="{C6F1D239-2640-49B3-B808-4CD2613F363C}"/>
    <dgm:cxn modelId="{6C417031-E1A1-460D-8334-774B706EA699}" srcId="{7E96B4AB-F702-4B62-8009-004734D66D2C}" destId="{79679CED-E99C-484F-B3E9-4EB07A0C853A}" srcOrd="3" destOrd="0" parTransId="{D03B12F0-0F10-4C1B-88C5-B4F83490C6D8}" sibTransId="{2CABC9EB-29BB-409E-B788-9430A78C96CD}"/>
    <dgm:cxn modelId="{8C6143EA-5D84-4AFE-B6DA-33A170E299B9}" srcId="{8D8F8F89-8A01-4215-B5C4-3D5A7486AD72}" destId="{8D0587C2-81A1-42F4-BC13-AB7671EA91C8}" srcOrd="3" destOrd="0" parTransId="{36CF2ED3-B15B-4BA8-8B95-A93CF78829BA}" sibTransId="{4546D04D-3E26-451B-92DF-B04196C7514F}"/>
    <dgm:cxn modelId="{AF41BD15-9FE4-4761-988E-F9DAACA9748F}" srcId="{FA369B93-3145-42CB-8601-16A6D6854758}" destId="{19989838-3EC5-47A3-80D8-C7192B66A45D}" srcOrd="1" destOrd="0" parTransId="{DFFF40E0-353D-4190-A569-333DD1676194}" sibTransId="{75338E79-40FC-4B9A-9AFE-BF60346E73D2}"/>
    <dgm:cxn modelId="{8E2B4482-C54C-4C7A-ABD0-9366CCB0C21B}" srcId="{8D8F8F89-8A01-4215-B5C4-3D5A7486AD72}" destId="{2DE86284-0B2D-4A35-8FDA-AE10DD63D8B8}" srcOrd="0" destOrd="0" parTransId="{66B56F40-FBEB-41C8-92AA-22E575580D0F}" sibTransId="{DC6F70B1-4F28-40C4-A978-8111D3767A0E}"/>
    <dgm:cxn modelId="{6ADCB632-8372-4484-8B31-6A1876C24AFB}" type="presOf" srcId="{2F9D78B2-6A17-4B7B-BCFD-8E47BC5B2D40}" destId="{3AFA6326-2922-4CA1-91F8-1908AE01BD99}" srcOrd="0" destOrd="0" presId="urn:microsoft.com/office/officeart/2005/8/layout/lProcess3"/>
    <dgm:cxn modelId="{8BD0B01F-7113-441A-9E34-37672BC21D49}" srcId="{B92D735B-92B3-4B08-8AE1-C9EC5EF4526C}" destId="{CD13D0F5-4338-4EF6-9569-6BBA3604624F}" srcOrd="0" destOrd="0" parTransId="{A20A624A-D579-41E4-9C1C-39814D78E959}" sibTransId="{BCEA3C7A-A231-40C3-AD11-BD6E9B1B2184}"/>
    <dgm:cxn modelId="{9343193A-0A8D-4384-920A-78966CFB2F7E}" type="presOf" srcId="{FFF1A3D2-28A4-454D-87F7-85AD9398FDB2}" destId="{D5220F02-0305-4A77-901E-4F6603F9E97E}" srcOrd="0" destOrd="0" presId="urn:microsoft.com/office/officeart/2005/8/layout/lProcess3"/>
    <dgm:cxn modelId="{F30C27A6-18D1-4154-85B6-063CB9B0C045}" type="presOf" srcId="{0E500B35-E826-4FCA-884A-ED1A00325200}" destId="{5E4D9FE5-C335-479E-8D91-93A7CA3E812B}" srcOrd="0" destOrd="0" presId="urn:microsoft.com/office/officeart/2005/8/layout/lProcess3"/>
    <dgm:cxn modelId="{303C54A0-7244-4597-AE18-8BDDCD7A99B6}" type="presOf" srcId="{54AD1843-16A9-4316-87EA-4D2F9DB0C056}" destId="{20B0EDC8-3673-49D2-8D54-32A226C9243D}" srcOrd="0" destOrd="0" presId="urn:microsoft.com/office/officeart/2005/8/layout/lProcess3"/>
    <dgm:cxn modelId="{5B23E037-CEA4-4665-9432-93C06C6C2522}" type="presOf" srcId="{2DE86284-0B2D-4A35-8FDA-AE10DD63D8B8}" destId="{10DADA6D-FD90-4FF7-910F-6E4D9F9F894E}" srcOrd="0" destOrd="0" presId="urn:microsoft.com/office/officeart/2005/8/layout/lProcess3"/>
    <dgm:cxn modelId="{44C1218A-61B6-4596-B6B7-AA1E4BF089BE}" srcId="{7E96B4AB-F702-4B62-8009-004734D66D2C}" destId="{81F89B31-4BDF-49FD-BDC2-FB8D63F4E534}" srcOrd="2" destOrd="0" parTransId="{886858B2-A37B-44FE-A822-AD50A6044FF2}" sibTransId="{D370643F-520F-4F97-8606-C7B60A802487}"/>
    <dgm:cxn modelId="{BEDD42CB-1F73-4E61-9B20-A79E4E6DC188}" type="presOf" srcId="{79679CED-E99C-484F-B3E9-4EB07A0C853A}" destId="{15FC1F63-327F-431E-91F3-8B73E910E8AC}" srcOrd="0" destOrd="0" presId="urn:microsoft.com/office/officeart/2005/8/layout/lProcess3"/>
    <dgm:cxn modelId="{B4E48DB3-77FF-4D4C-9FC3-DBCEC6D9219E}" type="presOf" srcId="{7C0C0A59-42C0-4ACF-860D-C6B24D2980FA}" destId="{617200DF-6460-4396-88E3-282F9DD7DD47}" srcOrd="0" destOrd="0" presId="urn:microsoft.com/office/officeart/2005/8/layout/lProcess3"/>
    <dgm:cxn modelId="{7A088F3D-929B-490B-B819-033EA9D5BFF9}" type="presOf" srcId="{BAAC909E-8AA8-469F-91F7-8E07F59508FD}" destId="{E5018255-BCC8-492E-8AFD-49BF4552B95C}" srcOrd="0" destOrd="0" presId="urn:microsoft.com/office/officeart/2005/8/layout/lProcess3"/>
    <dgm:cxn modelId="{EBAA788B-786F-4584-ABC0-F875715E1845}" type="presOf" srcId="{8D8F8F89-8A01-4215-B5C4-3D5A7486AD72}" destId="{85F4E2E2-5A83-4386-91FF-52E6C30CCDA9}" srcOrd="0" destOrd="0" presId="urn:microsoft.com/office/officeart/2005/8/layout/lProcess3"/>
    <dgm:cxn modelId="{B18C870B-BB63-4422-AE5E-441290D89F85}" type="presOf" srcId="{752AB10E-B668-490A-A805-F9719E380314}" destId="{5C5D5F8C-9CB9-4D72-A5FE-369FD2F6AEF8}" srcOrd="0" destOrd="0" presId="urn:microsoft.com/office/officeart/2005/8/layout/lProcess3"/>
    <dgm:cxn modelId="{AE497416-8E0D-4919-8036-F1D331A63662}" srcId="{EE6B4DF1-3606-4ADF-BC31-A8202BF0B1C6}" destId="{2F9D78B2-6A17-4B7B-BCFD-8E47BC5B2D40}" srcOrd="1" destOrd="0" parTransId="{97AD7CEE-2C20-43BE-B70F-F2F7C819C832}" sibTransId="{20F06C9B-167F-4FFC-8D4D-E9AA690EB6C7}"/>
    <dgm:cxn modelId="{390D6127-DAF1-49D9-8FB2-2FCE76946E0D}" type="presOf" srcId="{CF585B82-662C-4FA7-91D9-F2FAA74A59F9}" destId="{3442CC31-4CAF-4D3F-920F-32E672804AA7}" srcOrd="0" destOrd="0" presId="urn:microsoft.com/office/officeart/2005/8/layout/lProcess3"/>
    <dgm:cxn modelId="{C8D071D0-6D61-4992-8600-560A3799A4DC}" type="presOf" srcId="{3AFF9C1D-C1D3-41B9-AE12-EA146EC2D165}" destId="{3140E354-717F-4FF2-B1A3-5D611CE3203B}" srcOrd="0" destOrd="0" presId="urn:microsoft.com/office/officeart/2005/8/layout/lProcess3"/>
    <dgm:cxn modelId="{87D69712-B055-435E-BF6B-87F3330E42A4}" type="presOf" srcId="{CD13D0F5-4338-4EF6-9569-6BBA3604624F}" destId="{20DA69A6-2A5C-41B6-A0A5-5ED9FD12F4A6}" srcOrd="0" destOrd="0" presId="urn:microsoft.com/office/officeart/2005/8/layout/lProcess3"/>
    <dgm:cxn modelId="{556004F5-65CD-494C-B34C-A8787A5E4C9C}" srcId="{C264396E-FD0C-4FB9-8F41-C8B12B2F22D3}" destId="{9C061D33-2A6E-46ED-BD40-0FA8CDCBA974}" srcOrd="3" destOrd="0" parTransId="{76B12F68-EAA0-4539-BEA0-7EABE30A9D6B}" sibTransId="{935D9490-8F9A-4CFC-B141-D116E9A88859}"/>
    <dgm:cxn modelId="{BE603D95-BA88-4408-B97D-27D7E74473A7}" srcId="{FA369B93-3145-42CB-8601-16A6D6854758}" destId="{BAAC909E-8AA8-469F-91F7-8E07F59508FD}" srcOrd="3" destOrd="0" parTransId="{21ACADF5-5400-4759-9FF0-AAD286199920}" sibTransId="{9FA33452-5E57-4DCA-B90A-7D0515CBE3C3}"/>
    <dgm:cxn modelId="{9FEDFC1A-4D59-409C-B1A3-D316EB87AEB1}" srcId="{EE6B4DF1-3606-4ADF-BC31-A8202BF0B1C6}" destId="{FA369B93-3145-42CB-8601-16A6D6854758}" srcOrd="4" destOrd="0" parTransId="{96F0810A-C4E9-47B2-A1AD-8427C32C619F}" sibTransId="{21612EFD-F61F-4668-B33F-6D440472FF8E}"/>
    <dgm:cxn modelId="{32938F85-5EFF-4F54-A433-8E826ED74BB6}" type="presOf" srcId="{06E10A66-2B41-4474-A0A4-537788C907A2}" destId="{BEE75144-A4FB-4801-A61B-4B09108E31F1}" srcOrd="0" destOrd="0" presId="urn:microsoft.com/office/officeart/2005/8/layout/lProcess3"/>
    <dgm:cxn modelId="{1009EB80-E53A-4C49-B92F-F541EBA0FE22}" type="presOf" srcId="{7E96B4AB-F702-4B62-8009-004734D66D2C}" destId="{1A3006A4-8BF1-4579-B111-5F791AE4A06B}" srcOrd="0" destOrd="0" presId="urn:microsoft.com/office/officeart/2005/8/layout/lProcess3"/>
    <dgm:cxn modelId="{01C60832-077A-4588-ADF2-ECA7F2ED2115}" type="presOf" srcId="{B5C5D73C-7EDA-4A09-BC2B-8EC84E84E9D0}" destId="{E0A6FE22-1A53-4357-9B9D-1C9A4467F69E}" srcOrd="0" destOrd="0" presId="urn:microsoft.com/office/officeart/2005/8/layout/lProcess3"/>
    <dgm:cxn modelId="{F0779ACC-13B6-4806-BF1A-9CE320C754BB}" type="presOf" srcId="{FA369B93-3145-42CB-8601-16A6D6854758}" destId="{3661156B-3113-4FE3-9681-C4B3FA287902}" srcOrd="0" destOrd="0" presId="urn:microsoft.com/office/officeart/2005/8/layout/lProcess3"/>
    <dgm:cxn modelId="{7E65DCBA-8897-487A-81BF-368D9C109199}" type="presOf" srcId="{C264396E-FD0C-4FB9-8F41-C8B12B2F22D3}" destId="{3C702E73-D912-4F05-92EE-617DA40D97A0}" srcOrd="0" destOrd="0" presId="urn:microsoft.com/office/officeart/2005/8/layout/lProcess3"/>
    <dgm:cxn modelId="{0B6FADF2-4B54-4AD7-B983-4750EB538083}" srcId="{2F9D78B2-6A17-4B7B-BCFD-8E47BC5B2D40}" destId="{3AFF9C1D-C1D3-41B9-AE12-EA146EC2D165}" srcOrd="1" destOrd="0" parTransId="{93DD0B25-3769-4478-B213-5792CC6D8FB8}" sibTransId="{8B28F271-421C-4993-9991-74B7014F314D}"/>
    <dgm:cxn modelId="{5DCEB1F9-44C4-4A91-9EA0-4EA95DE9A872}" srcId="{2F9D78B2-6A17-4B7B-BCFD-8E47BC5B2D40}" destId="{87921052-69D7-4104-9639-7A56A63EC970}" srcOrd="3" destOrd="0" parTransId="{FF79F3FC-3F0D-4B5B-B543-556B8BA716B7}" sibTransId="{3114023B-100D-41F9-8036-3068B88FB690}"/>
    <dgm:cxn modelId="{2D8316EA-3959-4D25-B454-604E8F0094B8}" srcId="{B92D735B-92B3-4B08-8AE1-C9EC5EF4526C}" destId="{64425CDE-D1BD-48F1-B5DE-FFC0FE628670}" srcOrd="2" destOrd="0" parTransId="{BE0112CD-F6BE-455C-AFA6-C54C7184C69B}" sibTransId="{670C36D2-34EB-4644-9ACF-EEC96B42B560}"/>
    <dgm:cxn modelId="{206EA34C-B3B1-4CAD-8F4F-A714F4ACCBA0}" type="presOf" srcId="{9C061D33-2A6E-46ED-BD40-0FA8CDCBA974}" destId="{1491E969-84F8-4AEC-8454-4AF976D74D85}" srcOrd="0" destOrd="0" presId="urn:microsoft.com/office/officeart/2005/8/layout/lProcess3"/>
    <dgm:cxn modelId="{D28566D1-09F1-49D1-9A4F-B9E543CE28BD}" srcId="{B92D735B-92B3-4B08-8AE1-C9EC5EF4526C}" destId="{CF585B82-662C-4FA7-91D9-F2FAA74A59F9}" srcOrd="3" destOrd="0" parTransId="{3D03B574-85BB-4CC9-8F6B-D052F662E329}" sibTransId="{D12FB4E7-D99C-4979-A047-7CE2994E2E10}"/>
    <dgm:cxn modelId="{6C3D28AE-0036-4433-9EDB-3A5C4FC6F555}" type="presOf" srcId="{EE6B4DF1-3606-4ADF-BC31-A8202BF0B1C6}" destId="{8189C662-7E41-4927-B162-6B0B03B76621}" srcOrd="0" destOrd="0" presId="urn:microsoft.com/office/officeart/2005/8/layout/lProcess3"/>
    <dgm:cxn modelId="{C0DE5672-0241-4EB0-8DD1-4D666F0F25E6}" srcId="{FA369B93-3145-42CB-8601-16A6D6854758}" destId="{54AD1843-16A9-4316-87EA-4D2F9DB0C056}" srcOrd="0" destOrd="0" parTransId="{156481E8-BEB3-4543-8EE9-60DC2BC2A014}" sibTransId="{C14D80D8-F0D3-4322-9EE6-5069AD9C630F}"/>
    <dgm:cxn modelId="{2E0B2050-C383-49FA-B8B1-21F0E81AFCAE}" type="presOf" srcId="{C1C11946-7D0A-4C4F-B5A8-8DAD2DECD1EA}" destId="{3D94DC25-0D33-484A-90A3-EA7EFB4692AB}" srcOrd="0" destOrd="0" presId="urn:microsoft.com/office/officeart/2005/8/layout/lProcess3"/>
    <dgm:cxn modelId="{4E6F7490-C442-434F-BB7E-3F44A56863F1}" type="presOf" srcId="{64425CDE-D1BD-48F1-B5DE-FFC0FE628670}" destId="{A5BFB68D-400C-4EB1-B125-7677B5574E77}" srcOrd="0" destOrd="0" presId="urn:microsoft.com/office/officeart/2005/8/layout/lProcess3"/>
    <dgm:cxn modelId="{FB23025D-E212-4CC1-B0EB-24AA7999E988}" srcId="{EE6B4DF1-3606-4ADF-BC31-A8202BF0B1C6}" destId="{B92D735B-92B3-4B08-8AE1-C9EC5EF4526C}" srcOrd="2" destOrd="0" parTransId="{8F825BF7-AA71-407A-9453-ECCC91CD4F62}" sibTransId="{DF97A739-6D55-43A0-9DC9-5D785C98F55A}"/>
    <dgm:cxn modelId="{F3A51F73-A79D-4D86-BC1F-CD1B9E7C24F6}" type="presOf" srcId="{6BEE1429-5F96-47DF-A415-FCD45F638F5C}" destId="{B0B013F3-75B2-4438-8821-CAB91AE4E699}" srcOrd="0" destOrd="0" presId="urn:microsoft.com/office/officeart/2005/8/layout/lProcess3"/>
    <dgm:cxn modelId="{7615FAB9-D8AF-4060-B16B-1E6B46640BAB}" type="presParOf" srcId="{8189C662-7E41-4927-B162-6B0B03B76621}" destId="{B678FB86-4437-4D7A-957E-1DE522002145}" srcOrd="0" destOrd="0" presId="urn:microsoft.com/office/officeart/2005/8/layout/lProcess3"/>
    <dgm:cxn modelId="{F2464E54-B685-4BC3-8FF2-BFF2F6658F93}" type="presParOf" srcId="{B678FB86-4437-4D7A-957E-1DE522002145}" destId="{3C702E73-D912-4F05-92EE-617DA40D97A0}" srcOrd="0" destOrd="0" presId="urn:microsoft.com/office/officeart/2005/8/layout/lProcess3"/>
    <dgm:cxn modelId="{FF2BD543-1C5C-45A6-9549-23F3EBBB8863}" type="presParOf" srcId="{B678FB86-4437-4D7A-957E-1DE522002145}" destId="{04785238-F3B0-4B4C-A61E-0F1FC0086FFD}" srcOrd="1" destOrd="0" presId="urn:microsoft.com/office/officeart/2005/8/layout/lProcess3"/>
    <dgm:cxn modelId="{E93B2D10-5B52-480A-A845-6BAB7055DCA9}" type="presParOf" srcId="{B678FB86-4437-4D7A-957E-1DE522002145}" destId="{D5220F02-0305-4A77-901E-4F6603F9E97E}" srcOrd="2" destOrd="0" presId="urn:microsoft.com/office/officeart/2005/8/layout/lProcess3"/>
    <dgm:cxn modelId="{B4425488-EA27-49C6-91BA-D34A2F2A9E4C}" type="presParOf" srcId="{B678FB86-4437-4D7A-957E-1DE522002145}" destId="{1A23B734-EFF1-4550-B826-47E688F1C757}" srcOrd="3" destOrd="0" presId="urn:microsoft.com/office/officeart/2005/8/layout/lProcess3"/>
    <dgm:cxn modelId="{107F9176-EF3B-40C2-90A3-E8E85E2E3AE3}" type="presParOf" srcId="{B678FB86-4437-4D7A-957E-1DE522002145}" destId="{E0A6FE22-1A53-4357-9B9D-1C9A4467F69E}" srcOrd="4" destOrd="0" presId="urn:microsoft.com/office/officeart/2005/8/layout/lProcess3"/>
    <dgm:cxn modelId="{025219D7-4B54-4CB2-8EAD-8096346D160F}" type="presParOf" srcId="{B678FB86-4437-4D7A-957E-1DE522002145}" destId="{E441E801-4080-4B9C-8484-C171D318DB4C}" srcOrd="5" destOrd="0" presId="urn:microsoft.com/office/officeart/2005/8/layout/lProcess3"/>
    <dgm:cxn modelId="{41AA488B-8432-4FDA-AF88-1378C0B1BBD7}" type="presParOf" srcId="{B678FB86-4437-4D7A-957E-1DE522002145}" destId="{3D94DC25-0D33-484A-90A3-EA7EFB4692AB}" srcOrd="6" destOrd="0" presId="urn:microsoft.com/office/officeart/2005/8/layout/lProcess3"/>
    <dgm:cxn modelId="{1D57B1D4-0AAF-4E77-9EDB-29EC420249AB}" type="presParOf" srcId="{B678FB86-4437-4D7A-957E-1DE522002145}" destId="{F49519EC-5A7B-46F5-A6D4-8963A6F7B3F0}" srcOrd="7" destOrd="0" presId="urn:microsoft.com/office/officeart/2005/8/layout/lProcess3"/>
    <dgm:cxn modelId="{FAB31676-1436-413C-B68F-A825FB01D53F}" type="presParOf" srcId="{B678FB86-4437-4D7A-957E-1DE522002145}" destId="{1491E969-84F8-4AEC-8454-4AF976D74D85}" srcOrd="8" destOrd="0" presId="urn:microsoft.com/office/officeart/2005/8/layout/lProcess3"/>
    <dgm:cxn modelId="{60D26925-714A-4478-A359-EDBD88DBC240}" type="presParOf" srcId="{8189C662-7E41-4927-B162-6B0B03B76621}" destId="{13E5F96B-A6E2-4444-BBB3-EF373EC8CC03}" srcOrd="1" destOrd="0" presId="urn:microsoft.com/office/officeart/2005/8/layout/lProcess3"/>
    <dgm:cxn modelId="{58FC30EB-6B43-459D-A874-D2B58648AA8F}" type="presParOf" srcId="{8189C662-7E41-4927-B162-6B0B03B76621}" destId="{9BB72928-FB12-47CE-9D2F-558D1F03AD01}" srcOrd="2" destOrd="0" presId="urn:microsoft.com/office/officeart/2005/8/layout/lProcess3"/>
    <dgm:cxn modelId="{66031696-5919-48AF-ADD6-4461CB71BF72}" type="presParOf" srcId="{9BB72928-FB12-47CE-9D2F-558D1F03AD01}" destId="{3AFA6326-2922-4CA1-91F8-1908AE01BD99}" srcOrd="0" destOrd="0" presId="urn:microsoft.com/office/officeart/2005/8/layout/lProcess3"/>
    <dgm:cxn modelId="{7FE81142-3574-49E1-B40B-B994B1D8293D}" type="presParOf" srcId="{9BB72928-FB12-47CE-9D2F-558D1F03AD01}" destId="{97D50942-EF40-4E58-A5C7-F206B404916E}" srcOrd="1" destOrd="0" presId="urn:microsoft.com/office/officeart/2005/8/layout/lProcess3"/>
    <dgm:cxn modelId="{E9AD8B60-8464-47D8-B0C3-D0FB99EC7683}" type="presParOf" srcId="{9BB72928-FB12-47CE-9D2F-558D1F03AD01}" destId="{5C5D5F8C-9CB9-4D72-A5FE-369FD2F6AEF8}" srcOrd="2" destOrd="0" presId="urn:microsoft.com/office/officeart/2005/8/layout/lProcess3"/>
    <dgm:cxn modelId="{64566498-338B-4AF0-8928-FCB1E517F932}" type="presParOf" srcId="{9BB72928-FB12-47CE-9D2F-558D1F03AD01}" destId="{DA167EB6-5447-40C6-8A93-D54FE6A09FC7}" srcOrd="3" destOrd="0" presId="urn:microsoft.com/office/officeart/2005/8/layout/lProcess3"/>
    <dgm:cxn modelId="{3B46CC1D-AA8D-4A39-A4D7-70EA99807EA8}" type="presParOf" srcId="{9BB72928-FB12-47CE-9D2F-558D1F03AD01}" destId="{3140E354-717F-4FF2-B1A3-5D611CE3203B}" srcOrd="4" destOrd="0" presId="urn:microsoft.com/office/officeart/2005/8/layout/lProcess3"/>
    <dgm:cxn modelId="{DB1D9702-7557-44A0-A8F2-214CDAA3FBD3}" type="presParOf" srcId="{9BB72928-FB12-47CE-9D2F-558D1F03AD01}" destId="{16C8FC60-AFEF-4A8F-A33C-2EC3E14BB072}" srcOrd="5" destOrd="0" presId="urn:microsoft.com/office/officeart/2005/8/layout/lProcess3"/>
    <dgm:cxn modelId="{02AA9501-01CB-4822-8CC3-2230EA66619D}" type="presParOf" srcId="{9BB72928-FB12-47CE-9D2F-558D1F03AD01}" destId="{C0461E79-986A-42A7-A050-23AF4DA0BC72}" srcOrd="6" destOrd="0" presId="urn:microsoft.com/office/officeart/2005/8/layout/lProcess3"/>
    <dgm:cxn modelId="{10839BFE-AA0A-4C0C-AAD1-A918DD0A35F1}" type="presParOf" srcId="{9BB72928-FB12-47CE-9D2F-558D1F03AD01}" destId="{B7AD73AA-1B87-43CC-9FAF-186134F6131B}" srcOrd="7" destOrd="0" presId="urn:microsoft.com/office/officeart/2005/8/layout/lProcess3"/>
    <dgm:cxn modelId="{8ECB000F-33AD-439F-88BE-7ACF8618789D}" type="presParOf" srcId="{9BB72928-FB12-47CE-9D2F-558D1F03AD01}" destId="{B9E75C4A-3213-4E82-BC86-7F7F4EEF8345}" srcOrd="8" destOrd="0" presId="urn:microsoft.com/office/officeart/2005/8/layout/lProcess3"/>
    <dgm:cxn modelId="{EB387400-ADB4-436E-86AC-B13D461C33A6}" type="presParOf" srcId="{8189C662-7E41-4927-B162-6B0B03B76621}" destId="{A32A6F40-C8A2-47CD-99B1-1703CCE7DAE8}" srcOrd="3" destOrd="0" presId="urn:microsoft.com/office/officeart/2005/8/layout/lProcess3"/>
    <dgm:cxn modelId="{94A7BF64-FC00-455C-984E-F555D22F7493}" type="presParOf" srcId="{8189C662-7E41-4927-B162-6B0B03B76621}" destId="{DC89A2B0-AE06-46E0-A364-D8B48AF5AEE0}" srcOrd="4" destOrd="0" presId="urn:microsoft.com/office/officeart/2005/8/layout/lProcess3"/>
    <dgm:cxn modelId="{3A41E47A-3221-4DFF-BA54-D20CFF0786C1}" type="presParOf" srcId="{DC89A2B0-AE06-46E0-A364-D8B48AF5AEE0}" destId="{6CCAB676-60B2-43AC-BA10-22627B61CDF9}" srcOrd="0" destOrd="0" presId="urn:microsoft.com/office/officeart/2005/8/layout/lProcess3"/>
    <dgm:cxn modelId="{89817237-B7F5-4FF5-BE54-D9163B459184}" type="presParOf" srcId="{DC89A2B0-AE06-46E0-A364-D8B48AF5AEE0}" destId="{4DCC4E8C-8348-49D2-909C-D632D4CE3E2B}" srcOrd="1" destOrd="0" presId="urn:microsoft.com/office/officeart/2005/8/layout/lProcess3"/>
    <dgm:cxn modelId="{1439DA55-460F-44CD-B509-EAF5C452506A}" type="presParOf" srcId="{DC89A2B0-AE06-46E0-A364-D8B48AF5AEE0}" destId="{20DA69A6-2A5C-41B6-A0A5-5ED9FD12F4A6}" srcOrd="2" destOrd="0" presId="urn:microsoft.com/office/officeart/2005/8/layout/lProcess3"/>
    <dgm:cxn modelId="{97DB8056-74ED-437B-BD5E-EBC7E7EC2163}" type="presParOf" srcId="{DC89A2B0-AE06-46E0-A364-D8B48AF5AEE0}" destId="{3F690CE6-A68A-4C16-A3BD-BD3752AC0299}" srcOrd="3" destOrd="0" presId="urn:microsoft.com/office/officeart/2005/8/layout/lProcess3"/>
    <dgm:cxn modelId="{796366D6-C05D-4D0F-8034-99515A498F5E}" type="presParOf" srcId="{DC89A2B0-AE06-46E0-A364-D8B48AF5AEE0}" destId="{BEE75144-A4FB-4801-A61B-4B09108E31F1}" srcOrd="4" destOrd="0" presId="urn:microsoft.com/office/officeart/2005/8/layout/lProcess3"/>
    <dgm:cxn modelId="{F3DD8F26-AD3B-41FE-A59E-A300F7143C3F}" type="presParOf" srcId="{DC89A2B0-AE06-46E0-A364-D8B48AF5AEE0}" destId="{73C04D9B-4CBF-4712-BD02-1EC7C9A17FC6}" srcOrd="5" destOrd="0" presId="urn:microsoft.com/office/officeart/2005/8/layout/lProcess3"/>
    <dgm:cxn modelId="{4D505286-0FE0-4107-9394-C01E7B191EA9}" type="presParOf" srcId="{DC89A2B0-AE06-46E0-A364-D8B48AF5AEE0}" destId="{A5BFB68D-400C-4EB1-B125-7677B5574E77}" srcOrd="6" destOrd="0" presId="urn:microsoft.com/office/officeart/2005/8/layout/lProcess3"/>
    <dgm:cxn modelId="{48DE92B8-EA5F-4A41-900C-B2F8DF96B63F}" type="presParOf" srcId="{DC89A2B0-AE06-46E0-A364-D8B48AF5AEE0}" destId="{072C95E6-E806-4E9B-B92D-18341E8D3CCB}" srcOrd="7" destOrd="0" presId="urn:microsoft.com/office/officeart/2005/8/layout/lProcess3"/>
    <dgm:cxn modelId="{50460F1B-5A7D-47F4-B4E4-CBC13F19D150}" type="presParOf" srcId="{DC89A2B0-AE06-46E0-A364-D8B48AF5AEE0}" destId="{3442CC31-4CAF-4D3F-920F-32E672804AA7}" srcOrd="8" destOrd="0" presId="urn:microsoft.com/office/officeart/2005/8/layout/lProcess3"/>
    <dgm:cxn modelId="{58193F85-F8E3-4AB7-9F50-F8F5B821CDCB}" type="presParOf" srcId="{8189C662-7E41-4927-B162-6B0B03B76621}" destId="{E7142D13-2F26-4CE2-A1AD-3CE33394D0E9}" srcOrd="5" destOrd="0" presId="urn:microsoft.com/office/officeart/2005/8/layout/lProcess3"/>
    <dgm:cxn modelId="{1E3B9983-1B96-4ABD-97E0-B9EE4E507C63}" type="presParOf" srcId="{8189C662-7E41-4927-B162-6B0B03B76621}" destId="{7DC2D7AB-B87F-4A01-A89B-24178068A830}" srcOrd="6" destOrd="0" presId="urn:microsoft.com/office/officeart/2005/8/layout/lProcess3"/>
    <dgm:cxn modelId="{D3B04CD8-B3B5-4FD0-97C1-80F0510EE942}" type="presParOf" srcId="{7DC2D7AB-B87F-4A01-A89B-24178068A830}" destId="{85F4E2E2-5A83-4386-91FF-52E6C30CCDA9}" srcOrd="0" destOrd="0" presId="urn:microsoft.com/office/officeart/2005/8/layout/lProcess3"/>
    <dgm:cxn modelId="{DFE642D1-1534-46F7-BCC7-0C8028070222}" type="presParOf" srcId="{7DC2D7AB-B87F-4A01-A89B-24178068A830}" destId="{BB644323-A8BB-465A-A201-1FFBFEF43BEC}" srcOrd="1" destOrd="0" presId="urn:microsoft.com/office/officeart/2005/8/layout/lProcess3"/>
    <dgm:cxn modelId="{A7CB9F90-551C-4719-B9A8-4DDE1630892A}" type="presParOf" srcId="{7DC2D7AB-B87F-4A01-A89B-24178068A830}" destId="{10DADA6D-FD90-4FF7-910F-6E4D9F9F894E}" srcOrd="2" destOrd="0" presId="urn:microsoft.com/office/officeart/2005/8/layout/lProcess3"/>
    <dgm:cxn modelId="{C20992CC-C84F-4F58-B1B6-0B65E59613CB}" type="presParOf" srcId="{7DC2D7AB-B87F-4A01-A89B-24178068A830}" destId="{28CC4097-4F62-472C-86B7-763498781488}" srcOrd="3" destOrd="0" presId="urn:microsoft.com/office/officeart/2005/8/layout/lProcess3"/>
    <dgm:cxn modelId="{56AE227B-D8A1-4ABA-8B19-3ECE09C3A602}" type="presParOf" srcId="{7DC2D7AB-B87F-4A01-A89B-24178068A830}" destId="{6901EFA2-5863-49B0-8357-4A1C77B2410F}" srcOrd="4" destOrd="0" presId="urn:microsoft.com/office/officeart/2005/8/layout/lProcess3"/>
    <dgm:cxn modelId="{06AF67BC-F3E1-4C86-A7A7-E7B0D01CAF0F}" type="presParOf" srcId="{7DC2D7AB-B87F-4A01-A89B-24178068A830}" destId="{EE3C71ED-8720-414A-A5D1-A150CA3D7D16}" srcOrd="5" destOrd="0" presId="urn:microsoft.com/office/officeart/2005/8/layout/lProcess3"/>
    <dgm:cxn modelId="{7FAD28AA-53FD-4D3D-B065-132069772F4B}" type="presParOf" srcId="{7DC2D7AB-B87F-4A01-A89B-24178068A830}" destId="{B0B013F3-75B2-4438-8821-CAB91AE4E699}" srcOrd="6" destOrd="0" presId="urn:microsoft.com/office/officeart/2005/8/layout/lProcess3"/>
    <dgm:cxn modelId="{9D37B896-6944-49BA-A775-B44B5341A8AC}" type="presParOf" srcId="{7DC2D7AB-B87F-4A01-A89B-24178068A830}" destId="{475CAA14-16E6-4E54-83A2-825D32997624}" srcOrd="7" destOrd="0" presId="urn:microsoft.com/office/officeart/2005/8/layout/lProcess3"/>
    <dgm:cxn modelId="{A1B81315-736F-47E3-94CA-4E4137135245}" type="presParOf" srcId="{7DC2D7AB-B87F-4A01-A89B-24178068A830}" destId="{D35438C6-E6B2-4FA4-8D28-86F6BC49A95A}" srcOrd="8" destOrd="0" presId="urn:microsoft.com/office/officeart/2005/8/layout/lProcess3"/>
    <dgm:cxn modelId="{34E30DF6-D7B2-4C3D-8B56-6D5A33A24410}" type="presParOf" srcId="{8189C662-7E41-4927-B162-6B0B03B76621}" destId="{25788299-59B4-4E8B-839D-80404C38DAEE}" srcOrd="7" destOrd="0" presId="urn:microsoft.com/office/officeart/2005/8/layout/lProcess3"/>
    <dgm:cxn modelId="{EA63D569-3E66-4729-963E-4FA592ACC65D}" type="presParOf" srcId="{8189C662-7E41-4927-B162-6B0B03B76621}" destId="{15EBD473-2517-4B06-BB14-49B80EF1B35D}" srcOrd="8" destOrd="0" presId="urn:microsoft.com/office/officeart/2005/8/layout/lProcess3"/>
    <dgm:cxn modelId="{B5E53729-9CE1-494D-9728-6A0221312045}" type="presParOf" srcId="{15EBD473-2517-4B06-BB14-49B80EF1B35D}" destId="{3661156B-3113-4FE3-9681-C4B3FA287902}" srcOrd="0" destOrd="0" presId="urn:microsoft.com/office/officeart/2005/8/layout/lProcess3"/>
    <dgm:cxn modelId="{6191E7D3-AD13-4094-B24F-9F312821B5A5}" type="presParOf" srcId="{15EBD473-2517-4B06-BB14-49B80EF1B35D}" destId="{76BE3573-06D2-4BAF-8EFB-9BBEC83D4508}" srcOrd="1" destOrd="0" presId="urn:microsoft.com/office/officeart/2005/8/layout/lProcess3"/>
    <dgm:cxn modelId="{C1ECB726-C725-4D33-820E-4B90311293F3}" type="presParOf" srcId="{15EBD473-2517-4B06-BB14-49B80EF1B35D}" destId="{20B0EDC8-3673-49D2-8D54-32A226C9243D}" srcOrd="2" destOrd="0" presId="urn:microsoft.com/office/officeart/2005/8/layout/lProcess3"/>
    <dgm:cxn modelId="{D12F54DC-0260-4D90-A5A9-39E14AB38EC6}" type="presParOf" srcId="{15EBD473-2517-4B06-BB14-49B80EF1B35D}" destId="{D48AC92B-0680-405B-8662-46D759B4A603}" srcOrd="3" destOrd="0" presId="urn:microsoft.com/office/officeart/2005/8/layout/lProcess3"/>
    <dgm:cxn modelId="{59B30AD6-1CBD-49AE-9B1C-D4E154A2DDA3}" type="presParOf" srcId="{15EBD473-2517-4B06-BB14-49B80EF1B35D}" destId="{6EBE6F6A-4DD7-4572-AE24-78073462DB4B}" srcOrd="4" destOrd="0" presId="urn:microsoft.com/office/officeart/2005/8/layout/lProcess3"/>
    <dgm:cxn modelId="{8B2295D5-37AC-4F50-B38B-007BE7C9CA4A}" type="presParOf" srcId="{15EBD473-2517-4B06-BB14-49B80EF1B35D}" destId="{88763D95-C592-408C-B944-47ED8846D6EB}" srcOrd="5" destOrd="0" presId="urn:microsoft.com/office/officeart/2005/8/layout/lProcess3"/>
    <dgm:cxn modelId="{FEDD78DD-E52B-4E09-9137-38DDD6A7CC4C}" type="presParOf" srcId="{15EBD473-2517-4B06-BB14-49B80EF1B35D}" destId="{5E4D9FE5-C335-479E-8D91-93A7CA3E812B}" srcOrd="6" destOrd="0" presId="urn:microsoft.com/office/officeart/2005/8/layout/lProcess3"/>
    <dgm:cxn modelId="{24CC9DF9-0F1A-46A1-AD29-ABC672F19B96}" type="presParOf" srcId="{15EBD473-2517-4B06-BB14-49B80EF1B35D}" destId="{82E3489A-0CCF-4787-85EA-122B4AC235FB}" srcOrd="7" destOrd="0" presId="urn:microsoft.com/office/officeart/2005/8/layout/lProcess3"/>
    <dgm:cxn modelId="{6842CC7D-A777-43B7-8650-B8AEA4FD9461}" type="presParOf" srcId="{15EBD473-2517-4B06-BB14-49B80EF1B35D}" destId="{E5018255-BCC8-492E-8AFD-49BF4552B95C}" srcOrd="8" destOrd="0" presId="urn:microsoft.com/office/officeart/2005/8/layout/lProcess3"/>
    <dgm:cxn modelId="{66584F20-91F2-47B9-A126-8C7BC69985CA}" type="presParOf" srcId="{8189C662-7E41-4927-B162-6B0B03B76621}" destId="{73680418-9D2E-4B71-8C9A-93B43E7066F0}" srcOrd="9" destOrd="0" presId="urn:microsoft.com/office/officeart/2005/8/layout/lProcess3"/>
    <dgm:cxn modelId="{A727B4AF-C56B-4D72-A0B0-01D58519C592}" type="presParOf" srcId="{8189C662-7E41-4927-B162-6B0B03B76621}" destId="{297DB37D-3112-4346-93AD-8EDDA0686D9E}" srcOrd="10" destOrd="0" presId="urn:microsoft.com/office/officeart/2005/8/layout/lProcess3"/>
    <dgm:cxn modelId="{9FFD0E6D-9651-4F8E-9FE2-CC74981D754D}" type="presParOf" srcId="{297DB37D-3112-4346-93AD-8EDDA0686D9E}" destId="{1A3006A4-8BF1-4579-B111-5F791AE4A06B}" srcOrd="0" destOrd="0" presId="urn:microsoft.com/office/officeart/2005/8/layout/lProcess3"/>
    <dgm:cxn modelId="{2BB7EEBF-1505-44BF-8ADF-7792981095C1}" type="presParOf" srcId="{297DB37D-3112-4346-93AD-8EDDA0686D9E}" destId="{EBE5E6C0-2244-417D-A9E7-8D52664EABEC}" srcOrd="1" destOrd="0" presId="urn:microsoft.com/office/officeart/2005/8/layout/lProcess3"/>
    <dgm:cxn modelId="{F86D60C8-62F7-4763-8942-C1265C3DE44F}" type="presParOf" srcId="{297DB37D-3112-4346-93AD-8EDDA0686D9E}" destId="{811B1389-7154-418D-8F90-AF1729AC37A6}" srcOrd="2" destOrd="0" presId="urn:microsoft.com/office/officeart/2005/8/layout/lProcess3"/>
    <dgm:cxn modelId="{2BBAA7AB-3A70-46C0-977C-66D55381DD72}" type="presParOf" srcId="{297DB37D-3112-4346-93AD-8EDDA0686D9E}" destId="{708AEE7E-AC7A-458C-854C-D428F6111369}" srcOrd="3" destOrd="0" presId="urn:microsoft.com/office/officeart/2005/8/layout/lProcess3"/>
    <dgm:cxn modelId="{2D21C412-96F1-4BD5-9AA2-157877DBFFDB}" type="presParOf" srcId="{297DB37D-3112-4346-93AD-8EDDA0686D9E}" destId="{617200DF-6460-4396-88E3-282F9DD7DD47}" srcOrd="4" destOrd="0" presId="urn:microsoft.com/office/officeart/2005/8/layout/lProcess3"/>
    <dgm:cxn modelId="{1348B234-406E-4CA6-9E2A-E501381A4471}" type="presParOf" srcId="{297DB37D-3112-4346-93AD-8EDDA0686D9E}" destId="{704FE9F6-88FD-4BC7-980E-593B2864BA17}" srcOrd="5" destOrd="0" presId="urn:microsoft.com/office/officeart/2005/8/layout/lProcess3"/>
    <dgm:cxn modelId="{6ED3DA53-534A-4BEC-AAD0-178A4E6735A6}" type="presParOf" srcId="{297DB37D-3112-4346-93AD-8EDDA0686D9E}" destId="{FF1BB7EE-D69F-477E-9061-6D9A38B636B7}" srcOrd="6" destOrd="0" presId="urn:microsoft.com/office/officeart/2005/8/layout/lProcess3"/>
    <dgm:cxn modelId="{501A3363-5BE6-40D7-9135-140DD38F2D19}" type="presParOf" srcId="{297DB37D-3112-4346-93AD-8EDDA0686D9E}" destId="{9AE9A326-EDF5-4BA9-9E1C-DC2A9040CBEE}" srcOrd="7" destOrd="0" presId="urn:microsoft.com/office/officeart/2005/8/layout/lProcess3"/>
    <dgm:cxn modelId="{5795BEED-3E1C-428F-AAA1-BA69A7D9670A}" type="presParOf" srcId="{297DB37D-3112-4346-93AD-8EDDA0686D9E}" destId="{15FC1F63-327F-431E-91F3-8B73E910E8AC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0.08262</cdr:x>
      <cdr:y>0.01896</cdr:y>
    </cdr:from>
    <cdr:to>
      <cdr:x>0.92547</cdr:x>
      <cdr:y>0.12816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040" y="72008"/>
          <a:ext cx="3672915" cy="4146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0.02499</cdr:x>
      <cdr:y>0</cdr:y>
    </cdr:from>
    <cdr:to>
      <cdr:x>0.97581</cdr:x>
      <cdr:y>0.1946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145214" y="-1988840"/>
          <a:ext cx="5524541" cy="5847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Доля  добывающих производств в  объеме отгруженных товаров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0.50047</cdr:x>
      <cdr:y>0.28708</cdr:y>
    </cdr:from>
    <cdr:to>
      <cdr:x>0.61251</cdr:x>
      <cdr:y>0.33014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4320" y="1371600"/>
          <a:ext cx="91440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0.38975</cdr:x>
      <cdr:y>0.269</cdr:y>
    </cdr:from>
    <cdr:to>
      <cdr:x>0.61024</cdr:x>
      <cdr:y>0.33279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63888" y="1844824"/>
          <a:ext cx="2016160" cy="43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/>
            <a:t>3 </a:t>
          </a:r>
          <a:r>
            <a:rPr lang="ru-RU" sz="1400" b="1" smtClean="0"/>
            <a:t>830 981,4 тыс. рублей</a:t>
          </a:r>
          <a:endParaRPr lang="ru-RU" sz="1400" b="1"/>
        </a:p>
      </cdr:txBody>
    </cdr:sp>
  </cdr:relSizeAnchor>
  <cdr:relSizeAnchor xmlns:cdr="http://schemas.openxmlformats.org/drawingml/2006/chartDrawing">
    <cdr:from>
      <cdr:x>0.38975</cdr:x>
      <cdr:y>0.44773</cdr:y>
    </cdr:from>
    <cdr:to>
      <cdr:x>0.62599</cdr:x>
      <cdr:y>0.49877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63888" y="3070531"/>
          <a:ext cx="2160179" cy="35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/>
            <a:t>3 </a:t>
          </a:r>
          <a:r>
            <a:rPr lang="ru-RU" sz="1400" b="1" smtClean="0"/>
            <a:t> 813 562,7 тыс. рублей</a:t>
          </a:r>
          <a:endParaRPr lang="ru-RU" sz="1400" b="1"/>
        </a:p>
      </cdr:txBody>
    </cdr:sp>
  </cdr:relSizeAnchor>
  <cdr:relSizeAnchor xmlns:cdr="http://schemas.openxmlformats.org/drawingml/2006/chartDrawing">
    <cdr:from>
      <cdr:x>0.50233</cdr:x>
      <cdr:y>0.66667</cdr:y>
    </cdr:from>
    <cdr:to>
      <cdr:x>0.61438</cdr:x>
      <cdr:y>0.73365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9560" y="3185160"/>
          <a:ext cx="91440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0.39763</cdr:x>
      <cdr:y>0.62723</cdr:y>
    </cdr:from>
    <cdr:to>
      <cdr:x>0.63004</cdr:x>
      <cdr:y>0.67668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35896" y="4301533"/>
          <a:ext cx="2125157" cy="33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smtClean="0"/>
            <a:t>4 167 070,2  тыс. рублей</a:t>
          </a:r>
          <a:endParaRPr lang="ru-RU" sz="1400" b="1"/>
        </a:p>
      </cdr:txBody>
    </cdr:sp>
  </cdr:relSizeAnchor>
  <cdr:relSizeAnchor xmlns:cdr="http://schemas.openxmlformats.org/drawingml/2006/chartDrawing">
    <cdr:from>
      <cdr:x>0.51074</cdr:x>
      <cdr:y>0.80861</cdr:y>
    </cdr:from>
    <cdr:to>
      <cdr:x>0.62278</cdr:x>
      <cdr:y>0.88517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8140" y="3863340"/>
          <a:ext cx="91440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0.4055</cdr:x>
      <cdr:y>0.815</cdr:y>
    </cdr:from>
    <cdr:to>
      <cdr:x>0.626</cdr:x>
      <cdr:y>0.8772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07892" y="5589270"/>
          <a:ext cx="2016236" cy="42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/>
            <a:t>3 </a:t>
          </a:r>
          <a:r>
            <a:rPr lang="ru-RU" sz="1400" b="1" smtClean="0"/>
            <a:t>735 547,8 тыс. рублей</a:t>
          </a:r>
          <a:endParaRPr lang="ru-RU" sz="1400" b="1"/>
        </a:p>
      </cdr:txBody>
    </cdr:sp>
  </cdr:relSizeAnchor>
  <cdr:relSizeAnchor xmlns:cdr="http://schemas.openxmlformats.org/drawingml/2006/chartDrawing">
    <cdr:from>
      <cdr:x>0.90943</cdr:x>
      <cdr:y>0.71611</cdr:y>
    </cdr:from>
    <cdr:to>
      <cdr:x>1</cdr:x>
      <cdr:y>0.79904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421880" y="3421380"/>
          <a:ext cx="73914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0.76657</cdr:x>
      <cdr:y>0.51196</cdr:y>
    </cdr:from>
    <cdr:to>
      <cdr:x>0.77311</cdr:x>
      <cdr:y>0.60447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56020" y="2446020"/>
          <a:ext cx="5334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0.86948</cdr:x>
      <cdr:y>0.5525</cdr:y>
    </cdr:from>
    <cdr:to>
      <cdr:x>0.98152</cdr:x>
      <cdr:y>0.645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950535" y="3789040"/>
          <a:ext cx="1024494" cy="634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/>
            <a:t>+ </a:t>
          </a:r>
          <a:r>
            <a:rPr lang="ru-RU" sz="1400" b="1" smtClean="0"/>
            <a:t>431 522,4</a:t>
          </a:r>
          <a:endParaRPr lang="ru-RU" sz="1400" b="1"/>
        </a:p>
        <a:p xmlns:a="http://schemas.openxmlformats.org/drawingml/2006/main">
          <a:r>
            <a:rPr lang="ru-RU" sz="1400" b="1"/>
            <a:t>     </a:t>
          </a:r>
          <a:r>
            <a:rPr lang="ru-RU" sz="1400" b="1" smtClean="0"/>
            <a:t>+11,55%</a:t>
          </a:r>
          <a:endParaRPr lang="ru-RU" sz="1400" b="1"/>
        </a:p>
      </cdr:txBody>
    </cdr:sp>
  </cdr:relSizeAnchor>
  <cdr:relSizeAnchor xmlns:cdr="http://schemas.openxmlformats.org/drawingml/2006/chartDrawing">
    <cdr:from>
      <cdr:x>0.88796</cdr:x>
      <cdr:y>0.43381</cdr:y>
    </cdr:from>
    <cdr:to>
      <cdr:x>1</cdr:x>
      <cdr:y>0.51834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46620" y="2072640"/>
          <a:ext cx="914400" cy="403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0.86403</cdr:x>
      <cdr:y>0.353</cdr:y>
    </cdr:from>
    <cdr:to>
      <cdr:x>0.97607</cdr:x>
      <cdr:y>0.45667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900647" y="2420888"/>
          <a:ext cx="1024494" cy="710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smtClean="0"/>
            <a:t>- 353 507,5</a:t>
          </a:r>
          <a:endParaRPr lang="ru-RU" sz="1400" b="1"/>
        </a:p>
        <a:p xmlns:a="http://schemas.openxmlformats.org/drawingml/2006/main">
          <a:r>
            <a:rPr lang="ru-RU" sz="1400" b="1"/>
            <a:t>     </a:t>
          </a:r>
          <a:r>
            <a:rPr lang="ru-RU" sz="1400" b="1" smtClean="0"/>
            <a:t>- 8,48%</a:t>
          </a:r>
          <a:endParaRPr lang="ru-RU" sz="1400" b="1"/>
        </a:p>
      </cdr:txBody>
    </cdr:sp>
  </cdr:relSizeAnchor>
  <cdr:relSizeAnchor xmlns:cdr="http://schemas.openxmlformats.org/drawingml/2006/chartDrawing">
    <cdr:from>
      <cdr:x>0.86647</cdr:x>
      <cdr:y>0.1745</cdr:y>
    </cdr:from>
    <cdr:to>
      <cdr:x>0.97851</cdr:x>
      <cdr:y>0.28136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7923013" y="1196752"/>
          <a:ext cx="1024494" cy="732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smtClean="0"/>
            <a:t>+ 14 418,7</a:t>
          </a:r>
          <a:endParaRPr lang="ru-RU" sz="1400" b="1"/>
        </a:p>
        <a:p xmlns:a="http://schemas.openxmlformats.org/drawingml/2006/main">
          <a:r>
            <a:rPr lang="ru-RU" sz="1400" b="1"/>
            <a:t>    </a:t>
          </a:r>
          <a:r>
            <a:rPr lang="ru-RU" sz="1400" b="1" smtClean="0"/>
            <a:t>+ 0,46%</a:t>
          </a:r>
          <a:endParaRPr lang="ru-RU" sz="1400" b="1"/>
        </a:p>
      </cdr:txBody>
    </cdr:sp>
  </cdr:relSizeAnchor>
  <cdr:relSizeAnchor xmlns:cdr="http://schemas.openxmlformats.org/drawingml/2006/chartDrawing">
    <cdr:from>
      <cdr:x>0.82917</cdr:x>
      <cdr:y>0.13526</cdr:y>
    </cdr:from>
    <cdr:to>
      <cdr:x>0.85969</cdr:x>
      <cdr:y>0.25797</cdr:y>
    </cdr:to>
    <cdr:sp macro="" textlink="">
      <cdr:nvSpPr>
        <cdr:cNvPr id="15" name="Стрелка вниз 14"/>
        <cdr:cNvSpPr/>
      </cdr:nvSpPr>
      <cdr:spPr>
        <a:xfrm xmlns:a="http://schemas.openxmlformats.org/drawingml/2006/main" rot="12342326">
          <a:off x="7581952" y="927603"/>
          <a:ext cx="279075" cy="841545"/>
        </a:xfrm>
        <a:prstGeom xmlns:a="http://schemas.openxmlformats.org/drawingml/2006/main" prst="downArrow">
          <a:avLst>
            <a:gd name="adj1" fmla="val 50000"/>
            <a:gd name="adj2" fmla="val 12727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0.01963</cdr:x>
      <cdr:y>0.01701</cdr:y>
    </cdr:from>
    <cdr:to>
      <cdr:x>0.1164</cdr:x>
      <cdr:y>0.17449</cdr:y>
    </cdr:to>
    <cdr:pic>
      <cdr:nvPicPr>
        <cdr:cNvPr id="16" name="Рисунок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9512" y="116632"/>
          <a:ext cx="884819" cy="1080000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0.83023</cdr:x>
      <cdr:y>0.11229</cdr:y>
    </cdr:from>
    <cdr:to>
      <cdr:x>0.97198</cdr:x>
      <cdr:y>0.15794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0" y="700399"/>
          <a:ext cx="1352373" cy="284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0.11702</cdr:x>
      <cdr:y>0.16077</cdr:y>
    </cdr:from>
    <cdr:to>
      <cdr:x>0.61293</cdr:x>
      <cdr:y>0.25327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 rot="5400000">
          <a:off x="1004850" y="191945"/>
          <a:ext cx="460742" cy="1678354"/>
        </a:xfrm>
        <a:prstGeom xmlns:a="http://schemas.openxmlformats.org/drawingml/2006/main" prst="rightBrac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0.7766</cdr:x>
      <cdr:y>0.07352</cdr:y>
    </cdr:from>
    <cdr:to>
      <cdr:x>0.86654</cdr:x>
      <cdr:y>0.14149</cdr:y>
    </cdr:to>
    <cdr:sp macro="" textlink="">
      <cdr:nvSpPr>
        <cdr:cNvPr id="4" name="Равно 3"/>
        <cdr:cNvSpPr/>
      </cdr:nvSpPr>
      <cdr:spPr>
        <a:xfrm xmlns:a="http://schemas.openxmlformats.org/drawingml/2006/main">
          <a:off x="2628308" y="366202"/>
          <a:ext cx="304385" cy="338554"/>
        </a:xfrm>
        <a:prstGeom xmlns:a="http://schemas.openxmlformats.org/drawingml/2006/main" prst="mathEqual">
          <a:avLst/>
        </a:prstGeom>
        <a:ln xmlns:a="http://schemas.openxmlformats.org/drawingml/2006/main" w="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0.32658</cdr:x>
      <cdr:y>0.19818</cdr:y>
    </cdr:from>
    <cdr:to>
      <cdr:x>0.41298</cdr:x>
      <cdr:y>0.38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56384" y="470936"/>
          <a:ext cx="91440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</a:rPr>
            <a:t>40,5%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0.46946</cdr:x>
      <cdr:y>0.1852</cdr:y>
    </cdr:from>
    <cdr:to>
      <cdr:x>0.55586</cdr:x>
      <cdr:y>0.39732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968552" y="440080"/>
          <a:ext cx="914400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</a:rPr>
            <a:t>42,2%</a:t>
          </a:r>
          <a:endParaRPr lang="ru-RU" sz="1600" dirty="0">
            <a:solidFill>
              <a:schemeClr val="tx1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0.71844</cdr:x>
      <cdr:y>0.02676</cdr:y>
    </cdr:from>
    <cdr:to>
      <cdr:x>0.94929</cdr:x>
      <cdr:y>0.0877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602439" y="180214"/>
          <a:ext cx="1800171" cy="410491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0.12948</cdr:x>
      <cdr:y>0.26923</cdr:y>
    </cdr:from>
    <cdr:to>
      <cdr:x>0.52223</cdr:x>
      <cdr:y>0.32051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5400000">
          <a:off x="2686632" y="-49678"/>
          <a:ext cx="288020" cy="3411724"/>
        </a:xfrm>
        <a:prstGeom xmlns:a="http://schemas.openxmlformats.org/drawingml/2006/main" prst="leftBrace">
          <a:avLst>
            <a:gd name="adj1" fmla="val 8333"/>
            <a:gd name="adj2" fmla="val 48319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0.12849</cdr:x>
      <cdr:y>0.49054</cdr:y>
    </cdr:from>
    <cdr:to>
      <cdr:x>0.88696</cdr:x>
      <cdr:y>0.54182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 rot="5400000">
          <a:off x="4266486" y="-395185"/>
          <a:ext cx="288020" cy="6588718"/>
        </a:xfrm>
        <a:prstGeom xmlns:a="http://schemas.openxmlformats.org/drawingml/2006/main" prst="leftBrace">
          <a:avLst>
            <a:gd name="adj1" fmla="val 8333"/>
            <a:gd name="adj2" fmla="val 4629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0.18593</cdr:x>
      <cdr:y>0.01071</cdr:y>
    </cdr:from>
    <cdr:to>
      <cdr:x>0.45119</cdr:x>
      <cdr:y>0.08763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15109" y="60169"/>
          <a:ext cx="2304261" cy="43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351 056  тыс. руб.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0.2004</cdr:x>
      <cdr:y>0.23358</cdr:y>
    </cdr:from>
    <cdr:to>
      <cdr:x>0.47395</cdr:x>
      <cdr:y>0.28486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40863" y="1311908"/>
          <a:ext cx="2376274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350 723 тыс. руб.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0.52072</cdr:x>
      <cdr:y>0.43229</cdr:y>
    </cdr:from>
    <cdr:to>
      <cdr:x>0.75282</cdr:x>
      <cdr:y>0.48357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523418" y="2428038"/>
          <a:ext cx="2016207" cy="28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396 811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,6 тыс. руб.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0.18348</cdr:x>
      <cdr:y>0.68472</cdr:y>
    </cdr:from>
    <cdr:to>
      <cdr:x>0.41558</cdr:x>
      <cdr:y>0.73599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93831" y="3845787"/>
          <a:ext cx="2016207" cy="28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344 066,6  тыс. руб.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0.11864</cdr:x>
      <cdr:y>0.03704</cdr:y>
    </cdr:from>
    <cdr:to>
      <cdr:x>0.98305</cdr:x>
      <cdr:y>0.11111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0066" y="214314"/>
          <a:ext cx="364333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0.91176</cdr:x>
      <cdr:y>0.35593</cdr:y>
    </cdr:from>
    <cdr:to>
      <cdr:x>0.96405</cdr:x>
      <cdr:y>0.57116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4135293" y="1841371"/>
          <a:ext cx="914400" cy="255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лн. рублей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0.80324</cdr:x>
      <cdr:y>0.18759</cdr:y>
    </cdr:from>
    <cdr:to>
      <cdr:x>0.83449</cdr:x>
      <cdr:y>0.2836</cdr:y>
    </cdr:to>
    <cdr:sp macro="" textlink="">
      <cdr:nvSpPr>
        <cdr:cNvPr id="15" name="Стрелка вниз 14"/>
        <cdr:cNvSpPr/>
      </cdr:nvSpPr>
      <cdr:spPr>
        <a:xfrm xmlns:a="http://schemas.openxmlformats.org/drawingml/2006/main" rot="10800000">
          <a:off x="3672408" y="603046"/>
          <a:ext cx="142875" cy="30864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504D"/>
        </a:solidFill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0.81899</cdr:x>
      <cdr:y>0.14222</cdr:y>
    </cdr:from>
    <cdr:to>
      <cdr:x>1</cdr:x>
      <cdr:y>0.27555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744416" y="457203"/>
          <a:ext cx="827584" cy="428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+ 12,9%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0.80324</cdr:x>
      <cdr:y>0.16623</cdr:y>
    </cdr:from>
    <cdr:to>
      <cdr:x>0.83449</cdr:x>
      <cdr:y>0.26224</cdr:y>
    </cdr:to>
    <cdr:sp macro="" textlink="">
      <cdr:nvSpPr>
        <cdr:cNvPr id="15" name="Стрелка вниз 14"/>
        <cdr:cNvSpPr/>
      </cdr:nvSpPr>
      <cdr:spPr>
        <a:xfrm xmlns:a="http://schemas.openxmlformats.org/drawingml/2006/main" rot="10800000">
          <a:off x="3672408" y="534384"/>
          <a:ext cx="142875" cy="30864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504D"/>
        </a:solidFill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0.82813</cdr:x>
      <cdr:y>0.12769</cdr:y>
    </cdr:from>
    <cdr:to>
      <cdr:x>1</cdr:x>
      <cdr:y>0.26102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786210" y="410477"/>
          <a:ext cx="785790" cy="428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+ 2,4%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0.0868</cdr:x>
      <cdr:y>0.02373</cdr:y>
    </cdr:from>
    <cdr:to>
      <cdr:x>0.18492</cdr:x>
      <cdr:y>0.08603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28092" y="144016"/>
          <a:ext cx="936104" cy="37798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0.67928</cdr:x>
      <cdr:y>0.61559</cdr:y>
    </cdr:from>
    <cdr:to>
      <cdr:x>0.80004</cdr:x>
      <cdr:y>0.78994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480720" y="3735308"/>
          <a:ext cx="1152128" cy="10579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0.42397</cdr:x>
      <cdr:y>0.11111</cdr:y>
    </cdr:from>
    <cdr:to>
      <cdr:x>0.43609</cdr:x>
      <cdr:y>0.42857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503729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0.43609</cdr:x>
      <cdr:y>0.11111</cdr:y>
    </cdr:from>
    <cdr:to>
      <cdr:x>0.46639</cdr:x>
      <cdr:y>0.47619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1308" y="504056"/>
          <a:ext cx="360040" cy="16561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1</a:t>
          </a:r>
          <a:r>
            <a:rPr lang="en-US" sz="1400" b="1" dirty="0" smtClean="0">
              <a:solidFill>
                <a:srgbClr val="FF0000"/>
              </a:solidFill>
            </a:rPr>
            <a:t> </a:t>
          </a:r>
          <a:r>
            <a:rPr lang="ru-RU" sz="1400" b="1" dirty="0" smtClean="0">
              <a:solidFill>
                <a:srgbClr val="FF0000"/>
              </a:solidFill>
            </a:rPr>
            <a:t>745</a:t>
          </a:r>
          <a:r>
            <a:rPr lang="en-US" sz="1400" b="1" dirty="0" smtClean="0">
              <a:solidFill>
                <a:srgbClr val="FF0000"/>
              </a:solidFill>
            </a:rPr>
            <a:t> </a:t>
          </a:r>
          <a:r>
            <a:rPr lang="ru-RU" sz="1400" b="1" dirty="0" smtClean="0">
              <a:solidFill>
                <a:srgbClr val="FF0000"/>
              </a:solidFill>
            </a:rPr>
            <a:t>415,9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0.5573</cdr:x>
      <cdr:y>0.11111</cdr:y>
    </cdr:from>
    <cdr:to>
      <cdr:x>0.5876</cdr:x>
      <cdr:y>0.46032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621468" y="504056"/>
          <a:ext cx="360040" cy="15841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1</a:t>
          </a:r>
          <a:r>
            <a:rPr lang="en-US" sz="1400" b="1" dirty="0" smtClean="0">
              <a:solidFill>
                <a:srgbClr val="FF0000"/>
              </a:solidFill>
            </a:rPr>
            <a:t> </a:t>
          </a:r>
          <a:r>
            <a:rPr lang="ru-RU" sz="1400" b="1" dirty="0" smtClean="0">
              <a:solidFill>
                <a:srgbClr val="FF0000"/>
              </a:solidFill>
            </a:rPr>
            <a:t>7</a:t>
          </a:r>
          <a:r>
            <a:rPr lang="en-US" sz="1400" b="1" dirty="0" smtClean="0">
              <a:solidFill>
                <a:srgbClr val="FF0000"/>
              </a:solidFill>
            </a:rPr>
            <a:t>61 232</a:t>
          </a:r>
          <a:r>
            <a:rPr lang="ru-RU" sz="1400" b="1" dirty="0" smtClean="0">
              <a:solidFill>
                <a:srgbClr val="FF0000"/>
              </a:solidFill>
            </a:rPr>
            <a:t>,</a:t>
          </a:r>
          <a:r>
            <a:rPr lang="en-US" sz="1400" b="1" dirty="0" smtClean="0">
              <a:solidFill>
                <a:srgbClr val="FF0000"/>
              </a:solidFill>
            </a:rPr>
            <a:t>8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0.54518</cdr:x>
      <cdr:y>0.11111</cdr:y>
    </cdr:from>
    <cdr:to>
      <cdr:x>0.5573</cdr:x>
      <cdr:y>0.42857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647745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0.66639</cdr:x>
      <cdr:y>0.11111</cdr:y>
    </cdr:from>
    <cdr:to>
      <cdr:x>0.67851</cdr:x>
      <cdr:y>0.42857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7917612" y="504056"/>
          <a:ext cx="144016" cy="144016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0.30276</cdr:x>
      <cdr:y>0.11111</cdr:y>
    </cdr:from>
    <cdr:to>
      <cdr:x>0.31488</cdr:x>
      <cdr:y>0.39683</cdr:y>
    </cdr:to>
    <cdr:sp macro="" textlink="">
      <cdr:nvSpPr>
        <cdr:cNvPr id="12" name="Правая фигурная скобка 11"/>
        <cdr:cNvSpPr/>
      </cdr:nvSpPr>
      <cdr:spPr>
        <a:xfrm xmlns:a="http://schemas.openxmlformats.org/drawingml/2006/main">
          <a:off x="3597132" y="504056"/>
          <a:ext cx="144016" cy="12961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0.18154</cdr:x>
      <cdr:y>0.11111</cdr:y>
    </cdr:from>
    <cdr:to>
      <cdr:x>0.19366</cdr:x>
      <cdr:y>0.4127</cdr:y>
    </cdr:to>
    <cdr:sp macro="" textlink="">
      <cdr:nvSpPr>
        <cdr:cNvPr id="13" name="Правая фигурная скобка 12"/>
        <cdr:cNvSpPr/>
      </cdr:nvSpPr>
      <cdr:spPr>
        <a:xfrm xmlns:a="http://schemas.openxmlformats.org/drawingml/2006/main">
          <a:off x="2156972" y="504056"/>
          <a:ext cx="144016" cy="136815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0.67851</cdr:x>
      <cdr:y>0.12698</cdr:y>
    </cdr:from>
    <cdr:to>
      <cdr:x>0.70882</cdr:x>
      <cdr:y>0.42857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061628" y="576064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1</a:t>
          </a:r>
          <a:r>
            <a:rPr lang="en-US" sz="1400" b="1" dirty="0" smtClean="0">
              <a:solidFill>
                <a:srgbClr val="FF0000"/>
              </a:solidFill>
            </a:rPr>
            <a:t> </a:t>
          </a:r>
          <a:r>
            <a:rPr lang="ru-RU" sz="1400" b="1" dirty="0" smtClean="0">
              <a:solidFill>
                <a:srgbClr val="FF0000"/>
              </a:solidFill>
            </a:rPr>
            <a:t>572 205,7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0.30882</cdr:x>
      <cdr:y>0.14286</cdr:y>
    </cdr:from>
    <cdr:to>
      <cdr:x>0.33912</cdr:x>
      <cdr:y>0.44444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669140" y="648072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1</a:t>
          </a:r>
          <a:r>
            <a:rPr lang="en-US" sz="1400" b="1" dirty="0" smtClean="0">
              <a:solidFill>
                <a:srgbClr val="FF0000"/>
              </a:solidFill>
            </a:rPr>
            <a:t> </a:t>
          </a:r>
          <a:r>
            <a:rPr lang="ru-RU" sz="1400" b="1" dirty="0" smtClean="0">
              <a:solidFill>
                <a:srgbClr val="FF0000"/>
              </a:solidFill>
            </a:rPr>
            <a:t>803 849,5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0.1876</cdr:x>
      <cdr:y>0.14286</cdr:y>
    </cdr:from>
    <cdr:to>
      <cdr:x>0.21791</cdr:x>
      <cdr:y>0.44444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228980" y="648072"/>
          <a:ext cx="360040" cy="1368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1</a:t>
          </a:r>
          <a:r>
            <a:rPr lang="en-US" sz="1400" b="1" dirty="0" smtClean="0">
              <a:solidFill>
                <a:srgbClr val="FF0000"/>
              </a:solidFill>
            </a:rPr>
            <a:t> </a:t>
          </a:r>
          <a:r>
            <a:rPr lang="ru-RU" sz="1400" b="1" dirty="0" smtClean="0">
              <a:solidFill>
                <a:srgbClr val="FF0000"/>
              </a:solidFill>
            </a:rPr>
            <a:t>851 313,9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0.74419</cdr:x>
      <cdr:y>0.8125</cdr:y>
    </cdr:from>
    <cdr:to>
      <cdr:x>1</cdr:x>
      <cdr:y>0.92258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4256" y="2267200"/>
          <a:ext cx="792088" cy="30717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45,6%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0.7907</cdr:x>
      <cdr:y>0.71614</cdr:y>
    </cdr:from>
    <cdr:to>
      <cdr:x>0.83721</cdr:x>
      <cdr:y>0.79356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448272" y="1998312"/>
          <a:ext cx="144016" cy="216024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0.86047</cdr:x>
      <cdr:y>0.64706</cdr:y>
    </cdr:from>
    <cdr:to>
      <cdr:x>0.86047</cdr:x>
      <cdr:y>0.79412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2664296" y="1584176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0.74419</cdr:x>
      <cdr:y>0.78378</cdr:y>
    </cdr:from>
    <cdr:to>
      <cdr:x>1</cdr:x>
      <cdr:y>0.91892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2088232"/>
          <a:ext cx="792088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45,8%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0.81395</cdr:x>
      <cdr:y>0.72973</cdr:y>
    </cdr:from>
    <cdr:to>
      <cdr:x>0.83721</cdr:x>
      <cdr:y>0.79034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520280" y="1944216"/>
          <a:ext cx="72008" cy="161473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0.86047</cdr:x>
      <cdr:y>0.64865</cdr:y>
    </cdr:from>
    <cdr:to>
      <cdr:x>0.86047</cdr:x>
      <cdr:y>0.75676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2664296" y="1728192"/>
          <a:ext cx="0" cy="288032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0.7381</cdr:x>
      <cdr:y>0.76316</cdr:y>
    </cdr:from>
    <cdr:to>
      <cdr:x>1</cdr:x>
      <cdr:y>0.88277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2088232"/>
          <a:ext cx="792088" cy="3273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42,8%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0.80328</cdr:x>
      <cdr:y>0.66955</cdr:y>
    </cdr:from>
    <cdr:to>
      <cdr:x>0.82709</cdr:x>
      <cdr:y>0.73016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3528392" y="1832088"/>
          <a:ext cx="104585" cy="165847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0.83607</cdr:x>
      <cdr:y>0.52505</cdr:y>
    </cdr:from>
    <cdr:to>
      <cdr:x>0.83607</cdr:x>
      <cdr:y>0.67656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3672408" y="1436689"/>
          <a:ext cx="0" cy="414578"/>
        </a:xfrm>
        <a:prstGeom xmlns:a="http://schemas.openxmlformats.org/drawingml/2006/main" prst="straightConnector1">
          <a:avLst/>
        </a:prstGeom>
        <a:ln xmlns:a="http://schemas.openxmlformats.org/drawingml/2006/main" w="19050" cmpd="sng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0.83755</cdr:x>
      <cdr:y>0.14502</cdr:y>
    </cdr:from>
    <cdr:to>
      <cdr:x>0.9687</cdr:x>
      <cdr:y>0.31698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3678948" y="396811"/>
          <a:ext cx="576064" cy="470549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B0F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0.85642</cdr:x>
      <cdr:y>0.44217</cdr:y>
    </cdr:from>
    <cdr:to>
      <cdr:x>1</cdr:x>
      <cdr:y>0.6372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V="1">
          <a:off x="3761820" y="1209912"/>
          <a:ext cx="630668" cy="533653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0.80008</cdr:x>
      <cdr:y>0.46104</cdr:y>
    </cdr:from>
    <cdr:to>
      <cdr:x>1</cdr:x>
      <cdr:y>0.56227</cdr:y>
    </cdr:to>
    <cdr:sp macro="" textlink="">
      <cdr:nvSpPr>
        <cdr:cNvPr id="10" name="TextBox 32"/>
        <cdr:cNvSpPr txBox="1"/>
      </cdr:nvSpPr>
      <cdr:spPr>
        <a:xfrm xmlns:a="http://schemas.openxmlformats.org/drawingml/2006/main" rot="19005542">
          <a:off x="3514342" y="1261541"/>
          <a:ext cx="87814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/>
            <a:t>     </a:t>
          </a:r>
          <a:r>
            <a:rPr lang="ru-RU" sz="1200" b="1" dirty="0" smtClean="0"/>
            <a:t>0,7 %</a:t>
          </a:r>
          <a:endParaRPr lang="ru-RU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FCD3-ADCB-442E-8729-FC7DE447E4E7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59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E042D-78B1-4EBC-84B7-FA81DCACB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75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97334-6BD9-4529-BCE7-B484D2B1628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0370-6D5C-4945-8D9A-F2E29697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2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3594" y="9435266"/>
            <a:ext cx="2944085" cy="49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909"/>
            <a:ext cx="4984962" cy="4467701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6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Проверить цифры!!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57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44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26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10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47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45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A847C-9423-43E2-9FE9-C96C4D06A460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81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8125" y="212725"/>
            <a:ext cx="7181850" cy="40401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792" y="5120365"/>
            <a:ext cx="5737263" cy="519305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5335" y="4201409"/>
            <a:ext cx="6387555" cy="6281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пятая часть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производства всего мяса,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десятая часть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производства молока,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сбо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овощей и картофеля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 кооператива 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«Родина»,   «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Реполовский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 «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Селиярово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37 КФХ и 459  ЛПХ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трудится 207 чел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простимулировав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Веретельникова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ежегодной стоимости произведенной  </a:t>
            </a:r>
            <a:r>
              <a:rPr kumimoji="0" lang="ru-RU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продукци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последние 4 года в отрасль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в то числе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десятая часть 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88407" y="2144474"/>
            <a:ext cx="44918" cy="53898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56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6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46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466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8125" y="212725"/>
            <a:ext cx="7181850" cy="40401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792" y="5120365"/>
            <a:ext cx="5737263" cy="519305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5335" y="4201409"/>
            <a:ext cx="6387555" cy="6281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пятая часть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производства всего мяса,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десятая часть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производства молока,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сбо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овощей и картофеля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 кооператива 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«Родина»,   «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Реполовский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 «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Селиярово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37 КФХ и 459  ЛПХ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трудится 207 чел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простимулировав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Веретельникова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ежегодной стоимости произведенной  </a:t>
            </a:r>
            <a:r>
              <a:rPr kumimoji="0" lang="ru-RU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продукци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последние 4 года в отрасль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в то числе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десятая часть 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88407" y="2144474"/>
            <a:ext cx="44918" cy="53898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56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82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79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87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97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>
                <a:solidFill>
                  <a:prstClr val="black"/>
                </a:solidFill>
              </a:rPr>
              <a:pPr/>
              <a:t>99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415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221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654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906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74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3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9713" y="212725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792" y="5120365"/>
            <a:ext cx="5737263" cy="519305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5335" y="4201409"/>
            <a:ext cx="6387555" cy="6281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пятая часть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производства всего мяса,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десятая часть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производства молока,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сбо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овощей и картофеля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 кооператива 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«Родина»,   «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Реполовский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 «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Селиярово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37 КФХ и 459  ЛПХ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трудится 207 чел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простимулировав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Веретельникова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ежегодной стоимости произведенной  </a:t>
            </a:r>
            <a:r>
              <a:rPr kumimoji="0" lang="ru-RU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продукци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последние 4 года в отрасль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в то числе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десятая часть 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88407" y="2144474"/>
            <a:ext cx="44918" cy="53898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5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9713" y="212725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3792" y="5120365"/>
            <a:ext cx="5737263" cy="519305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Заметки 2"/>
          <p:cNvSpPr txBox="1">
            <a:spLocks/>
          </p:cNvSpPr>
          <p:nvPr/>
        </p:nvSpPr>
        <p:spPr>
          <a:xfrm>
            <a:off x="185335" y="4201409"/>
            <a:ext cx="6387555" cy="6281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Почему именно Ханты-Мансийский район – предлагается в качестве экспериментальной площадки. На слайде представлен потенциал района – как аграрной территории. Сегодня – это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пятая часть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производства всего мяса,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десятая часть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производства молока,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сбо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овощей и картофеля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Производством сельскохозяйственной продукции  в районе занято:  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 кооператива 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«Родина»,   «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Реполовский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 «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Селиярово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37 КФХ и 459  ЛПХ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На постоянной основе в сфере сельского хозяйства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трудится 207 чел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Для реализации проекта имеется земельный ресурс.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Площадь сельскохозяйственных угодий – 51,2 тыс.га, в том числе  чуть более половины приходится на сенокосы ( 27,7 тыс.га или 54%), 40% земель на пастбища (20,5 тыс.га) и 6% - это площадь пашни (1 тыс.га)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Создана минимальная материально-техническая база.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Имеется16 типовых  животноводческих помещений, в том числе 7 единиц 80 года постройки, 9 комплексов выстроено за последние 15 лет. В последнее время свою поддержку район сконцентрировал на переработку,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простимулировав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создание 3 цехов – это цех по  переработке мяса в КФХ Воронцова А.А., цех по переработке  молока в КФХ Башмакова В.А., убойный пункт в КФХ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Веретельникова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С.В. Таким образом, стоимость основных фондов  в хозяйствах района  находится в пределах  500 млн. рублей, что соответствует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ежегодной стоимости произведенной  </a:t>
            </a:r>
            <a:r>
              <a:rPr kumimoji="0" lang="ru-RU" sz="15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продукци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 не менее 0,5 млрд.рублей.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последние 4 года в отрасль 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инвестировано около 350 млн. рублей бюджетных средств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в то числе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десятая часть 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районных  около 33  млн.  рублей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488407" y="2144474"/>
            <a:ext cx="44918" cy="53898"/>
          </a:xfrm>
          <a:custGeom>
            <a:avLst/>
            <a:gdLst>
              <a:gd name="connsiteX0" fmla="*/ 0 w 5974404"/>
              <a:gd name="connsiteY0" fmla="*/ 0 h 593388"/>
              <a:gd name="connsiteX1" fmla="*/ 5972783 w 5974404"/>
              <a:gd name="connsiteY1" fmla="*/ 593388 h 593388"/>
              <a:gd name="connsiteX2" fmla="*/ 0 w 5974404"/>
              <a:gd name="connsiteY2" fmla="*/ 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74404" h="593388">
                <a:moveTo>
                  <a:pt x="0" y="0"/>
                </a:moveTo>
                <a:lnTo>
                  <a:pt x="5972783" y="593388"/>
                </a:lnTo>
                <a:cubicBezTo>
                  <a:pt x="5974404" y="593388"/>
                  <a:pt x="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56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6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574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3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5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8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79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9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91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78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53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08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00816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05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51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50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36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9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41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5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84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76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15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10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32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5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5425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0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5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5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3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2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byaninSA@hmrn.r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3AC36D128BC8DD6D9884E51C1455B1BFF03DFF818C0DECEF47080A59DDECC232736E90ADB074192980508EECEDEDD22CC1C29CB133BkC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21.jpe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20.jpe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8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chart" Target="../charts/char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188640"/>
            <a:ext cx="11377264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41694" y="2151463"/>
            <a:ext cx="6048672" cy="31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 год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и 2024 годов</a:t>
            </a:r>
            <a:endParaRPr lang="ru-RU" sz="3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3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260648"/>
            <a:ext cx="11905323" cy="5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оказатели прогноза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социально-экономического развития 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Ханты-Мансийского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района :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                     </a:t>
            </a:r>
            <a:r>
              <a:rPr lang="ru-RU" sz="2000" b="1" dirty="0" smtClean="0">
                <a:latin typeface="Times New Roman"/>
                <a:ea typeface="Times New Roman"/>
              </a:rPr>
              <a:t>Денежные доходы населения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44472895"/>
              </p:ext>
            </p:extLst>
          </p:nvPr>
        </p:nvGraphicFramePr>
        <p:xfrm>
          <a:off x="239349" y="980728"/>
          <a:ext cx="5312139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44428148"/>
              </p:ext>
            </p:extLst>
          </p:nvPr>
        </p:nvGraphicFramePr>
        <p:xfrm>
          <a:off x="5807968" y="3356992"/>
          <a:ext cx="6127181" cy="337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807968" y="1628800"/>
            <a:ext cx="6096000" cy="140968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latin typeface="Times New Roman"/>
                <a:ea typeface="Calibri"/>
                <a:cs typeface="Times New Roman"/>
              </a:rPr>
              <a:t>Среднемесячная заработная плата рассчитывается по всем отраслям экономики района. Наибольшая средняя заработная плата сложилась в отрасли «Добыча полезных ископаемых»,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                  её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уровень, по отдельным видам деятельности, достигает </a:t>
            </a: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98 199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рублей.</a:t>
            </a:r>
            <a:endParaRPr lang="ru-RU" sz="1600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371" y="4437112"/>
            <a:ext cx="5280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i="1" dirty="0" smtClean="0">
                <a:latin typeface="Times New Roman"/>
                <a:ea typeface="Times New Roman"/>
              </a:rPr>
              <a:t>В 2020 году реальные </a:t>
            </a:r>
            <a:r>
              <a:rPr lang="ru-RU" sz="1600" i="1" dirty="0">
                <a:latin typeface="Times New Roman"/>
                <a:ea typeface="Times New Roman"/>
              </a:rPr>
              <a:t>располагаемые денежные доходы на душу населения (доходы за вычетом обязательных платежей, </a:t>
            </a:r>
            <a:r>
              <a:rPr lang="ru-RU" sz="1600" i="1" dirty="0" smtClean="0">
                <a:latin typeface="Times New Roman"/>
                <a:ea typeface="Times New Roman"/>
              </a:rPr>
              <a:t>скорректированные на индекс потребительских </a:t>
            </a:r>
            <a:r>
              <a:rPr lang="ru-RU" sz="1600" i="1" dirty="0">
                <a:latin typeface="Times New Roman"/>
                <a:ea typeface="Times New Roman"/>
              </a:rPr>
              <a:t>цен) составили </a:t>
            </a:r>
            <a:r>
              <a:rPr lang="ru-RU" sz="1600" i="1" dirty="0" smtClean="0">
                <a:latin typeface="Times New Roman"/>
                <a:ea typeface="Times New Roman"/>
              </a:rPr>
              <a:t>99,2% </a:t>
            </a:r>
            <a:r>
              <a:rPr lang="ru-RU" sz="1600" i="1" dirty="0">
                <a:latin typeface="Times New Roman"/>
                <a:ea typeface="Times New Roman"/>
              </a:rPr>
              <a:t>(</a:t>
            </a:r>
            <a:r>
              <a:rPr lang="ru-RU" sz="1600" i="1" dirty="0" smtClean="0">
                <a:latin typeface="Times New Roman"/>
                <a:ea typeface="Times New Roman"/>
              </a:rPr>
              <a:t>2019 </a:t>
            </a:r>
            <a:r>
              <a:rPr lang="ru-RU" sz="1600" i="1" dirty="0">
                <a:latin typeface="Times New Roman"/>
                <a:ea typeface="Times New Roman"/>
              </a:rPr>
              <a:t>год – </a:t>
            </a:r>
            <a:r>
              <a:rPr lang="ru-RU" sz="1600" i="1" dirty="0" smtClean="0">
                <a:latin typeface="Times New Roman"/>
                <a:ea typeface="Times New Roman"/>
              </a:rPr>
              <a:t>99,1%).</a:t>
            </a:r>
            <a:endParaRPr lang="ru-RU" sz="1600" i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99989" y="3429000"/>
            <a:ext cx="6000667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Calibri"/>
                <a:cs typeface="Times New Roman"/>
              </a:rPr>
              <a:t>Средняя заработная плата работников организаций по отдельным видам экономической деятельности в </a:t>
            </a:r>
            <a:r>
              <a:rPr lang="ru-RU" sz="1100" b="1" dirty="0" smtClean="0">
                <a:latin typeface="Times New Roman"/>
                <a:ea typeface="Calibri"/>
                <a:cs typeface="Times New Roman"/>
              </a:rPr>
              <a:t>2020 </a:t>
            </a:r>
            <a:r>
              <a:rPr lang="ru-RU" sz="1100" b="1" dirty="0">
                <a:latin typeface="Times New Roman"/>
                <a:ea typeface="Calibri"/>
                <a:cs typeface="Times New Roman"/>
              </a:rPr>
              <a:t>году (руб.)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9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9520" y="55499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78540"/>
              </p:ext>
            </p:extLst>
          </p:nvPr>
        </p:nvGraphicFramePr>
        <p:xfrm>
          <a:off x="1" y="1052735"/>
          <a:ext cx="12191998" cy="580526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65652"/>
                <a:gridCol w="6496670"/>
                <a:gridCol w="1823083"/>
                <a:gridCol w="1034384"/>
                <a:gridCol w="1034384"/>
                <a:gridCol w="1137825"/>
              </a:tblGrid>
              <a:tr h="2822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1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9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4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граждан среднего возраста, систематически занимающихся физической культурой и спортом, в общей численности граждан среднего возраста, %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граждан старшего возраста, систематически занимающихся физической культурой и спортом, в общей численности граждан среднего возраста,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0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7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600" y="42816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25945"/>
              </p:ext>
            </p:extLst>
          </p:nvPr>
        </p:nvGraphicFramePr>
        <p:xfrm>
          <a:off x="1" y="983205"/>
          <a:ext cx="12191999" cy="583017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89860"/>
                <a:gridCol w="6592186"/>
                <a:gridCol w="1849887"/>
                <a:gridCol w="1049592"/>
                <a:gridCol w="1049592"/>
                <a:gridCol w="1260882"/>
              </a:tblGrid>
              <a:tr h="4375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1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3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48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Удельный вес спортсменов, имеющих спортивные разряды, 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5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удовлетворенности граждан созданными условиями для занятий физической культурой и спортом</a:t>
                      </a:r>
                    </a:p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38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населения, выполнившего нормативы Всероссийского физкультурно-спортивного комплекса «Готов к труду и обороне» (ГТО), от общей численности населения, принявшего участие в сдаче нормативов ГТО, 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40,5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1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 учащихся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320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3472" y="857251"/>
            <a:ext cx="1015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доступной среды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районе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103188"/>
            <a:ext cx="8109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5159" y="2672917"/>
            <a:ext cx="109014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/>
                <a:ea typeface="Calibri"/>
              </a:rPr>
              <a:t>Формирование условий для беспрепятственного доступа инвалидов и других маломобильных групп населения к приоритетным объектам в социальной сфере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7772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271464" y="422621"/>
            <a:ext cx="1008112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гг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61863"/>
              </p:ext>
            </p:extLst>
          </p:nvPr>
        </p:nvGraphicFramePr>
        <p:xfrm>
          <a:off x="1" y="1070646"/>
          <a:ext cx="12191998" cy="57873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1329"/>
                <a:gridCol w="7027483"/>
                <a:gridCol w="1647567"/>
                <a:gridCol w="1537729"/>
                <a:gridCol w="1427890"/>
              </a:tblGrid>
              <a:tr h="15414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73022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социокультурной адаптации инвалидов, в том числе детей-инвалидов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2621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потребности инвалидов в услугах спорта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460,0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0305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9656" y="515607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78360"/>
              </p:ext>
            </p:extLst>
          </p:nvPr>
        </p:nvGraphicFramePr>
        <p:xfrm>
          <a:off x="0" y="1085252"/>
          <a:ext cx="12192002" cy="572812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2"/>
                <a:gridCol w="6630736"/>
                <a:gridCol w="1860706"/>
                <a:gridCol w="1055731"/>
                <a:gridCol w="1055731"/>
                <a:gridCol w="1161306"/>
              </a:tblGrid>
              <a:tr h="4927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0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798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Удовлетворенность качеством предоставляемых услуг для инвалидов и иных маломобильных групп населения (% от числа опрошенных)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5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Число инвалидов, принимавших участие в спортивных, культурных мероприятиях, чел.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4546" y="1106743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гражданского общества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03188"/>
            <a:ext cx="90730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672917"/>
            <a:ext cx="11377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институтов гражданского общества, социальной активности граждан, добровольческого потенциала жителей Ханты-Мансийского района, реализации гражданских инициатив, формирования культуры открытости в системе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466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343472" y="404664"/>
            <a:ext cx="1022513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13082"/>
              </p:ext>
            </p:extLst>
          </p:nvPr>
        </p:nvGraphicFramePr>
        <p:xfrm>
          <a:off x="119336" y="959995"/>
          <a:ext cx="11953327" cy="570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536"/>
                <a:gridCol w="6889912"/>
                <a:gridCol w="1615315"/>
                <a:gridCol w="1507627"/>
                <a:gridCol w="1399937"/>
              </a:tblGrid>
              <a:tr h="9072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96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Региональный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Calibri"/>
                        </a:rPr>
                        <a:t> проект «Социальная активность»</a:t>
                      </a:r>
                      <a:endParaRPr lang="ru-RU" sz="11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Муниципальная поддержка проектов социально ориентированных некоммерческих организаций, направленных на развитие гражданского общества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950,0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950,0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Создание условий для развития гражданских инициатив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Обеспечение открытости органов местного самоуправления Ханты-Мансийского района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2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выпуска периодического печатного издания-газеты «Наш район»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102,6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7492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13 360,2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13 360,2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13 360,2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576" y="515607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15714"/>
              </p:ext>
            </p:extLst>
          </p:nvPr>
        </p:nvGraphicFramePr>
        <p:xfrm>
          <a:off x="191345" y="1070648"/>
          <a:ext cx="11881319" cy="567071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6890"/>
                <a:gridCol w="6461769"/>
                <a:gridCol w="1813291"/>
                <a:gridCol w="1028828"/>
                <a:gridCol w="1028828"/>
                <a:gridCol w="1131713"/>
              </a:tblGrid>
              <a:tr h="254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5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3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социально значимых проектов социально ориентированных некоммерческих организаций, реализованных за счет субсидий из бюджета Ханты-Мансийского района, единиц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5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инициативных граждан и добровольцев социально ориентированных некоммерческих организаций, прошедших обучение по программам в сфере добровольчества, финансируемых за счет средств бюджета Ханты-Мансийского района, человек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09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Доля граждан, охваченных проектами социально ориентированных некоммерческих организаций, поддержанных в соответствии с программой,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информационных сообщений в средствах массовой информации Ханты-Мансийского района о деятельности институтов гражданского общества, 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510528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52109"/>
              </p:ext>
            </p:extLst>
          </p:nvPr>
        </p:nvGraphicFramePr>
        <p:xfrm>
          <a:off x="119336" y="1052736"/>
          <a:ext cx="11953328" cy="56886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3869"/>
                <a:gridCol w="6259936"/>
                <a:gridCol w="1756653"/>
                <a:gridCol w="1244291"/>
                <a:gridCol w="1211601"/>
                <a:gridCol w="1076978"/>
              </a:tblGrid>
              <a:tr h="2731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1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69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деятельность, человек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1 195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1 262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1 305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1 307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7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Годовой объем тиража информационных полос газеты «Наш район» в соответствии с утвержденным муниципальным заданием, полос формата А2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124990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10988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1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бесплатной подписки на газету «Наш район» для жителей Ханты-Мансийского района, относящихся к льготным категориям населения,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добровольцев (волонтеров), вовлеченных центрами (сообществами, объединениями) поддержки добровольчества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волонтерства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на базе образовательных организаций, некоммерческих организаций, муниципальных учреждений в добровольческую (волонтерскую) деятельность, при этом учитывается организованное и неорганизованное добровольчество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на отчетную дату отчетного периода (прошедшего года), человек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2 621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2 639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2 657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3836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859077"/>
            <a:ext cx="10585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2238" y="5265206"/>
            <a:ext cx="81982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5A21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профилактики правонарушений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23393" y="3537013"/>
            <a:ext cx="11017224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единства народов Российской Федерации, проживающих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Ханты-Мансийского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района, профилактика экстремизма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842" y="177600"/>
            <a:ext cx="11516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+mj-cs"/>
              </a:rPr>
              <a:t>Показатели прогноза социально-экономического развития  Ханты-Мансийского района : </a:t>
            </a:r>
            <a:br>
              <a:rPr lang="ru-RU" sz="1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+mj-cs"/>
              </a:rPr>
            </a:br>
            <a:r>
              <a:rPr lang="ru-RU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+mj-cs"/>
              </a:rPr>
              <a:t>Малое предпринимательство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38991"/>
              </p:ext>
            </p:extLst>
          </p:nvPr>
        </p:nvGraphicFramePr>
        <p:xfrm>
          <a:off x="779565" y="1196752"/>
          <a:ext cx="10945216" cy="2722354"/>
        </p:xfrm>
        <a:graphic>
          <a:graphicData uri="http://schemas.openxmlformats.org/drawingml/2006/table">
            <a:tbl>
              <a:tblPr firstRow="1" bandRow="1"/>
              <a:tblGrid>
                <a:gridCol w="3676073"/>
                <a:gridCol w="1344149"/>
                <a:gridCol w="1440160"/>
                <a:gridCol w="1440160"/>
                <a:gridCol w="1536171"/>
                <a:gridCol w="1508503"/>
              </a:tblGrid>
              <a:tr h="4273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(отчет)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(оценка)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2736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84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</a:rPr>
                        <a:t>К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</a:rPr>
                        <a:t>оличество субъектов малого и среднего предпринимательства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,                         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26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Среднесписочная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численность работников, занятых в сфере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малого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  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предпринимательства, человек                                                                                      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56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Оборот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малых и средних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предприятий, млн. рублей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 Cyr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2 230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14" y="4509121"/>
            <a:ext cx="3478245" cy="1840345"/>
          </a:xfrm>
          <a:prstGeom prst="rect">
            <a:avLst/>
          </a:prstGeom>
          <a:noFill/>
          <a:ln w="9525">
            <a:solidFill>
              <a:prstClr val="black">
                <a:lumMod val="75000"/>
                <a:lumOff val="25000"/>
              </a:prstClr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56" y="4509120"/>
            <a:ext cx="3614117" cy="1800000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184" y="4509121"/>
            <a:ext cx="3306123" cy="184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6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94629"/>
            <a:ext cx="1072919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515702"/>
              </p:ext>
            </p:extLst>
          </p:nvPr>
        </p:nvGraphicFramePr>
        <p:xfrm>
          <a:off x="191344" y="1142656"/>
          <a:ext cx="11809311" cy="545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4023"/>
                <a:gridCol w="6806901"/>
                <a:gridCol w="1595853"/>
                <a:gridCol w="1489463"/>
                <a:gridCol w="1383071"/>
              </a:tblGrid>
              <a:tr h="105740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63747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Гармонизация межнациональных и межконфессиональных отношений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455,0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455,0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455,0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6631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Профилактика экстремизма, обеспечение гражданского единства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0573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российского казачества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6344">
                <a:tc>
                  <a:txBody>
                    <a:bodyPr/>
                    <a:lstStyle/>
                    <a:p>
                      <a:pPr algn="ctr"/>
                      <a:endParaRPr lang="ru-RU" sz="12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838,9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838,9</a:t>
                      </a:r>
                      <a:endParaRPr lang="ru-RU" sz="11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838,9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3265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2794" y="417738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70350"/>
              </p:ext>
            </p:extLst>
          </p:nvPr>
        </p:nvGraphicFramePr>
        <p:xfrm>
          <a:off x="47328" y="1124743"/>
          <a:ext cx="12025335" cy="54726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1943"/>
                <a:gridCol w="6540094"/>
                <a:gridCol w="1835270"/>
                <a:gridCol w="1041299"/>
                <a:gridCol w="1041299"/>
                <a:gridCol w="1145430"/>
              </a:tblGrid>
              <a:tr h="2642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0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участников мероприятий, направленных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этнокультурное развитие народов России,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проживающих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Ханты-Мансийском районе,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 мероприятий, направленных 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укрепление общероссийского гражданского единства,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4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мероприятий, направленных на поддержку русского языка как государственного языка Российской Федерации и средства межнационального общения и языков народов России, проживающих в Ханты-Мансийском районе;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тыс.чел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44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молодых людей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Ханты-Мансийского района, обеспечению социальной </a:t>
                      </a:r>
                      <a:b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культурной адаптации мигрантов и профилактике экстремизма; тыс. чел.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6277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6235" y="191694"/>
            <a:ext cx="1072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перспективных территорий для развития жилищного строительства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045211"/>
            <a:ext cx="11521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557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780929"/>
            <a:ext cx="1152128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жилищного строительства на территории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1907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201968"/>
            <a:ext cx="1094521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676"/>
              </p:ext>
            </p:extLst>
          </p:nvPr>
        </p:nvGraphicFramePr>
        <p:xfrm>
          <a:off x="263352" y="1124744"/>
          <a:ext cx="11593287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4254"/>
                <a:gridCol w="6682387"/>
                <a:gridCol w="1566660"/>
                <a:gridCol w="1462216"/>
                <a:gridCol w="1357770"/>
              </a:tblGrid>
              <a:tr h="12465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26595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Программу комплексного развития социальной инфраструктуры Ханты-Мансийского района (актуализация)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2 800,0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41781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сведений, документов и материалов по градостроительной деятельности Ханты-Мансийского района в систему ГИСОГД Югры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3 233,3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7705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6 033,3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 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11941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753" y="404953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327133"/>
              </p:ext>
            </p:extLst>
          </p:nvPr>
        </p:nvGraphicFramePr>
        <p:xfrm>
          <a:off x="191344" y="908720"/>
          <a:ext cx="11737303" cy="56166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1837"/>
                <a:gridCol w="6383445"/>
                <a:gridCol w="1791311"/>
                <a:gridCol w="1016357"/>
                <a:gridCol w="1016357"/>
                <a:gridCol w="1117996"/>
              </a:tblGrid>
              <a:tr h="2876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7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 ввода жилья,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м в год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1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Доля границ территориальных зон и границ населенных пунктов, поставленных на кадастровый учет, %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6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Доля утвержденных документов территориального планирования и градостроительного зонирования, соответствующих установленным требованиям,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7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строительство, 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275991"/>
            <a:ext cx="10657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экологической безопасности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049182"/>
            <a:ext cx="11665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701879"/>
            <a:ext cx="113772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благоприятной окружающей среды и биологического разнообразия в интересах настоящего и будущего поколений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4896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54958" y="149994"/>
            <a:ext cx="11089232" cy="6147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21830"/>
              </p:ext>
            </p:extLst>
          </p:nvPr>
        </p:nvGraphicFramePr>
        <p:xfrm>
          <a:off x="191344" y="1052736"/>
          <a:ext cx="11752844" cy="5400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1470"/>
                <a:gridCol w="6774355"/>
                <a:gridCol w="1588222"/>
                <a:gridCol w="1482340"/>
                <a:gridCol w="1376457"/>
              </a:tblGrid>
              <a:tr h="12301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05193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регулирования деятельности по обращению с отходами производства и потребления 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1 167,9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67,2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67,2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20178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формирования благоприятной окружающей среды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5105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1 167,9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67,2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67,2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950" y="317061"/>
            <a:ext cx="112177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07665"/>
              </p:ext>
            </p:extLst>
          </p:nvPr>
        </p:nvGraphicFramePr>
        <p:xfrm>
          <a:off x="263352" y="1124744"/>
          <a:ext cx="11593289" cy="554461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6784"/>
                <a:gridCol w="6305121"/>
                <a:gridCol w="1769332"/>
                <a:gridCol w="1003887"/>
                <a:gridCol w="1003887"/>
                <a:gridCol w="1104278"/>
              </a:tblGrid>
              <a:tr h="36852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4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5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утилизированных (размещенных) твердых коммунальных отходов в общем объеме твердых коммунальных отходов,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9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береговой линии, очищенной от бытового мусора в границах населенных пунктов, км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100" kern="1200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100" kern="1200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noProof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22,9</a:t>
                      </a:r>
                      <a:endParaRPr lang="ru-RU" sz="1100" kern="1200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24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населения, вовлеченного в мероприятия по очистке берегов водных объектов, тыс. чел (нарастающим итогом)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0,984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1,312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1,640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1,968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160885"/>
            <a:ext cx="10657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энергетической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районе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2024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95176"/>
            <a:ext cx="11593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39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595160" y="2420888"/>
            <a:ext cx="11189472" cy="21422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жилищно-коммунальных </a:t>
            </a:r>
          </a:p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бытовых услуг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потребителей надежным и качественным электроснабжением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топливно-энергетических ресурсов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 населенных пунктов района</a:t>
            </a:r>
            <a:endParaRPr lang="ru-RU" sz="15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9896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782950" y="149994"/>
            <a:ext cx="11001682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21271"/>
              </p:ext>
            </p:extLst>
          </p:nvPr>
        </p:nvGraphicFramePr>
        <p:xfrm>
          <a:off x="263351" y="959994"/>
          <a:ext cx="11665297" cy="55653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512"/>
                <a:gridCol w="6723890"/>
                <a:gridCol w="1576392"/>
                <a:gridCol w="1471298"/>
                <a:gridCol w="1366205"/>
              </a:tblGrid>
              <a:tr h="81930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1121"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питьевой воды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25 841,4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846,3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4981"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Строительство, реконструкция, капитальный ремонт и ремонт объектов коммунального хозяйства и инженерных сетей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132 581,5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214 532,5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6 724,6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9621"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Аварийно-технический запас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2 739,2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2 739,2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2 739,2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8051"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исполнения муниципальных функций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79 157,7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79 157,7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79 157,7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121"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бытового обслуживания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9 000,0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9621">
                <a:tc>
                  <a:txBody>
                    <a:bodyPr/>
                    <a:lstStyle/>
                    <a:p>
                      <a:pPr algn="ctr"/>
                      <a:r>
                        <a:rPr lang="ru-RU" sz="1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благосостояния населения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569,0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222,4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902,2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41910">
                <a:tc>
                  <a:txBody>
                    <a:bodyPr/>
                    <a:lstStyle/>
                    <a:p>
                      <a:pPr algn="ctr"/>
                      <a:r>
                        <a:rPr lang="ru-RU" sz="1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недополученных доходов организациям, осуществляющим реализацию электрической энергии в зоне децентрализованного электроснабжения на территории Ханты-Мансийского района 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339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448,3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352 881,8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366 845,5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9621">
                <a:tc>
                  <a:txBody>
                    <a:bodyPr/>
                    <a:lstStyle/>
                    <a:p>
                      <a:pPr algn="ctr"/>
                      <a:endParaRPr lang="ru-RU" sz="10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605 337,2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676 379,9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473 369,2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842" y="177600"/>
            <a:ext cx="11516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+mj-cs"/>
              </a:rPr>
              <a:t>Показатели прогноза социально-экономического развития  Ханты-Мансийского района : </a:t>
            </a:r>
            <a:br>
              <a:rPr lang="ru-RU" sz="1400" b="1" dirty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+mj-cs"/>
              </a:rPr>
            </a:br>
            <a:r>
              <a:rPr lang="ru-RU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+mj-cs"/>
              </a:rPr>
              <a:t>Строительство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03165"/>
              </p:ext>
            </p:extLst>
          </p:nvPr>
        </p:nvGraphicFramePr>
        <p:xfrm>
          <a:off x="1007435" y="1268760"/>
          <a:ext cx="5344355" cy="4786148"/>
        </p:xfrm>
        <a:graphic>
          <a:graphicData uri="http://schemas.openxmlformats.org/drawingml/2006/table">
            <a:tbl>
              <a:tblPr firstRow="1" bandRow="1"/>
              <a:tblGrid>
                <a:gridCol w="1536171"/>
                <a:gridCol w="1632181"/>
                <a:gridCol w="2176003"/>
              </a:tblGrid>
              <a:tr h="64807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жилья, кв. метров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792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(отчет)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12 894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3649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(оценка)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11 950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649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(базовый вариант)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13 350</a:t>
                      </a:r>
                    </a:p>
                  </a:txBody>
                  <a:tcPr marL="121920" marR="12192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364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14 400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64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15 500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Z:\Комитет (доступ на редактирование у Председателя), у остальных режим чтения, копирования\Презентации\2012\Исполнение программ (Дума 12.09.2012)\Фото\ФСК п. Горноправдинск.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835" y="4725144"/>
            <a:ext cx="3584709" cy="1656184"/>
          </a:xfrm>
          <a:prstGeom prst="rect">
            <a:avLst/>
          </a:prstGeom>
          <a:noFill/>
          <a:ln w="15875">
            <a:solidFill>
              <a:sysClr val="window" lastClr="FFFFFF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8558" y="3068960"/>
            <a:ext cx="2885879" cy="1520016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>
            <a:glow rad="863600">
              <a:sysClr val="window" lastClr="FFFFFF">
                <a:lumMod val="85000"/>
                <a:alpha val="40000"/>
              </a:sysClr>
            </a:glow>
            <a:softEdge rad="88900"/>
          </a:effectLst>
        </p:spPr>
      </p:pic>
      <p:pic>
        <p:nvPicPr>
          <p:cNvPr id="13" name="Рисунок 12" descr="G:\Социальные объекты и объекты строительства района\Ярки Жилые дома (2)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4139" y="1124744"/>
            <a:ext cx="3648405" cy="1800200"/>
          </a:xfrm>
          <a:prstGeom prst="rect">
            <a:avLst/>
          </a:prstGeom>
          <a:noFill/>
          <a:ln w="19050">
            <a:solidFill>
              <a:sysClr val="window" lastClr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8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254385"/>
            <a:ext cx="11017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328077"/>
              </p:ext>
            </p:extLst>
          </p:nvPr>
        </p:nvGraphicFramePr>
        <p:xfrm>
          <a:off x="47327" y="959994"/>
          <a:ext cx="11824854" cy="556534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7432"/>
                <a:gridCol w="6328537"/>
                <a:gridCol w="1804672"/>
                <a:gridCol w="1023939"/>
                <a:gridCol w="1023939"/>
                <a:gridCol w="1126335"/>
              </a:tblGrid>
              <a:tr h="2242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3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2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 Ханты-Мансийского района, обеспеченного качественной питьевой водой из систем централизованного водоснабжения, %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6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жилищного фонда, обеспеченного всеми видами благоустройства, в общей площади жилищного фонда Ханты-Мансийского района,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1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аварийно-техническим запасом жилищно-коммунального хозяйства района,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8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предоставленных банных услуг, помывки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9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на коммунальные услуги в совокупном доходе семьи,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4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26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6966" y="232840"/>
            <a:ext cx="1092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населенных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Ханты-Мансийского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376" y="4995176"/>
            <a:ext cx="11161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2840"/>
            <a:ext cx="663614" cy="81000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479376" y="2780928"/>
            <a:ext cx="11161240" cy="1152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5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 населенных пунктов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41202301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149994"/>
            <a:ext cx="10873208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гг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94151"/>
              </p:ext>
            </p:extLst>
          </p:nvPr>
        </p:nvGraphicFramePr>
        <p:xfrm>
          <a:off x="191344" y="959995"/>
          <a:ext cx="11449272" cy="56373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7742"/>
                <a:gridCol w="6599376"/>
                <a:gridCol w="1547199"/>
                <a:gridCol w="1444052"/>
                <a:gridCol w="1340903"/>
              </a:tblGrid>
              <a:tr h="120135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86038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проект «Формирование комфортной городской среды»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2 938,5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2 938,5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265,1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04637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Основное мероприятие: Реализация мероприятий по благоустройству сельских поселений на основании конкурсного отбора проектов инициативного бюджетирования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6038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Благоустройство территорий в населенных пунктах Ханты-Мансийского района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14 675,5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9288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17 614,0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2 938,5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3 265,1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300" y="254912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76029"/>
              </p:ext>
            </p:extLst>
          </p:nvPr>
        </p:nvGraphicFramePr>
        <p:xfrm>
          <a:off x="191344" y="1628800"/>
          <a:ext cx="11809311" cy="453733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4364"/>
                <a:gridCol w="6422606"/>
                <a:gridCol w="1802301"/>
                <a:gridCol w="1022593"/>
                <a:gridCol w="1022593"/>
                <a:gridCol w="1124854"/>
              </a:tblGrid>
              <a:tr h="20633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5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76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населенных пунктах Ханты-Мансийского района, на территории которых реализуется проекты по созданию комфортной городской среды,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6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общественных территорий, подлежащих благоустройству, единиц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2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благоустройства, единиц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5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266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СПАСИБО ЗА ВНИМАНИЕ. ЖЕЛАЮЩИЕ БОЛЬШЕ УЗНАТЬ О БЮДЖЕТЕ МОГУТ ОБРАТИТЬСЯ              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/>
              <a:t>КОМИТЕТ ПО ФИНАНСАМ АДМИНИСТРАЦИИ ХАНТЫ-МАНСИЙСКОГО РАЙОНА</a:t>
            </a:r>
            <a:br>
              <a:rPr lang="ru-RU" sz="1200" dirty="0"/>
            </a:br>
            <a:r>
              <a:rPr lang="ru-RU" sz="12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52737"/>
            <a:ext cx="10814992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050" dirty="0"/>
              <a:t>Комитет по финансам администрации Ханты-Мансийского района</a:t>
            </a:r>
          </a:p>
          <a:p>
            <a:pPr>
              <a:buNone/>
            </a:pPr>
            <a:r>
              <a:rPr lang="ru-RU" sz="1050" b="1" dirty="0"/>
              <a:t>адрес:</a:t>
            </a:r>
            <a:r>
              <a:rPr lang="ru-RU" sz="1050" dirty="0"/>
              <a:t> ул. Гагарина, д. 214, г. Ханты-Мансийск, 628002</a:t>
            </a:r>
          </a:p>
          <a:p>
            <a:pPr>
              <a:buNone/>
            </a:pPr>
            <a:r>
              <a:rPr lang="ru-RU" sz="1050" b="1" dirty="0" err="1"/>
              <a:t>еmail</a:t>
            </a:r>
            <a:r>
              <a:rPr lang="ru-RU" sz="1050" b="1" dirty="0"/>
              <a:t>:</a:t>
            </a:r>
            <a:r>
              <a:rPr lang="ru-RU" sz="1050" dirty="0"/>
              <a:t> komitet@hmrn.ru</a:t>
            </a:r>
          </a:p>
          <a:p>
            <a:pPr>
              <a:buNone/>
            </a:pPr>
            <a:r>
              <a:rPr lang="ru-RU" sz="1050" b="1" dirty="0"/>
              <a:t>Режим работы:</a:t>
            </a:r>
            <a:endParaRPr lang="ru-RU" sz="1050" dirty="0"/>
          </a:p>
          <a:p>
            <a:pPr>
              <a:buNone/>
            </a:pPr>
            <a:r>
              <a:rPr lang="ru-RU" sz="1050" dirty="0"/>
              <a:t>понедельник — четверг   с 09.00 до 18.15</a:t>
            </a:r>
          </a:p>
          <a:p>
            <a:pPr>
              <a:buNone/>
            </a:pPr>
            <a:r>
              <a:rPr lang="ru-RU" sz="1050" dirty="0"/>
              <a:t>пятница с 09.00 до 17.00</a:t>
            </a:r>
          </a:p>
          <a:p>
            <a:pPr>
              <a:buNone/>
            </a:pPr>
            <a:r>
              <a:rPr lang="ru-RU" sz="1050" dirty="0"/>
              <a:t>обед: с 13.00 до 14.00</a:t>
            </a:r>
          </a:p>
          <a:p>
            <a:pPr>
              <a:buNone/>
            </a:pPr>
            <a:r>
              <a:rPr lang="ru-RU" sz="1050" dirty="0"/>
              <a:t>выходные дни: суббота, воскресенье</a:t>
            </a:r>
          </a:p>
          <a:p>
            <a:pPr>
              <a:buNone/>
            </a:pPr>
            <a:r>
              <a:rPr lang="ru-RU" sz="1050" dirty="0"/>
              <a:t>Заместитель главы администрации района по финансам, председатель комитета по финансам </a:t>
            </a:r>
          </a:p>
          <a:p>
            <a:pPr>
              <a:buNone/>
            </a:pPr>
            <a:r>
              <a:rPr lang="ru-RU" sz="1050" b="1" dirty="0" smtClean="0"/>
              <a:t>Болдырева Наталия Валерьевна </a:t>
            </a:r>
            <a:r>
              <a:rPr lang="ru-RU" sz="1050" dirty="0" err="1" smtClean="0"/>
              <a:t>каб</a:t>
            </a:r>
            <a:r>
              <a:rPr lang="ru-RU" sz="1050" dirty="0"/>
              <a:t>. 201 тел. 35-28-03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Приемная</a:t>
            </a:r>
          </a:p>
          <a:p>
            <a:pPr>
              <a:buNone/>
            </a:pPr>
            <a:r>
              <a:rPr lang="ru-RU" sz="1050" dirty="0"/>
              <a:t>Эксперт I категории(секретарь)</a:t>
            </a:r>
            <a:r>
              <a:rPr lang="ru-RU" sz="1050" b="1" dirty="0"/>
              <a:t>Ефремова Елена Витальевна </a:t>
            </a:r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3"/>
              </a:rPr>
              <a:t>komitet@hmrn.ru</a:t>
            </a:r>
            <a:r>
              <a:rPr lang="ru-RU" sz="1050" dirty="0"/>
              <a:t> </a:t>
            </a:r>
          </a:p>
          <a:p>
            <a:pPr>
              <a:buNone/>
            </a:pPr>
            <a:r>
              <a:rPr lang="ru-RU" sz="1050" dirty="0" err="1"/>
              <a:t>каб</a:t>
            </a:r>
            <a:r>
              <a:rPr lang="ru-RU" sz="1050" dirty="0"/>
              <a:t>. 200 факс 35-27-74 тел. 35-27-73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по бюджету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/>
              <a:t>Собянин Сергей Александрович</a:t>
            </a:r>
            <a:endParaRPr lang="ru-RU" sz="1050" dirty="0"/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4"/>
              </a:rPr>
              <a:t>SobyaninSA@hmrn.ru</a:t>
            </a:r>
            <a:r>
              <a:rPr lang="ru-RU" sz="1050" dirty="0"/>
              <a:t> </a:t>
            </a:r>
            <a:r>
              <a:rPr lang="ru-RU" sz="1050" dirty="0" err="1"/>
              <a:t>каб</a:t>
            </a:r>
            <a:r>
              <a:rPr lang="ru-RU" sz="1050" dirty="0"/>
              <a:t>. 202 тел. 35-27-75 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доходов, налоговой политики </a:t>
            </a:r>
            <a:endParaRPr lang="ru-RU" sz="1050" b="1" dirty="0" smtClean="0"/>
          </a:p>
          <a:p>
            <a:pPr>
              <a:buNone/>
            </a:pPr>
            <a:r>
              <a:rPr lang="ru-RU" sz="1050" dirty="0" smtClean="0"/>
              <a:t>Начальник </a:t>
            </a:r>
            <a:r>
              <a:rPr lang="ru-RU" sz="1050" dirty="0"/>
              <a:t>управления </a:t>
            </a:r>
            <a:r>
              <a:rPr lang="ru-RU" sz="1050" b="1" dirty="0"/>
              <a:t>Харисова Рада Вячеславовна</a:t>
            </a:r>
            <a:endParaRPr lang="ru-RU" sz="1050" dirty="0"/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4"/>
              </a:rPr>
              <a:t>HarisovaRV@hmrn.ru</a:t>
            </a:r>
            <a:r>
              <a:rPr lang="ru-RU" sz="1050" dirty="0"/>
              <a:t> </a:t>
            </a:r>
            <a:r>
              <a:rPr lang="ru-RU" sz="1050" dirty="0" err="1"/>
              <a:t>каб</a:t>
            </a:r>
            <a:r>
              <a:rPr lang="ru-RU" sz="1050" dirty="0"/>
              <a:t>. 219 тел. 35-28-57</a:t>
            </a:r>
          </a:p>
          <a:p>
            <a:pPr>
              <a:buNone/>
            </a:pPr>
            <a:endParaRPr lang="ru-RU" sz="1050" dirty="0"/>
          </a:p>
          <a:p>
            <a:pPr>
              <a:buNone/>
            </a:pPr>
            <a:r>
              <a:rPr lang="ru-RU" sz="1050" b="1" dirty="0"/>
              <a:t>Управление учета, отчетности и исполнения бюджета</a:t>
            </a:r>
          </a:p>
          <a:p>
            <a:pPr>
              <a:buNone/>
            </a:pPr>
            <a:r>
              <a:rPr lang="ru-RU" sz="1050" dirty="0"/>
              <a:t>Начальник управления </a:t>
            </a:r>
            <a:r>
              <a:rPr lang="ru-RU" sz="1050" b="1" dirty="0" smtClean="0"/>
              <a:t>Змановский Макар Константинович</a:t>
            </a:r>
            <a:endParaRPr lang="ru-RU" sz="1050" b="1" dirty="0"/>
          </a:p>
          <a:p>
            <a:pPr>
              <a:buNone/>
            </a:pPr>
            <a:r>
              <a:rPr lang="ru-RU" sz="1050" dirty="0" err="1"/>
              <a:t>еmail</a:t>
            </a:r>
            <a:r>
              <a:rPr lang="ru-RU" sz="1050" dirty="0"/>
              <a:t>: </a:t>
            </a:r>
            <a:r>
              <a:rPr lang="ru-RU" sz="1050" dirty="0">
                <a:hlinkClick r:id="rId4"/>
              </a:rPr>
              <a:t>ZaharovaOS@hmrn.ru</a:t>
            </a:r>
            <a:r>
              <a:rPr lang="ru-RU" sz="1050" dirty="0"/>
              <a:t> </a:t>
            </a:r>
            <a:r>
              <a:rPr lang="ru-RU" sz="1050" dirty="0" err="1"/>
              <a:t>каб</a:t>
            </a:r>
            <a:r>
              <a:rPr lang="ru-RU" sz="1050" dirty="0"/>
              <a:t>. 220 тел. 35-28-55</a:t>
            </a:r>
          </a:p>
          <a:p>
            <a:endParaRPr lang="ru-RU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2667002" y="2370536"/>
            <a:ext cx="6857999" cy="363021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332657"/>
            <a:ext cx="11233248" cy="124824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Ханты-Мансийского района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и плановый период 2023 и 2024 годов</a:t>
            </a:r>
            <a:endParaRPr lang="ru-RU" sz="2000" b="1" dirty="0"/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8314"/>
              </p:ext>
            </p:extLst>
          </p:nvPr>
        </p:nvGraphicFramePr>
        <p:xfrm>
          <a:off x="407366" y="1979364"/>
          <a:ext cx="11233248" cy="4329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872208"/>
                <a:gridCol w="1872208"/>
                <a:gridCol w="1872208"/>
                <a:gridCol w="1872208"/>
                <a:gridCol w="1872208"/>
              </a:tblGrid>
              <a:tr h="12740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 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*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(ожидаемая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600" b="0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6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(проект)</a:t>
                      </a:r>
                      <a:endParaRPr lang="en-US" sz="1600" b="0" kern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D7FF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4 221 412,7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4 355 462,2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3 823 453,1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3 843 253,5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3 669 831,8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3 948 815,0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5 404 012,1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3 975 263,0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3 996 544,3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3 798 828,8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981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en-US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272 597,7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- 1 048 549,9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- 151 809,9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- 153 290,8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- 128 997,0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3981">
                <a:tc gridSpan="6"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Решение о бюджете от 02.11.2021 №16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36196" y="1692950"/>
            <a:ext cx="1160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329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11017224" cy="6868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бюджета Ханты-Мансийского района 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видов доходов, тыс. 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32039"/>
              </p:ext>
            </p:extLst>
          </p:nvPr>
        </p:nvGraphicFramePr>
        <p:xfrm>
          <a:off x="551384" y="1091479"/>
          <a:ext cx="11233248" cy="5594604"/>
        </p:xfrm>
        <a:graphic>
          <a:graphicData uri="http://schemas.openxmlformats.org/drawingml/2006/table">
            <a:tbl>
              <a:tblPr/>
              <a:tblGrid>
                <a:gridCol w="4331775"/>
                <a:gridCol w="1543193"/>
                <a:gridCol w="1267479"/>
                <a:gridCol w="1411661"/>
                <a:gridCol w="1339570"/>
                <a:gridCol w="1339570"/>
              </a:tblGrid>
              <a:tr h="532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год (факт)</a:t>
                      </a: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год (ожидаемая оценка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)*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год</a:t>
                      </a: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год</a:t>
                      </a: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2024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год</a:t>
                      </a: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Налоговые доходы, в том числе: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334 887,5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ru-RU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330 586,7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305 503,1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1 316 463,9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1 131 442,7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 на доходы физических лиц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279 463,6</a:t>
                      </a: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1 281 639,9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1 256 322,1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266 612,4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1 080 617,4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Акцизы на нефтепродукты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1 686,2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007,5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007,5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Налоги на совокупный доход, в том числе: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42 297,0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37 311,5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36 947,9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612,8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38 519,2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32 169,3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30 574,8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33 429,3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34 010,0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34 661,4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Единый налог на вмененный доход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6 753,0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1 734,5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Единый сельскохозяйственный налог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1 240,4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1 730,0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1 223,7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1 246,2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1 266,7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2 134,3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3 272,2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2 294,9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2 356,6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2 591,1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Налоги на имущество, в том числе: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11 480,4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9 858,0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11 181,6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11 136,2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11 203,6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Налог на имущество физических лиц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135,7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30,0</a:t>
                      </a: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141,8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Транспортный налог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4 659,9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2 929,6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693,5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4 753,0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4 807,5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Земельный налог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 </a:t>
                      </a:r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684,8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6 898,4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6 362,2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6 374,0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Государственная пошлина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125,2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Неналоговые доходы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516 426,4</a:t>
                      </a:r>
                      <a:endParaRPr lang="ru-RU" sz="14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473 262,8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439 912,8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444 768,9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440 763,0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415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Безвозмездные поступления, в том числе от других бюджетов бюджетной системы: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ru-RU" sz="1400" b="1" i="0" u="none" strike="noStrike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370 098,8</a:t>
                      </a:r>
                      <a:endParaRPr lang="ru-RU" sz="14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551 612,7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078 037,2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082 020,7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097 626,1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дотации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38 671,1</a:t>
                      </a:r>
                      <a:endParaRPr lang="ru-RU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56 676,5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28 213,6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9 471,5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1 202,1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субсидии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340 719,9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632 332,3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232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209,1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262 518,4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275 796,3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субвенции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1 639 524,4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1 761 086,3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1 761 599,4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753 215,7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769 107,9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иные межбюджетные трансферты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79 807,9</a:t>
                      </a:r>
                      <a:endParaRPr lang="ru-RU" sz="14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86 147,8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56 015,1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56 815,1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51 519,8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Всего доходов:</a:t>
                      </a:r>
                    </a:p>
                  </a:txBody>
                  <a:tcPr marL="6604" marR="6604" marT="66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4 </a:t>
                      </a:r>
                      <a:r>
                        <a:rPr lang="ru-RU" sz="1400" b="1" i="0" u="none" strike="noStrike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221 412,7</a:t>
                      </a:r>
                      <a:endParaRPr lang="ru-RU" sz="14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4 355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462,2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3 823 453,1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3 843 253,5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669 831,8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04" marR="6604" marT="66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7" name="Половина рамки 6"/>
          <p:cNvSpPr/>
          <p:nvPr/>
        </p:nvSpPr>
        <p:spPr>
          <a:xfrm>
            <a:off x="191344" y="188640"/>
            <a:ext cx="4509882" cy="3510390"/>
          </a:xfrm>
          <a:prstGeom prst="halfFrame">
            <a:avLst>
              <a:gd name="adj1" fmla="val 761"/>
              <a:gd name="adj2" fmla="val 89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305256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Ханты-Мансийского района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 бюджетного процесса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3379034" y="3762803"/>
          <a:ext cx="196850" cy="992603"/>
        </p:xfrm>
        <a:graphic>
          <a:graphicData uri="http://schemas.openxmlformats.org/drawingml/2006/table">
            <a:tbl>
              <a:tblPr/>
              <a:tblGrid>
                <a:gridCol w="196850"/>
              </a:tblGrid>
              <a:tr h="9926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35360" y="2852936"/>
            <a:ext cx="11449272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5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71704"/>
              </p:ext>
            </p:extLst>
          </p:nvPr>
        </p:nvGraphicFramePr>
        <p:xfrm>
          <a:off x="335360" y="4077072"/>
          <a:ext cx="11521280" cy="237626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912769"/>
                <a:gridCol w="4608511"/>
              </a:tblGrid>
              <a:tr h="911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0" marR="436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(в соответствии с проектом бюджета), тыс. рублей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3298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бюджета района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(всего)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3 823 453,1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407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бюджета Ханты-Мансийского района в расчете на одного жителя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</a:t>
                      </a:r>
                    </a:p>
                  </a:txBody>
                  <a:tcPr marL="25715" marR="25715" marT="17145" marB="1714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8256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600" b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бюджета района  (всего)</a:t>
                      </a:r>
                      <a:endParaRPr lang="ru-RU" sz="16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3 975 263,0</a:t>
                      </a: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407"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бюджета Ханты-Мансийского района в расчете на одного жителя</a:t>
                      </a:r>
                      <a:endParaRPr lang="ru-RU" sz="1600" b="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202,8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0" marR="436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99456" y="1229863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Учувствует в формировании доходной части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(налог на доходы физических лиц, имущественные налоги)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6080" y="1541692"/>
            <a:ext cx="4086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368" y="2941493"/>
            <a:ext cx="1130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расположение государства (муниципалитета) средства используются прозрачно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  <p:pic>
        <p:nvPicPr>
          <p:cNvPr id="4098" name="Picture 2" descr="https://img2.freepng.ru/20180409/qpe/kisspng-coin-money-clip-art-coins-5acbcf29451213.8372918115233062812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762" y="1229863"/>
            <a:ext cx="1979334" cy="1410650"/>
          </a:xfrm>
          <a:prstGeom prst="rect">
            <a:avLst/>
          </a:prstGeom>
          <a:noFill/>
        </p:spPr>
      </p:pic>
      <p:sp>
        <p:nvSpPr>
          <p:cNvPr id="16" name="Выгнутая вниз стрелка 15"/>
          <p:cNvSpPr/>
          <p:nvPr/>
        </p:nvSpPr>
        <p:spPr>
          <a:xfrm>
            <a:off x="3431704" y="2375613"/>
            <a:ext cx="1620180" cy="43204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7104112" y="988175"/>
            <a:ext cx="1982405" cy="37804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5434" y="1750522"/>
            <a:ext cx="122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5400" y="357291"/>
            <a:ext cx="11161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доходов бюджета района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доходной базы бюджета Ханты-Мансийского района на 2022 год и на плановый период 2023 и 2024 годов осуществлено на основе действующего федерального и налогового законодательства, с учетом нормативно-правовых требований Бюджетного и Налогового Кодексов Российской Федерации, нормативно-правовых актов Ханты Мансийского автономного округа-Югры, муниципальных правовых актов, изменений и дополнений к ним.</a:t>
            </a:r>
            <a:endParaRPr lang="ru-RU" sz="1600" i="1" dirty="0"/>
          </a:p>
        </p:txBody>
      </p:sp>
      <p:sp>
        <p:nvSpPr>
          <p:cNvPr id="9" name="TextBox 1"/>
          <p:cNvSpPr txBox="1"/>
          <p:nvPr/>
        </p:nvSpPr>
        <p:spPr>
          <a:xfrm>
            <a:off x="695400" y="1844824"/>
            <a:ext cx="11017224" cy="43924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поступления в бюджет от уплаты налогов и сборов, установленных Налоговым Кодексом РФ, в том числе: </a:t>
            </a:r>
          </a:p>
          <a:p>
            <a:pPr marL="257175" indent="142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  <a:p>
            <a:pPr marL="257175" indent="142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имущество </a:t>
            </a:r>
          </a:p>
          <a:p>
            <a:pPr marL="257175" indent="142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Транспортный налог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 поступления доходов от использования имущества, доходов от продажи имущества, доходов от платных услуг казенных учреждений, штрафов за нарушение законодательства, иных неналоговых доходов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Межбюджетные трансферты (МБТ)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</a:t>
            </a: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предоставляются на безвозмездной и безвозвратной основе без установления направлений их использования</a:t>
            </a: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предоставляются в целях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предоставляются в целях финансового обеспечения расходных обязательств муниципального образования, возникающих при выполнении переданных государственных полномочий</a:t>
            </a:r>
          </a:p>
          <a:p>
            <a:pPr marL="271463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предоставляются в случаях и порядке, предусмотренных законами субъекта РФ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688" y="188640"/>
            <a:ext cx="11809312" cy="1008112"/>
          </a:xfrm>
        </p:spPr>
        <p:txBody>
          <a:bodyPr>
            <a:noAutofit/>
          </a:bodyPr>
          <a:lstStyle/>
          <a:p>
            <a:r>
              <a:rPr lang="ru-RU" sz="2000" b="1" dirty="0">
                <a:cs typeface="Times New Roman" pitchFamily="18" charset="0"/>
              </a:rPr>
              <a:t>Динамика и структура доходов бюджета </a:t>
            </a:r>
            <a:br>
              <a:rPr lang="ru-RU" sz="2000" b="1" dirty="0">
                <a:cs typeface="Times New Roman" pitchFamily="18" charset="0"/>
              </a:rPr>
            </a:br>
            <a:r>
              <a:rPr lang="ru-RU" sz="2000" b="1" dirty="0">
                <a:cs typeface="Times New Roman" pitchFamily="18" charset="0"/>
              </a:rPr>
              <a:t>Ханты-Мансийского района на 2020-2024 годы</a:t>
            </a:r>
            <a:endParaRPr lang="ru-RU" sz="20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-93420" y="980728"/>
          <a:ext cx="1188132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23393" y="4995174"/>
          <a:ext cx="10585174" cy="1170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51276"/>
                <a:gridCol w="1545067"/>
                <a:gridCol w="1419012"/>
                <a:gridCol w="1461308"/>
                <a:gridCol w="1584176"/>
                <a:gridCol w="3024335"/>
              </a:tblGrid>
              <a:tr h="714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2020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отчет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прогноз*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проект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проект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проект</a:t>
                      </a:r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5570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4 221 412,7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4 355 462,2</a:t>
                      </a:r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3 823 453,1</a:t>
                      </a:r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800" b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 843 253,5</a:t>
                      </a:r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3 669 831,8</a:t>
                      </a:r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</a:rPr>
                        <a:t>Всего доходов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4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7448" y="346858"/>
            <a:ext cx="10801200" cy="637580"/>
          </a:xfrm>
          <a:noFill/>
          <a:ln>
            <a:solidFill>
              <a:srgbClr val="33D1AD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2022-2024 годы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21901055"/>
              </p:ext>
            </p:extLst>
          </p:nvPr>
        </p:nvGraphicFramePr>
        <p:xfrm>
          <a:off x="119336" y="1070648"/>
          <a:ext cx="3744416" cy="279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202765545"/>
              </p:ext>
            </p:extLst>
          </p:nvPr>
        </p:nvGraphicFramePr>
        <p:xfrm>
          <a:off x="4223792" y="1196752"/>
          <a:ext cx="367240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880288667"/>
              </p:ext>
            </p:extLst>
          </p:nvPr>
        </p:nvGraphicFramePr>
        <p:xfrm>
          <a:off x="7536160" y="1181379"/>
          <a:ext cx="43924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23350"/>
              </p:ext>
            </p:extLst>
          </p:nvPr>
        </p:nvGraphicFramePr>
        <p:xfrm>
          <a:off x="360000" y="4373507"/>
          <a:ext cx="11521281" cy="2007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909"/>
                <a:gridCol w="2557520"/>
                <a:gridCol w="2557520"/>
                <a:gridCol w="2186332"/>
              </a:tblGrid>
              <a:tr h="23442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</a:tr>
              <a:tr h="40719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Собственные доходы в том числе: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налоговые и неналоговые</a:t>
                      </a:r>
                      <a:endParaRPr lang="ru-RU" sz="1400" b="1" i="1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1 745 415,9</a:t>
                      </a:r>
                      <a:endParaRPr lang="ru-RU" sz="1400" b="1" i="1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1 761 232,8</a:t>
                      </a:r>
                      <a:endParaRPr lang="ru-RU" sz="1400" b="1" i="1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1 572 205,7</a:t>
                      </a:r>
                      <a:endParaRPr lang="ru-RU" sz="1400" b="1" i="1" dirty="0"/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025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Налоговые доходы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1 305 503,1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1 316 463,9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1 131 442,7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0099FF"/>
                    </a:solidFill>
                  </a:tcPr>
                </a:tc>
              </a:tr>
              <a:tr h="41025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Неналоговые доходы</a:t>
                      </a:r>
                      <a:endParaRPr lang="ru-RU" sz="1400" b="1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   439 912,8</a:t>
                      </a:r>
                      <a:endParaRPr lang="ru-RU" sz="1400" b="1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   444 768,9</a:t>
                      </a:r>
                      <a:endParaRPr lang="ru-RU" sz="1400" b="1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 440 763,0</a:t>
                      </a:r>
                      <a:endParaRPr lang="ru-RU" sz="1400" b="1" dirty="0"/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</a:tr>
              <a:tr h="41025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Безвозмездные</a:t>
                      </a:r>
                      <a:endParaRPr lang="ru-RU" sz="1400" b="1" dirty="0"/>
                    </a:p>
                  </a:txBody>
                  <a:tcPr marL="68580" marR="68580" marT="34290" marB="3429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2 078 037,2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2 082 020,7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2 097 626,1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7320136" y="1520119"/>
            <a:ext cx="654722" cy="48428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327317">
            <a:off x="7139335" y="1462618"/>
            <a:ext cx="101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</a:t>
            </a:r>
            <a:r>
              <a:rPr lang="ru-RU" sz="1200" b="1" dirty="0" smtClean="0"/>
              <a:t>0,9 %</a:t>
            </a:r>
            <a:endParaRPr lang="ru-RU" sz="1200" b="1" dirty="0"/>
          </a:p>
        </p:txBody>
      </p:sp>
      <p:sp>
        <p:nvSpPr>
          <p:cNvPr id="30" name="TextBox 29"/>
          <p:cNvSpPr txBox="1"/>
          <p:nvPr/>
        </p:nvSpPr>
        <p:spPr>
          <a:xfrm rot="19327317">
            <a:off x="7298113" y="1927159"/>
            <a:ext cx="101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       1,1%</a:t>
            </a:r>
            <a:endParaRPr lang="ru-RU" sz="12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558302" y="2002696"/>
            <a:ext cx="654722" cy="484285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7558302" y="2616677"/>
            <a:ext cx="654722" cy="48428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409228">
            <a:off x="7439658" y="2525801"/>
            <a:ext cx="892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</a:t>
            </a:r>
            <a:r>
              <a:rPr lang="ru-RU" sz="1200" b="1" dirty="0" smtClean="0"/>
              <a:t>0,2 %</a:t>
            </a:r>
            <a:endParaRPr lang="ru-RU" sz="1200" b="1" dirty="0"/>
          </a:p>
        </p:txBody>
      </p:sp>
      <p:sp>
        <p:nvSpPr>
          <p:cNvPr id="35" name="TextBox 34"/>
          <p:cNvSpPr txBox="1"/>
          <p:nvPr/>
        </p:nvSpPr>
        <p:spPr>
          <a:xfrm rot="19327317">
            <a:off x="10934348" y="1467016"/>
            <a:ext cx="1016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</a:t>
            </a:r>
            <a:r>
              <a:rPr lang="ru-RU" sz="1200" b="1" dirty="0" smtClean="0"/>
              <a:t>-14,0%</a:t>
            </a:r>
            <a:endParaRPr lang="ru-RU" sz="1200" b="1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11297980" y="1964479"/>
            <a:ext cx="630668" cy="560718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9255875">
            <a:off x="11162718" y="1880278"/>
            <a:ext cx="883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    -0,9%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6403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10945216" cy="72008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gray">
          <a:xfrm>
            <a:off x="335360" y="6165304"/>
            <a:ext cx="11521280" cy="30349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" name="Диаграмма 9" title="НДФЛ"/>
          <p:cNvGraphicFramePr/>
          <p:nvPr>
            <p:extLst/>
          </p:nvPr>
        </p:nvGraphicFramePr>
        <p:xfrm>
          <a:off x="3143672" y="764704"/>
          <a:ext cx="62646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263352" y="1340768"/>
          <a:ext cx="3024336" cy="18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000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НДФЛ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0003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2020 год – 1 279 463,6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– 1 281 639,9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– 1 256 322,1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 – 1 266 612,4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 – 1 080 617,7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9048328" y="1196752"/>
          <a:ext cx="1959732" cy="23042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732"/>
              </a:tblGrid>
              <a:tr h="52955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Налоги на совокупный доход</a:t>
                      </a:r>
                      <a:endParaRPr lang="ru-RU" sz="1400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</a:tr>
              <a:tr h="35494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2020 год – 42 297,0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– 37 311,5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 год –  36 947,9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 год – 37 612,8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49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 Год – 38 519,2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335360" y="3717030"/>
          <a:ext cx="2088232" cy="24461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232"/>
              </a:tblGrid>
              <a:tr h="4370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</a:tr>
              <a:tr h="40181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2020 год– 6 684,8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– 6 898,4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–  6 346,3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 год – 6</a:t>
                      </a:r>
                      <a:r>
                        <a:rPr lang="ru-RU" sz="1400" baseline="0" dirty="0" smtClean="0"/>
                        <a:t> 362,2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018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  – 6 374,0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6672064" y="4509118"/>
          <a:ext cx="2160240" cy="1728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Транспортный налог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99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2020 год – 4 659,9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– 2 929,6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–  4 693,5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 – 4 753,0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 год– 4 807,5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9192344" y="3573016"/>
          <a:ext cx="2232248" cy="2257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/>
              </a:tblGrid>
              <a:tr h="4758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2020 год– 135,7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2021 год – 30,0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2022  год –  141,8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2023  год – 21,0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2024  год – 22,1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3071664" y="4473664"/>
          <a:ext cx="1926214" cy="1691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АКЦИЗЫ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2020 год – 1 521,3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 – 1 686,2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2022 год –  956,5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2023 год  – 1 007,5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2024 год – 1 007,5</a:t>
                      </a:r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4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2667002" y="2370536"/>
            <a:ext cx="6857999" cy="363021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1127448" y="332656"/>
            <a:ext cx="9865095" cy="1546753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Правовые основания для подготовки проведения публичных слушаний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бюджете Ханты-Мансийского района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 год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2024годов</a:t>
            </a:r>
            <a:endParaRPr lang="de-DE" sz="20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983432" y="2003526"/>
            <a:ext cx="10225135" cy="3403160"/>
            <a:chOff x="323850" y="1555749"/>
            <a:chExt cx="8497092" cy="4250562"/>
          </a:xfrm>
        </p:grpSpPr>
        <p:sp>
          <p:nvSpPr>
            <p:cNvPr id="18" name="Freeform 8"/>
            <p:cNvSpPr>
              <a:spLocks/>
            </p:cNvSpPr>
            <p:nvPr/>
          </p:nvSpPr>
          <p:spPr bwMode="gray">
            <a:xfrm flipH="1">
              <a:off x="323850" y="1555749"/>
              <a:ext cx="4176930" cy="2058709"/>
            </a:xfrm>
            <a:custGeom>
              <a:avLst/>
              <a:gdLst/>
              <a:ahLst/>
              <a:cxnLst/>
              <a:rect l="l" t="t" r="r" b="b"/>
              <a:pathLst>
                <a:path w="4176930" h="2058709">
                  <a:moveTo>
                    <a:pt x="0" y="0"/>
                  </a:moveTo>
                  <a:cubicBezTo>
                    <a:pt x="0" y="0"/>
                    <a:pt x="0" y="0"/>
                    <a:pt x="4176930" y="0"/>
                  </a:cubicBezTo>
                  <a:lnTo>
                    <a:pt x="4176930" y="2058709"/>
                  </a:lnTo>
                  <a:cubicBezTo>
                    <a:pt x="4176930" y="2058709"/>
                    <a:pt x="4176930" y="2058709"/>
                    <a:pt x="1079378" y="2058709"/>
                  </a:cubicBezTo>
                  <a:cubicBezTo>
                    <a:pt x="1078688" y="2046733"/>
                    <a:pt x="1077814" y="2034806"/>
                    <a:pt x="1075638" y="2023030"/>
                  </a:cubicBezTo>
                  <a:cubicBezTo>
                    <a:pt x="1075154" y="2002066"/>
                    <a:pt x="1073005" y="1981342"/>
                    <a:pt x="1069130" y="1960943"/>
                  </a:cubicBezTo>
                  <a:cubicBezTo>
                    <a:pt x="1068629" y="1954635"/>
                    <a:pt x="1067677" y="1948400"/>
                    <a:pt x="1066276" y="1942246"/>
                  </a:cubicBezTo>
                  <a:cubicBezTo>
                    <a:pt x="989069" y="1409541"/>
                    <a:pt x="545998" y="995728"/>
                    <a:pt x="0" y="963616"/>
                  </a:cubicBezTo>
                  <a:cubicBezTo>
                    <a:pt x="0" y="917052"/>
                    <a:pt x="0" y="73238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b" anchorCtr="0"/>
            <a:lstStyle/>
            <a:p>
              <a:pPr>
                <a:lnSpc>
                  <a:spcPct val="95000"/>
                </a:lnSpc>
              </a:pPr>
              <a:endParaRPr lang="ru-RU" sz="105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gray">
            <a:xfrm>
              <a:off x="323850" y="3747602"/>
              <a:ext cx="4176930" cy="2058709"/>
            </a:xfrm>
            <a:custGeom>
              <a:avLst/>
              <a:gdLst/>
              <a:ahLst/>
              <a:cxnLst>
                <a:cxn ang="0">
                  <a:pos x="1300" y="0"/>
                </a:cxn>
                <a:cxn ang="0">
                  <a:pos x="0" y="0"/>
                </a:cxn>
                <a:cxn ang="0">
                  <a:pos x="0" y="864"/>
                </a:cxn>
                <a:cxn ang="0">
                  <a:pos x="1753" y="864"/>
                </a:cxn>
                <a:cxn ang="0">
                  <a:pos x="1753" y="453"/>
                </a:cxn>
                <a:cxn ang="0">
                  <a:pos x="1300" y="0"/>
                </a:cxn>
              </a:cxnLst>
              <a:rect l="0" t="0" r="r" b="b"/>
              <a:pathLst>
                <a:path w="1753" h="864">
                  <a:moveTo>
                    <a:pt x="13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64"/>
                    <a:pt x="0" y="864"/>
                    <a:pt x="0" y="864"/>
                  </a:cubicBezTo>
                  <a:cubicBezTo>
                    <a:pt x="1753" y="864"/>
                    <a:pt x="1753" y="864"/>
                    <a:pt x="1753" y="864"/>
                  </a:cubicBezTo>
                  <a:cubicBezTo>
                    <a:pt x="1753" y="453"/>
                    <a:pt x="1753" y="453"/>
                    <a:pt x="1753" y="453"/>
                  </a:cubicBezTo>
                  <a:cubicBezTo>
                    <a:pt x="1509" y="438"/>
                    <a:pt x="1314" y="243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t" anchorCtr="0"/>
            <a:lstStyle/>
            <a:p>
              <a:pPr>
                <a:lnSpc>
                  <a:spcPct val="95000"/>
                </a:lnSpc>
              </a:pPr>
              <a:endParaRPr lang="en-US" sz="1350" noProof="1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gray">
            <a:xfrm>
              <a:off x="4644012" y="3747602"/>
              <a:ext cx="4176930" cy="2058709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864"/>
                </a:cxn>
                <a:cxn ang="0">
                  <a:pos x="1753" y="864"/>
                </a:cxn>
                <a:cxn ang="0">
                  <a:pos x="1753" y="0"/>
                </a:cxn>
                <a:cxn ang="0">
                  <a:pos x="453" y="0"/>
                </a:cxn>
                <a:cxn ang="0">
                  <a:pos x="0" y="453"/>
                </a:cxn>
              </a:cxnLst>
              <a:rect l="0" t="0" r="r" b="b"/>
              <a:pathLst>
                <a:path w="1753" h="864">
                  <a:moveTo>
                    <a:pt x="0" y="453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1753" y="864"/>
                    <a:pt x="1753" y="864"/>
                    <a:pt x="1753" y="864"/>
                  </a:cubicBezTo>
                  <a:cubicBezTo>
                    <a:pt x="1753" y="0"/>
                    <a:pt x="1753" y="0"/>
                    <a:pt x="1753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39" y="243"/>
                    <a:pt x="244" y="438"/>
                    <a:pt x="0" y="45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t" anchorCtr="0"/>
            <a:lstStyle/>
            <a:p>
              <a:pPr algn="r">
                <a:lnSpc>
                  <a:spcPct val="95000"/>
                </a:lnSpc>
              </a:pPr>
              <a:endParaRPr lang="en-US" sz="1350" noProof="1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gray">
            <a:xfrm>
              <a:off x="4644011" y="1555749"/>
              <a:ext cx="4176000" cy="2058709"/>
            </a:xfrm>
            <a:custGeom>
              <a:avLst/>
              <a:gdLst/>
              <a:ahLst/>
              <a:cxnLst/>
              <a:rect l="l" t="t" r="r" b="b"/>
              <a:pathLst>
                <a:path w="4176930" h="2058709">
                  <a:moveTo>
                    <a:pt x="0" y="0"/>
                  </a:moveTo>
                  <a:cubicBezTo>
                    <a:pt x="0" y="0"/>
                    <a:pt x="0" y="0"/>
                    <a:pt x="4176930" y="0"/>
                  </a:cubicBezTo>
                  <a:lnTo>
                    <a:pt x="4176930" y="2058709"/>
                  </a:lnTo>
                  <a:cubicBezTo>
                    <a:pt x="4176930" y="2058709"/>
                    <a:pt x="4176930" y="2058709"/>
                    <a:pt x="1079378" y="2058709"/>
                  </a:cubicBezTo>
                  <a:cubicBezTo>
                    <a:pt x="1078688" y="2046733"/>
                    <a:pt x="1077814" y="2034806"/>
                    <a:pt x="1075638" y="2023030"/>
                  </a:cubicBezTo>
                  <a:cubicBezTo>
                    <a:pt x="1075154" y="2002066"/>
                    <a:pt x="1073005" y="1981342"/>
                    <a:pt x="1069130" y="1960943"/>
                  </a:cubicBezTo>
                  <a:cubicBezTo>
                    <a:pt x="1068629" y="1954635"/>
                    <a:pt x="1067677" y="1948400"/>
                    <a:pt x="1066276" y="1942246"/>
                  </a:cubicBezTo>
                  <a:cubicBezTo>
                    <a:pt x="989069" y="1409541"/>
                    <a:pt x="545998" y="995728"/>
                    <a:pt x="0" y="963616"/>
                  </a:cubicBezTo>
                  <a:cubicBezTo>
                    <a:pt x="0" y="917052"/>
                    <a:pt x="0" y="73238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1000" tIns="54000" rIns="81000" bIns="108000" anchor="b" anchorCtr="0"/>
            <a:lstStyle/>
            <a:p>
              <a:pPr algn="r">
                <a:lnSpc>
                  <a:spcPct val="95000"/>
                </a:lnSpc>
              </a:pPr>
              <a:endParaRPr lang="en-US" sz="1350" noProof="1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gray">
            <a:xfrm>
              <a:off x="323850" y="5445948"/>
              <a:ext cx="4169368" cy="360363"/>
            </a:xfrm>
            <a:prstGeom prst="rect">
              <a:avLst/>
            </a:prstGeom>
            <a:solidFill>
              <a:srgbClr val="F19A14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defTabSz="601266" eaLnBrk="0" hangingPunct="0">
                <a:lnSpc>
                  <a:spcPct val="85000"/>
                </a:lnSpc>
              </a:pPr>
              <a:endParaRPr lang="de-DE" sz="15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gray">
            <a:xfrm>
              <a:off x="4651574" y="5445948"/>
              <a:ext cx="4169368" cy="360363"/>
            </a:xfrm>
            <a:prstGeom prst="rect">
              <a:avLst/>
            </a:prstGeom>
            <a:solidFill>
              <a:srgbClr val="0D73B2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defTabSz="601266" eaLnBrk="0" hangingPunct="0">
                <a:lnSpc>
                  <a:spcPct val="85000"/>
                </a:lnSpc>
              </a:pPr>
              <a:endParaRPr lang="de-DE" sz="15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gray">
            <a:xfrm>
              <a:off x="4651574" y="1555749"/>
              <a:ext cx="4169368" cy="360363"/>
            </a:xfrm>
            <a:prstGeom prst="rect">
              <a:avLst/>
            </a:prstGeom>
            <a:solidFill>
              <a:srgbClr val="33D1AD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defTabSz="601266" eaLnBrk="0" hangingPunct="0">
                <a:lnSpc>
                  <a:spcPct val="85000"/>
                </a:lnSpc>
              </a:pPr>
              <a:endParaRPr lang="de-DE" sz="15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gray">
            <a:xfrm>
              <a:off x="323850" y="1555749"/>
              <a:ext cx="4169368" cy="360363"/>
            </a:xfrm>
            <a:prstGeom prst="rect">
              <a:avLst/>
            </a:prstGeom>
            <a:solidFill>
              <a:srgbClr val="445468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lIns="81000" tIns="54000" rIns="81000" bIns="54000" anchor="ctr"/>
            <a:lstStyle/>
            <a:p>
              <a:pPr defTabSz="601266" eaLnBrk="0" hangingPunct="0">
                <a:lnSpc>
                  <a:spcPct val="85000"/>
                </a:lnSpc>
              </a:pPr>
              <a:endParaRPr lang="de-DE" sz="15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271296"/>
            <a:ext cx="2305271" cy="25550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1464" y="2271296"/>
            <a:ext cx="46541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 Федерального закона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06.10.2003 N 131-ФЗ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09.11.2020) "Об общих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организации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в Российской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11332" y="2312584"/>
            <a:ext cx="46371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12, 40 Устава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принятого решением Думы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25.05.2005 № 372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71464" y="3907796"/>
            <a:ext cx="43541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 решения Думы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27.06.2019 № 479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Положении о бюджетном устройстве и бюджетном процессе в Ханты-Мансийском районе»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266285" y="3933064"/>
            <a:ext cx="45822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Ханты-Мансийского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от 17.03.2017 № 104 </a:t>
            </a:r>
          </a:p>
          <a:p>
            <a:pPr algn="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публичных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слушаний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1795594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8696" y="260648"/>
            <a:ext cx="118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384" y="1160750"/>
            <a:ext cx="1036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территории Ханты-Мансийского района налог на имущество физических лиц установлен в соответствии с Решением Думы Ханты-Мансийского района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404 от 14.11.2014 г ( с изменениями от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02.11.2021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17)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376" y="1754815"/>
            <a:ext cx="11233248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1463"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Налоговая база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 исчислению налогов в отношении объектов имущества определяется исходя из их кадастровой стоимости.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НАЛОГОВЫЕ СТАВКИ УСТАНАВЛИВАЮТСЯ В РАЗМЕРЕ: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0,1 процента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отношении: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жилых домов, частей жилых домов, квартир, частей квартир, комнат;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единых недвижимых комплексов, в состав которых входит хотя бы один жилой дом;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гаражей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-мест, в том числе расположенных в объектах налогообложения, указанных в абзаце восьмом подпункта 1.3 пункта 1 настоящего решения;</a:t>
            </a:r>
            <a:endParaRPr lang="ru-RU" sz="1600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6922" algn="just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строительства;</a:t>
            </a:r>
          </a:p>
          <a:p>
            <a:pPr marL="136922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- 1    процент с 1 января 2019 года</a:t>
            </a:r>
          </a:p>
          <a:p>
            <a:pPr marL="136922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- 1,5 процента с 1 января 2020 года</a:t>
            </a:r>
          </a:p>
          <a:p>
            <a:pPr marL="136922"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- 2    процента с 1 января 2023 года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(решение Думы Ханты-Мансийского района от 02.11.2021 № 17)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отношении объектов налогообложения, включенных в перечень, определяемый в соответствии с пунктом 7 статьи 378.2 Налогового кодекса, в отношении объектов налогообложения, предусмотренных абзацем вторым пункта 10 статьи 378.2 Налогового кодекса, а также в отношении объектов налогообложения, кадастровая стоимость каждого из которых превышает 300 миллионов рублей, в размере: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0,5 процента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отношении прочих объектов налогообложения.</a:t>
            </a:r>
          </a:p>
          <a:p>
            <a:pPr marL="257175" indent="-257175">
              <a:buAutoNum type="arabicParenR"/>
            </a:pP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60" y="210921"/>
            <a:ext cx="11521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района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Решением Думы Ханты-Мансийского района </a:t>
            </a:r>
            <a:r>
              <a:rPr lang="ru-RU" sz="1600" dirty="0"/>
              <a:t>от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25.11.2015 № 531«Об установлении земельного налога  на межселенной территории  Ханты-Мансийского района» (с изменениями от 13.12.2019 №531)</a:t>
            </a:r>
          </a:p>
          <a:p>
            <a:pPr algn="just"/>
            <a:endParaRPr lang="ru-RU" sz="1200" i="1" dirty="0"/>
          </a:p>
        </p:txBody>
      </p:sp>
      <p:sp>
        <p:nvSpPr>
          <p:cNvPr id="9" name="TextBox 1"/>
          <p:cNvSpPr txBox="1"/>
          <p:nvPr/>
        </p:nvSpPr>
        <p:spPr>
          <a:xfrm>
            <a:off x="335360" y="1412776"/>
            <a:ext cx="11521279" cy="51125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271463" algn="just"/>
            <a:r>
              <a:rPr lang="ru-RU" sz="1050" b="1" i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271463"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Налоговые ставки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установлены в процентах от кадастровой стоимости земельного участка в зависимости от вида разрешенного использования земельного участка в следующих размерах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71463" algn="just">
              <a:buAutoNum type="arabicParenR"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0,3%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отношении земельных участков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66700" indent="119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Земельных участков занятых жилищным фондом и объектами инженерной инфраструктуры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жилищно-коммунального комплекса (за исключением доли в праве на земельный участок, приходящейся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объект, не относящийся к жилищному фонду и к объектам инженерной инфраструктуры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жилищно-коммунального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комплекса) или приобретенных (предоставленных) для жилищного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строительства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деятельности)</a:t>
            </a:r>
          </a:p>
          <a:p>
            <a:pPr marL="266700" indent="119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Земельных участков, не используемые в предпринимательской деятельности, приобретенные (предоставленные) для ведения личного подсобного хозяйства, садоводства или огородничества, а также земельные участки общего назначения, предусмотренные Федеральным законом от 29 июля 2017 года № 217-ФЗ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ведении гражданами садоводства и огородничества для собственных нужд и о внесении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изменений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отдельные законодательные акты Российской Федерации»</a:t>
            </a:r>
          </a:p>
          <a:p>
            <a:pPr marL="395288" indent="-128588" algn="just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Земельных участков, отнесенные к землям сельскохозяйственного назначения, используемые для сельскохозяйственного производства, и под объектами сельскохозяйственного производства и животноводства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2) 1,5%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отношении прочих земельных участков.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Освобождены от уплаты с 2022 года социально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ориентированные некоммерческие организации, осуществляющие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района виды деятельности, предусмотренные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пунктами  1, 4, 7, 9 статьи 31.1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закона от 12 января 1996 года № 7-ФЗ «О некоммерческих организациях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внесен в Думу района)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расчета</a:t>
            </a:r>
          </a:p>
          <a:p>
            <a:pPr indent="271463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участок для ведения дачного хозяйства, расположенный в ДНТ Иртыш площадью 1000 кв. м., который находится в собственности одного человека, не относящегося к льготным категориям.</a:t>
            </a:r>
          </a:p>
          <a:p>
            <a:pPr indent="271463" algn="just">
              <a:buFontTx/>
              <a:buAutoNum type="arabicParenR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271463"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48598"/>
              </p:ext>
            </p:extLst>
          </p:nvPr>
        </p:nvGraphicFramePr>
        <p:xfrm>
          <a:off x="2855640" y="5589240"/>
          <a:ext cx="6408712" cy="884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398"/>
                <a:gridCol w="3273857"/>
                <a:gridCol w="1521457"/>
              </a:tblGrid>
              <a:tr h="322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97 520рублей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 ×             0,3%              =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293 рубля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</a:tr>
              <a:tr h="542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Кадастровая стоимость земельного участка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Ставка по налогу, установленная</a:t>
                      </a:r>
                    </a:p>
                    <a:p>
                      <a:pPr algn="ctr"/>
                      <a:r>
                        <a:rPr lang="ru-RU" sz="1050" dirty="0" smtClean="0"/>
                        <a:t> в Ханты-Мансийском</a:t>
                      </a:r>
                      <a:r>
                        <a:rPr lang="ru-RU" sz="1050" baseline="0" dirty="0" smtClean="0"/>
                        <a:t> районе 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Сумма налога</a:t>
                      </a:r>
                      <a:endParaRPr lang="ru-RU" sz="105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2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384" y="260648"/>
            <a:ext cx="11017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налоговых расходов по местным налогам,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предоставляемых в соответствии с решениями, принятыми органами местного самоуправления Ханты-Мансийского района за 2020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прогноз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2021 - 2024 годы</a:t>
            </a:r>
          </a:p>
          <a:p>
            <a:pPr algn="ctr"/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545234"/>
              </p:ext>
            </p:extLst>
          </p:nvPr>
        </p:nvGraphicFramePr>
        <p:xfrm>
          <a:off x="263353" y="1268760"/>
          <a:ext cx="11928647" cy="53989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686730"/>
                <a:gridCol w="5500207"/>
                <a:gridCol w="1026705"/>
                <a:gridCol w="1026705"/>
                <a:gridCol w="953369"/>
                <a:gridCol w="880033"/>
                <a:gridCol w="854898"/>
              </a:tblGrid>
              <a:tr h="59396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закона, нормативного акта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выпадающих доходов,                                                                                                                                                                                      тыс. рублей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01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24289" marR="2428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951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Решение Думы  Ханты-Мансийского района </a:t>
                      </a: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от 14.11.2014    № 404 «Об установлении налога </a:t>
                      </a: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на имущество физических лиц» </a:t>
                      </a: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(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с изменениями от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02.11.2021 № 17)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smtClean="0">
                          <a:latin typeface="Times New Roman"/>
                        </a:rPr>
                        <a:t>0</a:t>
                      </a:r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smtClean="0">
                          <a:latin typeface="Times New Roman"/>
                        </a:rPr>
                        <a:t>0</a:t>
                      </a:r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smtClean="0">
                          <a:latin typeface="Times New Roman"/>
                        </a:rPr>
                        <a:t>0</a:t>
                      </a:r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/>
                        </a:rPr>
                        <a:t>Решение Думы  Ханты-Мансийского района 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/>
                        </a:rPr>
                        <a:t>от 25.11.2015 № 531 «Об установлении земельного налога на межселенной территории 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latin typeface="Times New Roman"/>
                        </a:rPr>
                        <a:t>Ханты-Мансийского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района»</a:t>
                      </a:r>
                    </a:p>
                    <a:p>
                      <a:pPr algn="just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(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с изменениями от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13.12.2019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№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531,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 </a:t>
                      </a:r>
                    </a:p>
                    <a:p>
                      <a:pPr algn="just" fontAlgn="t"/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с учетом проекта изменений в 2021 году</a:t>
                      </a:r>
                      <a:r>
                        <a:rPr lang="ru-RU" sz="1600" b="0" i="0" u="none" strike="noStrike" baseline="0" dirty="0" smtClean="0">
                          <a:latin typeface="Times New Roman"/>
                        </a:rPr>
                        <a:t>)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Льготы </a:t>
                      </a: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не установлены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smtClean="0">
                          <a:latin typeface="Times New Roman"/>
                        </a:rPr>
                        <a:t>0</a:t>
                      </a:r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smtClean="0">
                          <a:latin typeface="Times New Roman"/>
                        </a:rPr>
                        <a:t>0</a:t>
                      </a:r>
                      <a:endParaRPr lang="ru-RU" sz="1600" b="0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44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ВСЕГО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1305256" cy="64807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Ханты-Мансийского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31886800"/>
              </p:ext>
            </p:extLst>
          </p:nvPr>
        </p:nvGraphicFramePr>
        <p:xfrm>
          <a:off x="3359696" y="764704"/>
          <a:ext cx="56166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809000"/>
              </p:ext>
            </p:extLst>
          </p:nvPr>
        </p:nvGraphicFramePr>
        <p:xfrm>
          <a:off x="407368" y="836711"/>
          <a:ext cx="3384376" cy="26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9114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 от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использования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имущества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505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2020 год – 329 416,3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год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– 311 376,1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год – 312 761,2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2023 год – 315 074,8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505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2024 год – 313 683,6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314554"/>
              </p:ext>
            </p:extLst>
          </p:nvPr>
        </p:nvGraphicFramePr>
        <p:xfrm>
          <a:off x="335360" y="3645024"/>
          <a:ext cx="3384376" cy="26642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84376"/>
              </a:tblGrid>
              <a:tr h="627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Платежи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за пользование природными ресурсами</a:t>
                      </a:r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</a:tr>
              <a:tr h="40728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2020 год – 35 596,8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год – 65 929,6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 год – 58 436,5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2023  год – 58 436,5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4072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2024  год– 58 436,5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03787"/>
              </p:ext>
            </p:extLst>
          </p:nvPr>
        </p:nvGraphicFramePr>
        <p:xfrm>
          <a:off x="4295800" y="4077073"/>
          <a:ext cx="3384376" cy="24015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4376"/>
              </a:tblGrid>
              <a:tr h="8394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продажи материальных и нематериальных ресурсов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99FF"/>
                    </a:solidFill>
                  </a:tcPr>
                </a:tc>
              </a:tr>
              <a:tr h="3073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2020 год – 1 994,7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год – 5 220,4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год –    418,7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2023 год – 2 939,1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073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2024 год – 0,0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89190"/>
              </p:ext>
            </p:extLst>
          </p:nvPr>
        </p:nvGraphicFramePr>
        <p:xfrm>
          <a:off x="8616280" y="3717032"/>
          <a:ext cx="2826313" cy="27670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6313"/>
              </a:tblGrid>
              <a:tr h="69730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от оказания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платных услуг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компенсаций затрат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/>
                    </a:solidFill>
                  </a:tcPr>
                </a:tc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2020 год – 18 516,2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2021 год – 26 431,7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2022 год –  12 283,5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2023  год – 12 304,0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9339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2024  год – 12 633,0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45743"/>
              </p:ext>
            </p:extLst>
          </p:nvPr>
        </p:nvGraphicFramePr>
        <p:xfrm>
          <a:off x="8832304" y="1052734"/>
          <a:ext cx="3096344" cy="23343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96344"/>
              </a:tblGrid>
              <a:tr h="6129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Пени, штрафы,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возмещение ущерба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/>
                    </a:solidFill>
                  </a:tcPr>
                </a:tc>
              </a:tr>
              <a:tr h="3442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2020 год – 130 918,1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2021 год –    64 305,0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  год –   56 012,9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2023  год –   56 014,5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3442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2024  год –   56 009,9</a:t>
                      </a:r>
                      <a:endParaRPr lang="ru-RU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3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96688" y="-99392"/>
            <a:ext cx="12529392" cy="1038489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тыс. рублей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2667002" y="5751258"/>
            <a:ext cx="6857999" cy="24949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indent="-142875"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1350" noProof="1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02119"/>
              </p:ext>
            </p:extLst>
          </p:nvPr>
        </p:nvGraphicFramePr>
        <p:xfrm>
          <a:off x="263356" y="939096"/>
          <a:ext cx="11593287" cy="5586248"/>
        </p:xfrm>
        <a:graphic>
          <a:graphicData uri="http://schemas.openxmlformats.org/drawingml/2006/table">
            <a:tbl>
              <a:tblPr/>
              <a:tblGrid>
                <a:gridCol w="1927533"/>
                <a:gridCol w="1039254"/>
                <a:gridCol w="921641"/>
                <a:gridCol w="1016425"/>
                <a:gridCol w="969033"/>
                <a:gridCol w="969033"/>
                <a:gridCol w="874236"/>
                <a:gridCol w="969033"/>
                <a:gridCol w="969033"/>
                <a:gridCol w="969033"/>
                <a:gridCol w="969033"/>
              </a:tblGrid>
              <a:tr h="1197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(ожидаемая оценка)*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</a:tr>
              <a:tr h="1197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из бюджета округа,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2 098 723,30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2 536 242,90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2 078 037,20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2 082 020,70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2 097 626,10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</a:tr>
              <a:tr h="39901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38 671,10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56 676,50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28 213,60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9 471,50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1 202,10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</a:tr>
              <a:tr h="39901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340 719,90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632 332,30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232 209,10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262 518,40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275 796,30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</a:tr>
              <a:tr h="39901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1 639 524,40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1 761 086,30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69,5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1 761 599,40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1 753 215,70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1 769 107,90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</a:tr>
              <a:tr h="798035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79 807,90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86 147,80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56 015,10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56 815,10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51 519,80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</a:tr>
              <a:tr h="798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271 375,50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15 369,80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</a:tr>
              <a:tr h="399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2 370 098,80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2 551 612,70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2 078 037,20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2 082 020,70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2 097 626,10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6000">
                          <a:srgbClr val="99FFCC"/>
                        </a:gs>
                        <a:gs pos="100000">
                          <a:srgbClr val="21D6E0"/>
                        </a:gs>
                        <a:gs pos="100000">
                          <a:srgbClr val="00B0F0"/>
                        </a:gs>
                        <a:gs pos="100000">
                          <a:srgbClr val="65D7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736" y="1268761"/>
            <a:ext cx="4968552" cy="651719"/>
          </a:xfrm>
        </p:spPr>
        <p:txBody>
          <a:bodyPr>
            <a:normAutofit/>
          </a:bodyPr>
          <a:lstStyle/>
          <a:p>
            <a:endParaRPr lang="ru-RU" sz="15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332656"/>
            <a:ext cx="10513168" cy="5976664"/>
          </a:xfrm>
          <a:ln w="38100"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68580" tIns="35100" rIns="68580" bIns="34290" rtlCol="0"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25" b="1" dirty="0">
                <a:solidFill>
                  <a:schemeClr val="tx2">
                    <a:lumMod val="75000"/>
                  </a:schemeClr>
                </a:solidFill>
              </a:rPr>
              <a:t>ДОЛГОВАЯ ПОЛИТИКА РАЙОНА В 2022-2024 ГОДАХ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ЦЕЛИ - НАЦЕЛЕНА </a:t>
            </a:r>
            <a:r>
              <a:rPr lang="ru-RU" dirty="0"/>
              <a:t>НА </a:t>
            </a:r>
            <a:r>
              <a:rPr lang="ru-RU" sz="2475" dirty="0"/>
              <a:t>ПОДДЕРЖАНИЕ ДОЛГОВОЙ НАГРУЗКИ НА БЮДЖЕТ РАЙОНА НА УРОВНЕ, ОТНОСЯЩЕМ МУНИЦИПАЛИТЕТ К МУНИЦИПАЛИТЕТАМ С ВЫСОКОЙ ДОЛГОВОЙ УСТОЙЧИВОСТЬЮ</a:t>
            </a:r>
          </a:p>
          <a:p>
            <a:pPr marL="0" indent="0" algn="ctr">
              <a:buNone/>
            </a:pPr>
            <a:endParaRPr lang="ru-RU" sz="2475" dirty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достижения поставленной цели необходимо обеспечить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эффективность </a:t>
            </a:r>
            <a:r>
              <a:rPr lang="ru-RU" dirty="0"/>
              <a:t>осуществления </a:t>
            </a:r>
            <a:r>
              <a:rPr lang="ru-RU" dirty="0" smtClean="0"/>
              <a:t>муниципальных </a:t>
            </a:r>
            <a:r>
              <a:rPr lang="ru-RU" dirty="0"/>
              <a:t>заимствований;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привлечение </a:t>
            </a:r>
            <a:r>
              <a:rPr lang="ru-RU" dirty="0"/>
              <a:t>необходимого объема муниципальных</a:t>
            </a:r>
            <a:r>
              <a:rPr lang="ru-RU" dirty="0" smtClean="0"/>
              <a:t> </a:t>
            </a:r>
            <a:r>
              <a:rPr lang="ru-RU" dirty="0"/>
              <a:t>заимствований, способных обеспечить решение социально-экономических задач развития </a:t>
            </a:r>
            <a:r>
              <a:rPr lang="ru-RU" dirty="0" smtClean="0"/>
              <a:t>района, </a:t>
            </a:r>
            <a:r>
              <a:rPr lang="ru-RU" dirty="0"/>
              <a:t>не допустив при этом необоснованного роста муниципальных</a:t>
            </a:r>
            <a:r>
              <a:rPr lang="ru-RU" dirty="0" smtClean="0"/>
              <a:t> </a:t>
            </a:r>
            <a:r>
              <a:rPr lang="ru-RU" dirty="0"/>
              <a:t>долга </a:t>
            </a:r>
            <a:r>
              <a:rPr lang="ru-RU" dirty="0" smtClean="0"/>
              <a:t> и </a:t>
            </a:r>
            <a:r>
              <a:rPr lang="ru-RU" dirty="0"/>
              <a:t>повышения рисков неисполнения долговых обязательств;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взаимосвязь </a:t>
            </a:r>
            <a:r>
              <a:rPr lang="ru-RU" dirty="0"/>
              <a:t>принятия решения о заимствованиях с реальными потребностями бюджета </a:t>
            </a:r>
            <a:r>
              <a:rPr lang="ru-RU" dirty="0" smtClean="0"/>
              <a:t>района в </a:t>
            </a:r>
            <a:r>
              <a:rPr lang="ru-RU" dirty="0"/>
              <a:t>заемных средствах;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контроль </a:t>
            </a:r>
            <a:r>
              <a:rPr lang="ru-RU" dirty="0"/>
              <a:t>за объемом заимствований, прогнозируемом при среднесрочном планировании;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прозрачность </a:t>
            </a:r>
            <a:r>
              <a:rPr lang="ru-RU" dirty="0"/>
              <a:t>процессов управления муниципальных</a:t>
            </a:r>
            <a:r>
              <a:rPr lang="ru-RU" dirty="0" smtClean="0"/>
              <a:t> </a:t>
            </a:r>
            <a:r>
              <a:rPr lang="ru-RU" dirty="0"/>
              <a:t>долгом </a:t>
            </a:r>
            <a:r>
              <a:rPr lang="ru-RU" dirty="0" smtClean="0"/>
              <a:t>района;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гибкое </a:t>
            </a:r>
            <a:r>
              <a:rPr lang="ru-RU" dirty="0"/>
              <a:t>реагирование на изменяющиеся условия финансовых рынков и использование наиболее благоприятных форм заимствований;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раскрытие </a:t>
            </a:r>
            <a:r>
              <a:rPr lang="ru-RU" dirty="0"/>
              <a:t>информации о долговых обязательствах и проводимой заемной политике; оперативное управления долговыми обязательствами.</a:t>
            </a:r>
          </a:p>
        </p:txBody>
      </p:sp>
      <p:sp>
        <p:nvSpPr>
          <p:cNvPr id="4" name="Половина рамки 3"/>
          <p:cNvSpPr/>
          <p:nvPr/>
        </p:nvSpPr>
        <p:spPr>
          <a:xfrm rot="10800000">
            <a:off x="4889866" y="1772816"/>
            <a:ext cx="6562110" cy="4742259"/>
          </a:xfrm>
          <a:prstGeom prst="halfFrame">
            <a:avLst>
              <a:gd name="adj1" fmla="val 761"/>
              <a:gd name="adj2" fmla="val 89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6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696" y="250532"/>
            <a:ext cx="11953328" cy="405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заимствования, объем долга Ханты-Мансийского 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49443365"/>
              </p:ext>
            </p:extLst>
          </p:nvPr>
        </p:nvGraphicFramePr>
        <p:xfrm>
          <a:off x="551384" y="836712"/>
          <a:ext cx="1094521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36360" y="6555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92928"/>
              </p:ext>
            </p:extLst>
          </p:nvPr>
        </p:nvGraphicFramePr>
        <p:xfrm>
          <a:off x="551385" y="5629987"/>
          <a:ext cx="10729190" cy="885444"/>
        </p:xfrm>
        <a:graphic>
          <a:graphicData uri="http://schemas.openxmlformats.org/drawingml/2006/table">
            <a:tbl>
              <a:tblPr/>
              <a:tblGrid>
                <a:gridCol w="4379316"/>
                <a:gridCol w="2117009"/>
                <a:gridCol w="2233021"/>
                <a:gridCol w="1999844"/>
              </a:tblGrid>
              <a:tr h="195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 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 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(проект)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80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Предельный планируемый объем долга,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  <a:p>
                      <a:pPr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 sz="1400" b="0" i="0" u="none" strike="noStrike" kern="1200" baseline="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224 263,1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199 464,0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207 726,0</a:t>
                      </a:r>
                      <a:endParaRPr lang="ru-RU" sz="1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Половина рамки 9"/>
          <p:cNvSpPr/>
          <p:nvPr/>
        </p:nvSpPr>
        <p:spPr>
          <a:xfrm rot="10800000">
            <a:off x="5159896" y="1844824"/>
            <a:ext cx="6562110" cy="4752528"/>
          </a:xfrm>
          <a:prstGeom prst="halfFrame">
            <a:avLst>
              <a:gd name="adj1" fmla="val 761"/>
              <a:gd name="adj2" fmla="val 89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534456"/>
              </p:ext>
            </p:extLst>
          </p:nvPr>
        </p:nvGraphicFramePr>
        <p:xfrm>
          <a:off x="47328" y="0"/>
          <a:ext cx="1214467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трелка вниз 2"/>
          <p:cNvSpPr/>
          <p:nvPr/>
        </p:nvSpPr>
        <p:spPr>
          <a:xfrm rot="12589830">
            <a:off x="8475060" y="3429000"/>
            <a:ext cx="198065" cy="648072"/>
          </a:xfrm>
          <a:prstGeom prst="downArrow">
            <a:avLst>
              <a:gd name="adj1" fmla="val 50000"/>
              <a:gd name="adj2" fmla="val 123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>
              <a:solidFill>
                <a:prstClr val="white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607404">
            <a:off x="8266951" y="2497855"/>
            <a:ext cx="198065" cy="648072"/>
          </a:xfrm>
          <a:prstGeom prst="downArrow">
            <a:avLst>
              <a:gd name="adj1" fmla="val 50000"/>
              <a:gd name="adj2" fmla="val 102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2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585176" cy="504056"/>
          </a:xfrm>
        </p:spPr>
        <p:txBody>
          <a:bodyPr>
            <a:noAutofit/>
          </a:bodyPr>
          <a:lstStyle/>
          <a:p>
            <a:r>
              <a:rPr lang="ru-RU" sz="1500" b="1" dirty="0">
                <a:cs typeface="Times New Roman" pitchFamily="18" charset="0"/>
              </a:rPr>
              <a:t>Структура расходов бюджета Ханты-Мансийского района на 2020-2023 годы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4627180"/>
              </p:ext>
            </p:extLst>
          </p:nvPr>
        </p:nvGraphicFramePr>
        <p:xfrm>
          <a:off x="0" y="548680"/>
          <a:ext cx="12192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07706"/>
              </p:ext>
            </p:extLst>
          </p:nvPr>
        </p:nvGraphicFramePr>
        <p:xfrm>
          <a:off x="839417" y="5877271"/>
          <a:ext cx="9433048" cy="6480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59517"/>
                <a:gridCol w="1659517"/>
                <a:gridCol w="1746860"/>
                <a:gridCol w="1572174"/>
                <a:gridCol w="2794980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2020 год</a:t>
                      </a:r>
                      <a:endParaRPr lang="ru-RU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/>
                        <a:t>2021 год</a:t>
                      </a:r>
                      <a:endParaRPr lang="ru-RU" sz="1400" b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2022 год</a:t>
                      </a:r>
                      <a:endParaRPr lang="ru-RU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/>
                        <a:t>2023 год</a:t>
                      </a:r>
                      <a:endParaRPr lang="ru-RU" sz="1400" b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580" marR="68580" marT="34290" marB="34290"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400" smtClean="0"/>
                        <a:t>3</a:t>
                      </a:r>
                      <a:r>
                        <a:rPr lang="ru-RU" sz="1400" baseline="0" smtClean="0"/>
                        <a:t> 735 547,8</a:t>
                      </a:r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4 167 070,2</a:t>
                      </a:r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3</a:t>
                      </a:r>
                      <a:r>
                        <a:rPr lang="ru-RU" sz="1400" baseline="0" smtClean="0"/>
                        <a:t> 813 562,7</a:t>
                      </a:r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3 830 981,4</a:t>
                      </a:r>
                      <a:endParaRPr lang="ru-RU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Всего расходов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8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476672"/>
            <a:ext cx="11089232" cy="504056"/>
          </a:xfrm>
        </p:spPr>
        <p:txBody>
          <a:bodyPr>
            <a:noAutofit/>
          </a:bodyPr>
          <a:lstStyle/>
          <a:p>
            <a:r>
              <a:rPr lang="ru-RU" sz="1500" b="1" dirty="0">
                <a:cs typeface="Times New Roman" pitchFamily="18" charset="0"/>
              </a:rPr>
              <a:t>Программные расходы бюджета Ханты-Мансийского </a:t>
            </a:r>
            <a:r>
              <a:rPr lang="ru-RU" sz="1500" b="1" dirty="0" smtClean="0">
                <a:cs typeface="Times New Roman" pitchFamily="18" charset="0"/>
              </a:rPr>
              <a:t>района на </a:t>
            </a:r>
            <a:r>
              <a:rPr lang="ru-RU" sz="1500" b="1" dirty="0">
                <a:cs typeface="Times New Roman" pitchFamily="18" charset="0"/>
              </a:rPr>
              <a:t>2020-2023 годы</a:t>
            </a:r>
            <a:endParaRPr lang="ru-RU" sz="1500" dirty="0"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0000392"/>
              </p:ext>
            </p:extLst>
          </p:nvPr>
        </p:nvGraphicFramePr>
        <p:xfrm>
          <a:off x="0" y="908721"/>
          <a:ext cx="12072664" cy="591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95701"/>
              </p:ext>
            </p:extLst>
          </p:nvPr>
        </p:nvGraphicFramePr>
        <p:xfrm>
          <a:off x="911424" y="5661248"/>
          <a:ext cx="10585177" cy="936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1764196"/>
                <a:gridCol w="1850606"/>
                <a:gridCol w="1834063"/>
                <a:gridCol w="1607920"/>
              </a:tblGrid>
              <a:tr h="489486">
                <a:tc>
                  <a:txBody>
                    <a:bodyPr/>
                    <a:lstStyle/>
                    <a:p>
                      <a:r>
                        <a:rPr lang="ru-RU" sz="1100" b="1" smtClean="0"/>
                        <a:t>Всего по муниципальным программам</a:t>
                      </a:r>
                      <a:endParaRPr lang="ru-RU" sz="1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smtClean="0"/>
                    </a:p>
                    <a:p>
                      <a:pPr algn="ctr"/>
                      <a:r>
                        <a:rPr lang="ru-RU" sz="1100" b="1" smtClean="0"/>
                        <a:t>3 649 897,8</a:t>
                      </a:r>
                      <a:endParaRPr lang="ru-RU" sz="1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smtClean="0"/>
                    </a:p>
                    <a:p>
                      <a:pPr algn="ctr"/>
                      <a:r>
                        <a:rPr lang="ru-RU" sz="1100" b="1" smtClean="0"/>
                        <a:t>4</a:t>
                      </a:r>
                      <a:r>
                        <a:rPr lang="ru-RU" sz="1100" b="1" baseline="0" smtClean="0"/>
                        <a:t> 135 025,3</a:t>
                      </a:r>
                      <a:endParaRPr lang="ru-RU" sz="1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smtClean="0"/>
                    </a:p>
                    <a:p>
                      <a:pPr algn="ctr"/>
                      <a:r>
                        <a:rPr lang="ru-RU" sz="1100" b="1" smtClean="0"/>
                        <a:t>3 734 109,3</a:t>
                      </a:r>
                      <a:endParaRPr lang="ru-RU" sz="1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b="1" smtClean="0"/>
                    </a:p>
                    <a:p>
                      <a:pPr algn="ctr"/>
                      <a:r>
                        <a:rPr lang="ru-RU" sz="1100" b="1" smtClean="0"/>
                        <a:t>3 701 200,6</a:t>
                      </a:r>
                      <a:endParaRPr lang="ru-RU" sz="1100" b="1"/>
                    </a:p>
                  </a:txBody>
                  <a:tcPr marL="68580" marR="68580" marT="34290" marB="34290"/>
                </a:tc>
              </a:tr>
              <a:tr h="446617">
                <a:tc>
                  <a:txBody>
                    <a:bodyPr/>
                    <a:lstStyle/>
                    <a:p>
                      <a:r>
                        <a:rPr lang="ru-RU" sz="1100" b="1" smtClean="0"/>
                        <a:t>Доля муниципальных</a:t>
                      </a:r>
                      <a:r>
                        <a:rPr lang="ru-RU" sz="1100" b="1" baseline="0" smtClean="0"/>
                        <a:t> программ в общем объеме расходов</a:t>
                      </a:r>
                      <a:endParaRPr lang="ru-RU" sz="1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smtClean="0"/>
                    </a:p>
                    <a:p>
                      <a:pPr algn="ctr"/>
                      <a:r>
                        <a:rPr lang="ru-RU" sz="1100" b="1" smtClean="0"/>
                        <a:t>97,7</a:t>
                      </a:r>
                      <a:r>
                        <a:rPr lang="ru-RU" sz="1100" b="1" baseline="0" smtClean="0"/>
                        <a:t> %</a:t>
                      </a:r>
                      <a:r>
                        <a:rPr lang="ru-RU" sz="1100" b="1" smtClean="0"/>
                        <a:t> </a:t>
                      </a:r>
                      <a:endParaRPr lang="ru-RU" sz="1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smtClean="0"/>
                    </a:p>
                    <a:p>
                      <a:pPr algn="ctr"/>
                      <a:r>
                        <a:rPr lang="ru-RU" sz="1100" b="1" smtClean="0"/>
                        <a:t>99,2 %</a:t>
                      </a:r>
                      <a:endParaRPr lang="ru-RU" sz="1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smtClean="0"/>
                    </a:p>
                    <a:p>
                      <a:pPr algn="ctr"/>
                      <a:r>
                        <a:rPr lang="ru-RU" sz="1100" b="1" smtClean="0"/>
                        <a:t>97,9 %</a:t>
                      </a:r>
                      <a:endParaRPr lang="ru-RU" sz="11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100" b="1" dirty="0" smtClean="0"/>
                    </a:p>
                    <a:p>
                      <a:pPr algn="ctr"/>
                      <a:r>
                        <a:rPr lang="ru-RU" sz="1100" b="1" dirty="0" smtClean="0"/>
                        <a:t>96,6 %</a:t>
                      </a:r>
                      <a:endParaRPr lang="ru-RU" sz="11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Стрелка вправо 3"/>
          <p:cNvSpPr/>
          <p:nvPr/>
        </p:nvSpPr>
        <p:spPr>
          <a:xfrm rot="20238328">
            <a:off x="6199899" y="4221892"/>
            <a:ext cx="559558" cy="442494"/>
          </a:xfrm>
          <a:prstGeom prst="rightArrow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205605">
            <a:off x="6198301" y="4316181"/>
            <a:ext cx="533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>
                <a:solidFill>
                  <a:prstClr val="black"/>
                </a:solidFill>
              </a:rPr>
              <a:t>13,3%</a:t>
            </a:r>
          </a:p>
        </p:txBody>
      </p:sp>
    </p:spTree>
    <p:extLst>
      <p:ext uri="{BB962C8B-B14F-4D97-AF65-F5344CB8AC3E}">
        <p14:creationId xmlns:p14="http://schemas.microsoft.com/office/powerpoint/2010/main" val="37080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7101" y="2729215"/>
            <a:ext cx="3792421" cy="31221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 год 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2023-2024 годов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1691" y="373965"/>
            <a:ext cx="6024669" cy="17281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70C0"/>
                </a:solidFill>
                <a:latin typeface="Times New Roman"/>
                <a:ea typeface="Times New Roman"/>
              </a:rPr>
              <a:t>Сценарные условия социально-экономического развития Российской Федерации, исходя из приоритетов и целевых значений социально-экономического развития, сформированных в Стратегии социально-экономического развития Ханты-Мансийского района </a:t>
            </a:r>
          </a:p>
          <a:p>
            <a:pPr lvl="0" algn="ctr"/>
            <a:r>
              <a:rPr lang="ru-RU" sz="1400" b="1" dirty="0">
                <a:solidFill>
                  <a:srgbClr val="0070C0"/>
                </a:solidFill>
                <a:latin typeface="Times New Roman"/>
                <a:ea typeface="Times New Roman"/>
              </a:rPr>
              <a:t>до 2030 года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80309" y="3478402"/>
            <a:ext cx="2591672" cy="19037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300" b="1" dirty="0">
                <a:solidFill>
                  <a:srgbClr val="0070C0"/>
                </a:solidFill>
                <a:latin typeface="Times New Roman"/>
                <a:ea typeface="Times New Roman"/>
              </a:rPr>
              <a:t>Тенденции социально-экономического развития района, сложившиеся по итогам 2019 и 2020 годов и первого полугодия </a:t>
            </a:r>
          </a:p>
          <a:p>
            <a:pPr lvl="0" algn="ctr"/>
            <a:r>
              <a:rPr lang="ru-RU" sz="1300" b="1" dirty="0">
                <a:solidFill>
                  <a:srgbClr val="0070C0"/>
                </a:solidFill>
                <a:latin typeface="Times New Roman"/>
                <a:ea typeface="Times New Roman"/>
              </a:rPr>
              <a:t>2021 года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5241" y="3463226"/>
            <a:ext cx="2591672" cy="19037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0070C0"/>
                </a:solidFill>
                <a:latin typeface="Times New Roman"/>
                <a:ea typeface="Times New Roman"/>
              </a:rPr>
              <a:t>Указы Президента Российской Федерации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5679255" y="1867867"/>
            <a:ext cx="1008112" cy="1476695"/>
          </a:xfrm>
          <a:prstGeom prst="notchedRightArrow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3311691" y="3773212"/>
            <a:ext cx="1344149" cy="1107521"/>
          </a:xfrm>
          <a:prstGeom prst="notchedRightArrow">
            <a:avLst/>
          </a:prstGeom>
          <a:solidFill>
            <a:srgbClr val="FF505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 rot="10800000">
            <a:off x="7728182" y="3773211"/>
            <a:ext cx="1344149" cy="1107521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60496" y="646264"/>
            <a:ext cx="129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31504" y="260648"/>
            <a:ext cx="9289032" cy="451281"/>
          </a:xfrm>
        </p:spPr>
        <p:txBody>
          <a:bodyPr>
            <a:normAutofit/>
          </a:bodyPr>
          <a:lstStyle/>
          <a:p>
            <a:r>
              <a:rPr lang="ru-RU" sz="1350" b="1" dirty="0">
                <a:latin typeface="Arial" pitchFamily="34" charset="0"/>
                <a:cs typeface="Arial" pitchFamily="34" charset="0"/>
              </a:rPr>
              <a:t>СРЕДСТВА ДОРОЖНОГО ФОНДА ХАНТЫ-МАНСИЙСКОГО РАЙОНА</a:t>
            </a:r>
            <a:endParaRPr lang="ru-RU" sz="13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16632"/>
            <a:ext cx="1152128" cy="101208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919536" y="1052736"/>
            <a:ext cx="2160240" cy="720080"/>
            <a:chOff x="260362" y="109260"/>
            <a:chExt cx="2204300" cy="6040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</a:rPr>
                <a:t>2022 </a:t>
              </a:r>
              <a:r>
                <a:rPr lang="ru-RU" sz="1600" b="1" dirty="0">
                  <a:solidFill>
                    <a:prstClr val="black"/>
                  </a:solidFill>
                </a:rPr>
                <a:t>год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305391" y="1056629"/>
            <a:ext cx="2014745" cy="716187"/>
            <a:chOff x="2713880" y="1021995"/>
            <a:chExt cx="2204300" cy="6221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</a:rPr>
                <a:t>2023 </a:t>
              </a:r>
              <a:r>
                <a:rPr lang="ru-RU" sz="1600" b="1" dirty="0">
                  <a:solidFill>
                    <a:prstClr val="black"/>
                  </a:solidFill>
                </a:rPr>
                <a:t>год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968916" y="1056629"/>
            <a:ext cx="2167644" cy="716187"/>
            <a:chOff x="5218968" y="46823"/>
            <a:chExt cx="2204300" cy="56857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</a:rPr>
                <a:t>2024 </a:t>
              </a:r>
              <a:r>
                <a:rPr lang="ru-RU" sz="1600" b="1" dirty="0">
                  <a:solidFill>
                    <a:prstClr val="black"/>
                  </a:solidFill>
                </a:rPr>
                <a:t>год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7369" y="2248313"/>
            <a:ext cx="11449270" cy="270030"/>
            <a:chOff x="6311671" y="885966"/>
            <a:chExt cx="2401065" cy="120053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Содержание автомобильных дорог местного значения                               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15680" y="1538878"/>
            <a:ext cx="1296144" cy="593978"/>
            <a:chOff x="3416146" y="3016702"/>
            <a:chExt cx="1452597" cy="31191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</a:rPr>
                <a:t>5 650,0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532712" y="1538879"/>
            <a:ext cx="1291479" cy="593977"/>
            <a:chOff x="3416146" y="3016702"/>
            <a:chExt cx="1452597" cy="31191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</a:rPr>
                <a:t>5 760,5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272464" y="1570588"/>
            <a:ext cx="1296144" cy="562268"/>
            <a:chOff x="3416146" y="3016702"/>
            <a:chExt cx="1452597" cy="311916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</a:rPr>
                <a:t>5 815,0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60001"/>
              </p:ext>
            </p:extLst>
          </p:nvPr>
        </p:nvGraphicFramePr>
        <p:xfrm>
          <a:off x="407368" y="3991502"/>
          <a:ext cx="11449272" cy="2245809"/>
        </p:xfrm>
        <a:graphic>
          <a:graphicData uri="http://schemas.openxmlformats.org/drawingml/2006/table">
            <a:tbl>
              <a:tblPr/>
              <a:tblGrid>
                <a:gridCol w="9213244"/>
                <a:gridCol w="2236028"/>
              </a:tblGrid>
              <a:tr h="28575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с.Реполово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214,0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74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автомобильной дороги «Дорога к полигону ТБО </a:t>
                      </a:r>
                      <a:r>
                        <a:rPr lang="ru-RU" sz="1100" b="1" i="0" u="none" strike="noStrike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п.Горноправдинск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652,4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2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ПИР «Автомобильная дорога до </a:t>
                      </a:r>
                      <a:r>
                        <a:rPr lang="ru-RU" sz="1100" b="1" i="0" u="none" strike="noStrike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с.Цингалы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3 860,4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32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объездной дороги в п. </a:t>
                      </a:r>
                      <a:r>
                        <a:rPr lang="ru-RU" sz="1100" b="1" i="0" u="none" strike="noStrike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Горноправдинск</a:t>
                      </a:r>
                      <a:r>
                        <a:rPr lang="ru-RU" sz="1100" b="1" i="0" u="none" strike="noStrik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(ПИР)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3 500,0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744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дороги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новому кладбищу в п. </a:t>
                      </a:r>
                      <a:r>
                        <a:rPr lang="ru-RU" sz="1100" b="1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Горноправдинск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(ПИР)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1 945,4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328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дороги к полигону ТБО п. </a:t>
                      </a:r>
                      <a:r>
                        <a:rPr lang="ru-RU" sz="11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Горноправдинск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16 243,0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52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НА РАЗВИТИЕ ТРАНСПОРТНОЙ СИСТЕМЫ В</a:t>
                      </a:r>
                      <a:r>
                        <a:rPr lang="ru-RU" sz="1100" b="1" kern="12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ГОДУ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26 415,2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13099"/>
              </p:ext>
            </p:extLst>
          </p:nvPr>
        </p:nvGraphicFramePr>
        <p:xfrm>
          <a:off x="407367" y="2564907"/>
          <a:ext cx="11449271" cy="785850"/>
        </p:xfrm>
        <a:graphic>
          <a:graphicData uri="http://schemas.openxmlformats.org/drawingml/2006/table">
            <a:tbl>
              <a:tblPr/>
              <a:tblGrid>
                <a:gridCol w="9163948"/>
                <a:gridCol w="2285323"/>
              </a:tblGrid>
              <a:tr h="1778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 smtClean="0">
                          <a:solidFill>
                            <a:srgbClr val="FF0000"/>
                          </a:solidFill>
                          <a:latin typeface="Arial"/>
                        </a:rPr>
                        <a:t>д.Ярки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2 488,5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 smtClean="0">
                          <a:solidFill>
                            <a:srgbClr val="FF0000"/>
                          </a:solidFill>
                          <a:latin typeface="Arial"/>
                        </a:rPr>
                        <a:t>п.Выкатной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»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1 993,0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71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Содержание автомобильной дороги «Подъезд к </a:t>
                      </a:r>
                      <a:r>
                        <a:rPr lang="ru-RU" sz="1100" b="1" i="0" u="none" strike="noStrike" dirty="0" err="1" smtClean="0">
                          <a:solidFill>
                            <a:srgbClr val="FF0000"/>
                          </a:solidFill>
                          <a:latin typeface="Arial"/>
                        </a:rPr>
                        <a:t>с.Реполово</a:t>
                      </a: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» 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134,3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845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ВСЕГО СРЕДСТВ</a:t>
                      </a:r>
                      <a:r>
                        <a:rPr lang="ru-RU" sz="1100" b="1" baseline="0" dirty="0" smtClean="0">
                          <a:solidFill>
                            <a:srgbClr val="FF0000"/>
                          </a:solidFill>
                        </a:rPr>
                        <a:t> ДОРОЖНОГО ФОНДА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162000" marR="81000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4 615,8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407368" y="3537012"/>
            <a:ext cx="11449271" cy="378042"/>
            <a:chOff x="6311671" y="885966"/>
            <a:chExt cx="2401065" cy="120053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6311671" y="885966"/>
              <a:ext cx="2401065" cy="1200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/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Средства бюджета Ханты-Мансийского района направляемы на развитие транспортной системы  в </a:t>
              </a:r>
              <a:r>
                <a:rPr lang="ru-RU" sz="105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 </a:t>
              </a:r>
              <a:r>
                <a:rPr lang="ru-RU" sz="105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году</a:t>
              </a:r>
              <a:endPara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8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648072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/>
              <a:t>Создание объектов муниципальной собственности в Ханты-Мансийском районе</a:t>
            </a:r>
            <a:endParaRPr lang="ru-RU" sz="25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995046"/>
              </p:ext>
            </p:extLst>
          </p:nvPr>
        </p:nvGraphicFramePr>
        <p:xfrm>
          <a:off x="623392" y="1700811"/>
          <a:ext cx="10972800" cy="40302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331"/>
                <a:gridCol w="1920213"/>
                <a:gridCol w="1920213"/>
                <a:gridCol w="1961483"/>
                <a:gridCol w="2194560"/>
              </a:tblGrid>
              <a:tr h="6070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147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пожарной безопасности</a:t>
                      </a:r>
                      <a:endParaRPr lang="ru-RU" sz="1600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24 380,2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9 592,6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33 972,8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862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Другие общегосударственные</a:t>
                      </a:r>
                      <a:r>
                        <a:rPr lang="ru-RU" sz="1600" baseline="0" dirty="0" smtClean="0"/>
                        <a:t> расходы</a:t>
                      </a:r>
                      <a:endParaRPr lang="ru-RU" sz="1600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2 807,2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2 807,2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Жилищно-коммунальный комплекс</a:t>
                      </a:r>
                      <a:endParaRPr lang="ru-RU" sz="1600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127 296,1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221 701,5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348 997,6</a:t>
                      </a:r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Культура</a:t>
                      </a:r>
                      <a:endParaRPr lang="ru-RU" sz="1600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1 000,0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1 000,0</a:t>
                      </a:r>
                    </a:p>
                  </a:txBody>
                  <a:tcPr marL="121920" marR="12192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01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155 483,5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231 294,1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386 777,6</a:t>
                      </a:r>
                      <a:endParaRPr lang="ru-RU" dirty="0"/>
                    </a:p>
                  </a:txBody>
                  <a:tcPr marL="121920" marR="12192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36429" y="1216510"/>
            <a:ext cx="153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Тыс. рублей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22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6768074" y="1379780"/>
            <a:ext cx="5280587" cy="53615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31340" y="1646084"/>
            <a:ext cx="4368485" cy="1186681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9384" y="704084"/>
            <a:ext cx="5802629" cy="83099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33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972800" cy="5040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Жилищно-коммунальное хозяйство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26124" y="704086"/>
            <a:ext cx="452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2022 год – 563 684,1 тыс. рублей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2023 год – 652 809,2 тыс. рублей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2024 год – 459 324,4 тыс. рублей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235" y="1702263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612" y="1755539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Жилищное хозяйство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2022 год – 19 488,0 тыс. рублей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2023 год – 55 367,2 тыс. рублей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2024 год – 64 565,8 тыс. рублей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360" y="4166013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23528" y="2930426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23528" y="5377748"/>
            <a:ext cx="4368485" cy="118668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1889" y="2985156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Коммунальное хозяйство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2022 год – 523 440,3 тыс. рублей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2023 год – 594 483,0 тыс. рублей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2024 год – 391 472,3 тыс. рублей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233" y="4220744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Благоустройство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2022 год – 20 734,6 тыс. рублей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2023 год – 2 938,5 тыс. рублей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2024 год – 3 265,1 тыс. рублей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51889" y="5432458"/>
            <a:ext cx="441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Другие вопросы в области ЖКХ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2022 год – 21,2 тыс. рублей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2023 год – 21,2 тыс. рублей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2024 год – 21,2 тыс. рублей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1359" y="1702262"/>
            <a:ext cx="42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Увеличение </a:t>
            </a:r>
            <a:r>
              <a:rPr lang="ru-RU" sz="1600" dirty="0">
                <a:solidFill>
                  <a:prstClr val="black"/>
                </a:solidFill>
              </a:rPr>
              <a:t>общей площади жилых </a:t>
            </a:r>
            <a:r>
              <a:rPr lang="ru-RU" sz="1600" dirty="0" smtClean="0">
                <a:solidFill>
                  <a:prstClr val="black"/>
                </a:solidFill>
              </a:rPr>
              <a:t>помещений, сокращение непригодного для проживания жилого фонда.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231340" y="2887490"/>
            <a:ext cx="4368485" cy="888304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1340" y="3816153"/>
            <a:ext cx="4368485" cy="1369338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217348" y="5243230"/>
            <a:ext cx="4368485" cy="126644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4380" y="5432479"/>
            <a:ext cx="4014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Увеличение количества благоустроенных дворовых и общественных территорий.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1355" y="2916164"/>
            <a:ext cx="427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Повышение качества предоставления жилищно-коммунальных и бытовых услуг.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7367" y="3862106"/>
            <a:ext cx="427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Увеличение доли населения, обеспеченного качественной питьевой водой из систем централизованного водоснабжения.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39" name="Соединительная линия уступом 38"/>
          <p:cNvCxnSpPr/>
          <p:nvPr/>
        </p:nvCxnSpPr>
        <p:spPr>
          <a:xfrm>
            <a:off x="6179849" y="1116555"/>
            <a:ext cx="3223571" cy="526493"/>
          </a:xfrm>
          <a:prstGeom prst="bentConnector2">
            <a:avLst/>
          </a:prstGeom>
          <a:ln w="47625"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15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ru-RU" sz="2500" b="1" dirty="0" smtClean="0"/>
              <a:t>Расходы на реализацию национальных проектов  </a:t>
            </a:r>
            <a:endParaRPr lang="ru-RU" sz="25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7820"/>
              </p:ext>
            </p:extLst>
          </p:nvPr>
        </p:nvGraphicFramePr>
        <p:xfrm>
          <a:off x="4079776" y="1478567"/>
          <a:ext cx="7968885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897177" y="1452769"/>
            <a:ext cx="153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Тыс. рублей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35738260"/>
              </p:ext>
            </p:extLst>
          </p:nvPr>
        </p:nvGraphicFramePr>
        <p:xfrm>
          <a:off x="671399" y="1196752"/>
          <a:ext cx="4512501" cy="498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844229" y="2708920"/>
            <a:ext cx="1824203" cy="0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92235" y="4653136"/>
            <a:ext cx="1728192" cy="0"/>
          </a:xfrm>
          <a:prstGeom prst="line">
            <a:avLst/>
          </a:prstGeom>
          <a:ln w="190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1738" y="1474283"/>
            <a:ext cx="110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ФБ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3 565,4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1337601" y="1606630"/>
            <a:ext cx="384043" cy="2559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8465" y="1477750"/>
            <a:ext cx="110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М</a:t>
            </a:r>
            <a:r>
              <a:rPr lang="ru-RU" sz="1400" b="1" dirty="0" smtClean="0">
                <a:solidFill>
                  <a:srgbClr val="7030A0"/>
                </a:solidFill>
              </a:rPr>
              <a:t>Б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236,7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9285" y="1452742"/>
            <a:ext cx="1104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ОБ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7 706,8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2844229" y="1604236"/>
            <a:ext cx="384043" cy="2559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0445" y="1562954"/>
            <a:ext cx="305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11 508,9 тыс. рублей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05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260832" cy="648072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на оказание транспортных услуг населению Ханты-Мансийского района</a:t>
            </a:r>
            <a:endParaRPr lang="ru-RU" sz="17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7895147"/>
              </p:ext>
            </p:extLst>
          </p:nvPr>
        </p:nvGraphicFramePr>
        <p:xfrm>
          <a:off x="3407704" y="1076025"/>
          <a:ext cx="8544949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224460" y="697572"/>
            <a:ext cx="1920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200" b="1" dirty="0">
              <a:solidFill>
                <a:srgbClr val="C0504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77" y="3028553"/>
            <a:ext cx="326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Воздушный транспорт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623" y="4478636"/>
            <a:ext cx="386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Автомобильный транспорт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392" y="6072206"/>
            <a:ext cx="326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Водный транспорт</a:t>
            </a:r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02796682"/>
              </p:ext>
            </p:extLst>
          </p:nvPr>
        </p:nvGraphicFramePr>
        <p:xfrm>
          <a:off x="3708859" y="2325428"/>
          <a:ext cx="8147780" cy="67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18737896"/>
              </p:ext>
            </p:extLst>
          </p:nvPr>
        </p:nvGraphicFramePr>
        <p:xfrm>
          <a:off x="3718935" y="3851382"/>
          <a:ext cx="8147780" cy="67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412979372"/>
              </p:ext>
            </p:extLst>
          </p:nvPr>
        </p:nvGraphicFramePr>
        <p:xfrm>
          <a:off x="3708863" y="5389554"/>
          <a:ext cx="8147780" cy="67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050" name="Picture 2" descr="https://www.wefornews.com/wp-content/uploads/2017/10/Russian-Mil-Mi-8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9" y="1916832"/>
            <a:ext cx="2326492" cy="11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oryfox.ru/wp-content/uploads/2019/07/bus_yellow-e156395922937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7" y="3501008"/>
            <a:ext cx="2326493" cy="10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leetphoto.ru/photo/00/04/03/4030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9" y="5013177"/>
            <a:ext cx="2326492" cy="10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6801" y="188640"/>
            <a:ext cx="10925914" cy="6356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БЮДЖЕТА НА ГОСУДАРСТВЕННУЮ ПОДДЕРЖКУ СЕМЬИ И ДЕТЕЙ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230177"/>
              </p:ext>
            </p:extLst>
          </p:nvPr>
        </p:nvGraphicFramePr>
        <p:xfrm>
          <a:off x="767408" y="908720"/>
          <a:ext cx="10583499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542" y="4149080"/>
            <a:ext cx="12145458" cy="27089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" y="35916"/>
            <a:ext cx="884934" cy="107975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36929"/>
              </p:ext>
            </p:extLst>
          </p:nvPr>
        </p:nvGraphicFramePr>
        <p:xfrm>
          <a:off x="0" y="3284985"/>
          <a:ext cx="12192001" cy="3573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38483"/>
                <a:gridCol w="1311006"/>
                <a:gridCol w="1226631"/>
                <a:gridCol w="1183287"/>
                <a:gridCol w="1280269"/>
                <a:gridCol w="1246038"/>
                <a:gridCol w="1306287"/>
              </a:tblGrid>
              <a:tr h="3108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2022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2023  год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2024 год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2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</a:t>
                      </a:r>
                      <a:r>
                        <a:rPr lang="ru-RU" sz="1400" u="none" strike="noStrike" dirty="0" smtClean="0">
                          <a:effectLst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</a:tr>
              <a:tr h="59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</a:rPr>
                        <a:t>    </a:t>
                      </a:r>
                      <a:r>
                        <a:rPr lang="ru-RU" sz="1600" b="1" u="none" strike="noStrike" dirty="0" smtClean="0">
                          <a:effectLst/>
                        </a:rPr>
                        <a:t>Расходы на </a:t>
                      </a:r>
                      <a:r>
                        <a:rPr lang="ru-RU" sz="1600" b="1" u="none" strike="noStrike" dirty="0">
                          <a:effectLst/>
                        </a:rPr>
                        <a:t>государственную поддержку </a:t>
                      </a:r>
                      <a:endParaRPr lang="ru-RU" sz="1600" b="1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ru-RU" sz="1600" b="1" u="none" strike="noStrike" dirty="0" smtClean="0">
                          <a:effectLst/>
                        </a:rPr>
                        <a:t>    СЕМЬИ </a:t>
                      </a:r>
                      <a:r>
                        <a:rPr lang="ru-RU" sz="1600" b="1" u="none" strike="noStrike" dirty="0">
                          <a:effectLst/>
                        </a:rPr>
                        <a:t>и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1 556 161,9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1 568 964,8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1 546 489,2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Х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</a:tr>
              <a:tr h="339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</a:t>
                      </a:r>
                      <a:r>
                        <a:rPr lang="ru-RU" sz="1600" u="none" strike="noStrike" dirty="0" smtClean="0">
                          <a:effectLst/>
                        </a:rPr>
                        <a:t>    в </a:t>
                      </a:r>
                      <a:r>
                        <a:rPr lang="ru-RU" sz="1600" u="none" strike="noStrike" dirty="0">
                          <a:effectLst/>
                        </a:rPr>
                        <a:t>сфере социальной поддержки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47 934,3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3,1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76 252,6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49 821,8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2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 </a:t>
                      </a:r>
                      <a:r>
                        <a:rPr lang="ru-RU" sz="1600" u="none" strike="noStrike" dirty="0" smtClean="0">
                          <a:effectLst/>
                        </a:rPr>
                        <a:t> в </a:t>
                      </a:r>
                      <a:r>
                        <a:rPr lang="ru-RU" sz="1600" u="none" strike="noStrike" dirty="0">
                          <a:effectLst/>
                        </a:rPr>
                        <a:t>сфере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1 450 379,0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1 448 985,6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92,4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1 454 375,3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94,0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</a:tr>
              <a:tr h="372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 </a:t>
                      </a:r>
                      <a:r>
                        <a:rPr lang="ru-RU" sz="1600" u="none" strike="noStrike" dirty="0" smtClean="0">
                          <a:effectLst/>
                        </a:rPr>
                        <a:t>  в </a:t>
                      </a:r>
                      <a:r>
                        <a:rPr lang="ru-RU" sz="1600" u="none" strike="noStrike" dirty="0">
                          <a:effectLst/>
                        </a:rPr>
                        <a:t>сфере обеспечения жильем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39 634,4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28 760,5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27 773,9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7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   </a:t>
                      </a:r>
                      <a:r>
                        <a:rPr lang="ru-RU" sz="1600" u="none" strike="noStrike" dirty="0" smtClean="0">
                          <a:effectLst/>
                        </a:rPr>
                        <a:t>   в </a:t>
                      </a:r>
                      <a:r>
                        <a:rPr lang="ru-RU" sz="1600" u="none" strike="noStrike" dirty="0">
                          <a:effectLst/>
                        </a:rPr>
                        <a:t>сфере культуры и 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18 </a:t>
                      </a:r>
                      <a:r>
                        <a:rPr lang="ru-RU" sz="1600" u="none" strike="noStrike" dirty="0">
                          <a:effectLst/>
                        </a:rPr>
                        <a:t>214,23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1,2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</a:rPr>
                        <a:t>14 </a:t>
                      </a:r>
                      <a:r>
                        <a:rPr lang="ru-RU" sz="1600" u="none" strike="noStrike" dirty="0">
                          <a:effectLst/>
                        </a:rPr>
                        <a:t>966,10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  </a:t>
                      </a:r>
                      <a:r>
                        <a:rPr lang="ru-RU" sz="1600" u="none" strike="noStrike" dirty="0" smtClean="0">
                          <a:effectLst/>
                        </a:rPr>
                        <a:t>14 </a:t>
                      </a:r>
                      <a:r>
                        <a:rPr lang="ru-RU" sz="1600" u="none" strike="noStrike" dirty="0">
                          <a:effectLst/>
                        </a:rPr>
                        <a:t>518,20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11624" y="1340768"/>
            <a:ext cx="914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1"/>
                </a:solidFill>
              </a:rPr>
              <a:t>39,6%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44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140" y="116633"/>
            <a:ext cx="10933862" cy="1080120"/>
          </a:xfrm>
          <a:ln w="38100"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 ОСТАВШИХСЯ БЕЗ ПОПЕЧЕНИЯ РОДИТЕЛЕЙ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472633613"/>
              </p:ext>
            </p:extLst>
          </p:nvPr>
        </p:nvGraphicFramePr>
        <p:xfrm>
          <a:off x="143340" y="1397000"/>
          <a:ext cx="11905323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" y="136992"/>
            <a:ext cx="117975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4202210"/>
              </p:ext>
            </p:extLst>
          </p:nvPr>
        </p:nvGraphicFramePr>
        <p:xfrm>
          <a:off x="4583832" y="77738"/>
          <a:ext cx="7798012" cy="673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940" y="2711896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87" y="960859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9333" y="4365105"/>
            <a:ext cx="1317744" cy="393259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8" y="77738"/>
            <a:ext cx="884934" cy="107975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01753244"/>
              </p:ext>
            </p:extLst>
          </p:nvPr>
        </p:nvGraphicFramePr>
        <p:xfrm>
          <a:off x="0" y="908720"/>
          <a:ext cx="46556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2464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940" y="188640"/>
            <a:ext cx="10010414" cy="927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РАСХОДЫ НА ДОШКОЛЬНОЕ И ОБЩЕЕ ОБРАЗОВАНИЕ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                                                                              </a:t>
            </a:r>
            <a:r>
              <a:rPr lang="ru-RU" sz="1600" i="1" dirty="0" smtClean="0"/>
              <a:t>МЛН.РУБЛЕЙ</a:t>
            </a:r>
            <a:endParaRPr lang="ru-RU" sz="1600" i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521290"/>
              </p:ext>
            </p:extLst>
          </p:nvPr>
        </p:nvGraphicFramePr>
        <p:xfrm>
          <a:off x="191344" y="3789040"/>
          <a:ext cx="117388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10959718" cy="6977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" y="35916"/>
            <a:ext cx="884934" cy="10797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87653"/>
              </p:ext>
            </p:extLst>
          </p:nvPr>
        </p:nvGraphicFramePr>
        <p:xfrm>
          <a:off x="46542" y="1268760"/>
          <a:ext cx="11954881" cy="23762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70546"/>
                <a:gridCol w="1475658"/>
                <a:gridCol w="1368330"/>
                <a:gridCol w="1440347"/>
              </a:tblGrid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2022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2023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2024 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b"/>
                </a:tc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Всего расходы на дошкольное и общее образование, из них: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1 161,5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 1 161,5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smtClean="0">
                          <a:effectLst/>
                        </a:rPr>
                        <a:t>1 161,5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</a:tr>
              <a:tr h="1016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1 016,8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1 016,8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1 016,8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</a:rPr>
                        <a:t>Доля субвенции </a:t>
                      </a:r>
                      <a:r>
                        <a:rPr lang="ru-RU" sz="2000" u="none" strike="noStrike" dirty="0">
                          <a:effectLst/>
                        </a:rPr>
                        <a:t>в расходах на дошкольное и общее образование, 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144,7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144,7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144,7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792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911424" y="1795134"/>
            <a:ext cx="4896544" cy="12255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НА ОДНОГО ШКОЛЬНИКА 1-4 НАЧАЛЬНЫХ КЛАССОВ В ДЕНЬ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911424" y="3046964"/>
            <a:ext cx="4896544" cy="129614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НА ОДНОГО ШКОЛЬНИКА, ОТНЕСЕННОГО К ЛЬГОТНЫМ КАТЕГОРИЯМ ОБУЧАЮЩИХСЯ В ДЕНЬ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0899" y="0"/>
            <a:ext cx="10972800" cy="67188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/>
              <a:t>ОРГАНИЗАЦИЯ БЕСПЛАТНОГО ЗДОРОВОГО ПИТАНИЯ ШКОЛЬНИКОВ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6549532" y="1816838"/>
            <a:ext cx="1867027" cy="12255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67,0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239" y="1406111"/>
            <a:ext cx="1440160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 smtClean="0"/>
              <a:t>2021 год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05447" y="1385511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 smtClean="0"/>
              <a:t>2022 год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9267152" y="3046963"/>
            <a:ext cx="1774749" cy="129614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175,0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6548389" y="3046965"/>
            <a:ext cx="1779860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168,0 рублей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9305447" y="1820154"/>
            <a:ext cx="1740172" cy="12268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70,0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516" y="5436840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r>
              <a:rPr lang="ru-RU" dirty="0" smtClean="0"/>
              <a:t>В 2022 ГОДУ НА ОРГАНИЗАЦИЮ ПИТАНИЯ ШКОЛЬНИКАМ НАПРАВЛЕНО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609" y="4725144"/>
            <a:ext cx="918597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r>
              <a:rPr lang="ru-RU" dirty="0" smtClean="0"/>
              <a:t>КОЛИЧЕСТВО ШКОЛЬНИКОВ , КОТОРЫЕ БУДУТ ОБЕСПЕЧЕНЫ ЗДОРОВЫМ ПИТАНИЕМ В 2022 ГОДУ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51192" y="4657328"/>
            <a:ext cx="1525395" cy="6438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algn="ctr"/>
            <a:r>
              <a:rPr lang="ru-RU" dirty="0"/>
              <a:t>1 620 ЧЕЛОВЕК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66348" y="5363148"/>
            <a:ext cx="1525394" cy="6542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algn="ctr"/>
            <a:r>
              <a:rPr lang="ru-RU" dirty="0" smtClean="0"/>
              <a:t>79 076,3 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0389"/>
            <a:ext cx="884934" cy="10797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77072" y="676700"/>
            <a:ext cx="10874624" cy="70881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6800" tIns="38400" rIns="76800" bIns="38400" spcCol="0" rtlCol="0" anchor="ctr"/>
          <a:lstStyle/>
          <a:p>
            <a:r>
              <a:rPr lang="ru-RU" dirty="0" smtClean="0"/>
              <a:t>ЗАДАЧУ ОБЕСПЕЧИТЬ БЕСПЛАТНЫМ ГОРЯЧИМ, ЗДОРОВЫМ ПИТАНИЕМ ВСЕХ УЧАЩИХСЯ НАЧАЛЬНОЙ ШКОЛЫ ОБОЗНАЧИЛ </a:t>
            </a:r>
            <a:r>
              <a:rPr lang="ru-RU" b="1" dirty="0" smtClean="0"/>
              <a:t>ПРЕЗИДЕНТ РФ В.В. ПУТИН В ПОСЛАНИИ ФЕДЕРАЛЬНОМУ СОБРАНИЮ</a:t>
            </a:r>
            <a:r>
              <a:rPr lang="ru-RU" dirty="0" smtClean="0"/>
              <a:t> </a:t>
            </a:r>
          </a:p>
          <a:p>
            <a:r>
              <a:rPr lang="ru-RU" dirty="0" smtClean="0"/>
              <a:t>15 ЯНВАРЯ 2020 ГОДА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08478" y="540498"/>
            <a:ext cx="174690" cy="9141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spcCol="0"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516" y="6146399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r>
              <a:rPr lang="ru-RU" dirty="0" smtClean="0"/>
              <a:t>В том числе из бюджетной системы РФ (федеральный и окружной бюджеты) 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1193" y="6110501"/>
            <a:ext cx="1525394" cy="616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algn="ctr"/>
            <a:r>
              <a:rPr lang="ru-RU" dirty="0" smtClean="0"/>
              <a:t>78 746,9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89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842" y="11998"/>
            <a:ext cx="297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68075" y="2520391"/>
            <a:ext cx="4608512" cy="2622260"/>
          </a:xfrm>
          <a:prstGeom prst="roundRect">
            <a:avLst/>
          </a:prstGeom>
          <a:gradFill>
            <a:gsLst>
              <a:gs pos="100000">
                <a:schemeClr val="accent3">
                  <a:lumMod val="40000"/>
                  <a:lumOff val="60000"/>
                </a:schemeClr>
              </a:gs>
              <a:gs pos="21000">
                <a:schemeClr val="accent3">
                  <a:tint val="40000"/>
                  <a:satMod val="100000"/>
                  <a:lumMod val="78000"/>
                </a:schemeClr>
              </a:gs>
            </a:gsLst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/>
                <a:ea typeface="Times New Roman"/>
              </a:rPr>
              <a:t>Второй вариант </a:t>
            </a:r>
            <a:r>
              <a:rPr lang="ru-RU" sz="1600" i="1" dirty="0">
                <a:latin typeface="Times New Roman"/>
                <a:ea typeface="Times New Roman"/>
              </a:rPr>
              <a:t>(базовый)</a:t>
            </a:r>
            <a:r>
              <a:rPr lang="ru-RU" sz="1600" i="1" dirty="0">
                <a:latin typeface="Times New Roman"/>
                <a:ea typeface="Calibri"/>
              </a:rPr>
              <a:t> </a:t>
            </a:r>
            <a:r>
              <a:rPr lang="ru-RU" sz="1600" i="1" dirty="0">
                <a:latin typeface="Times New Roman"/>
                <a:ea typeface="Times New Roman"/>
              </a:rPr>
              <a:t>предполагает</a:t>
            </a:r>
            <a:r>
              <a:rPr lang="ru-RU" sz="1600" i="1" dirty="0">
                <a:latin typeface="Times New Roman"/>
                <a:ea typeface="Calibri"/>
              </a:rPr>
              <a:t> наиболее вероятный сценарий развития российской экономики с учетом ожидаемых внешних условий и принимаемых мер экономической политики, включая реализацию Общенационального плана действий, обеспечивающих восстановление занятости и доходов населения, рост экономики и долгосрочные структурные изменения в экономике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03445" y="2492897"/>
            <a:ext cx="4704523" cy="2649755"/>
          </a:xfrm>
          <a:prstGeom prst="roundRect">
            <a:avLst/>
          </a:prstGeom>
          <a:gradFill>
            <a:gsLst>
              <a:gs pos="100000">
                <a:schemeClr val="bg2">
                  <a:lumMod val="90000"/>
                </a:schemeClr>
              </a:gs>
              <a:gs pos="45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/>
                <a:ea typeface="Times New Roman"/>
              </a:rPr>
              <a:t>Первый вариант </a:t>
            </a:r>
            <a:r>
              <a:rPr lang="ru-RU" sz="1600" i="1" dirty="0">
                <a:latin typeface="Times New Roman"/>
                <a:ea typeface="Times New Roman"/>
              </a:rPr>
              <a:t>(консервативный) основан на предпосылке о более затяжном восстановлении </a:t>
            </a:r>
            <a:r>
              <a:rPr lang="ru-RU" sz="1600" i="1" dirty="0" smtClean="0">
                <a:latin typeface="Times New Roman"/>
                <a:ea typeface="Times New Roman"/>
              </a:rPr>
              <a:t>мировой экономики </a:t>
            </a:r>
            <a:r>
              <a:rPr lang="ru-RU" sz="1600" i="1" dirty="0">
                <a:latin typeface="Times New Roman"/>
                <a:ea typeface="Times New Roman"/>
              </a:rPr>
              <a:t>и структурном замедлении темпов ее роста в среднесрочной перспективе из-за последствий распространения новой </a:t>
            </a:r>
            <a:r>
              <a:rPr lang="ru-RU" sz="1600" i="1" dirty="0" err="1">
                <a:latin typeface="Times New Roman"/>
                <a:ea typeface="Times New Roman"/>
              </a:rPr>
              <a:t>коронавирусной</a:t>
            </a:r>
            <a:r>
              <a:rPr lang="ru-RU" sz="1600" i="1" dirty="0">
                <a:latin typeface="Times New Roman"/>
                <a:ea typeface="Times New Roman"/>
              </a:rPr>
              <a:t> инфекции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>
            <a:spLocks noChangeArrowheads="1"/>
          </p:cNvSpPr>
          <p:nvPr/>
        </p:nvSpPr>
        <p:spPr bwMode="auto">
          <a:xfrm>
            <a:off x="3736596" y="1628800"/>
            <a:ext cx="5198861" cy="1008112"/>
          </a:xfrm>
          <a:prstGeom prst="downArrow">
            <a:avLst>
              <a:gd name="adj1" fmla="val 87250"/>
              <a:gd name="adj2" fmla="val 52736"/>
            </a:avLst>
          </a:prstGeom>
          <a:gradFill>
            <a:gsLst>
              <a:gs pos="100000">
                <a:srgbClr val="FF5050"/>
              </a:gs>
              <a:gs pos="62000">
                <a:srgbClr val="FFCC99"/>
              </a:gs>
            </a:gsLst>
            <a:lin ang="5400000" scaled="0"/>
          </a:gradFill>
          <a:ln>
            <a:solidFill>
              <a:schemeClr val="bg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ВАРИАНТНАЯ ОСНОВА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4408" y="5445225"/>
            <a:ext cx="12289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При составлении проекта бюджета Ханты-Мансийского района на очередной финансовый год и плановый период 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предлагается считать исходным базовый вариант Прогноза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1718" y="288697"/>
            <a:ext cx="94090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</a:t>
            </a:r>
          </a:p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 год и плановый период 2023-2024 годов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94882"/>
            <a:ext cx="10992544" cy="852101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ОРГАНИЗАЦИЮ ОТДЫХА И ОЗДОРОВЛЕНИЕ ДЕТЕЙ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36733695"/>
              </p:ext>
            </p:extLst>
          </p:nvPr>
        </p:nvGraphicFramePr>
        <p:xfrm>
          <a:off x="79517" y="1004896"/>
          <a:ext cx="12112483" cy="3405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140"/>
                <a:gridCol w="1368331"/>
                <a:gridCol w="1368331"/>
                <a:gridCol w="1296314"/>
                <a:gridCol w="1407367"/>
              </a:tblGrid>
              <a:tr h="6228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Направления расходов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</a:t>
                      </a:r>
                    </a:p>
                    <a:p>
                      <a:pPr algn="ctr"/>
                      <a:r>
                        <a:rPr lang="ru-RU" sz="1800" dirty="0" smtClean="0"/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</a:t>
                      </a:r>
                    </a:p>
                    <a:p>
                      <a:pPr algn="ctr"/>
                      <a:r>
                        <a:rPr lang="ru-RU" sz="1800" dirty="0" smtClean="0"/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</a:t>
                      </a:r>
                    </a:p>
                    <a:p>
                      <a:pPr algn="ctr"/>
                      <a:r>
                        <a:rPr lang="ru-RU" sz="1800" dirty="0" smtClean="0"/>
                        <a:t> год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Всего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1141945">
                <a:tc>
                  <a:txBody>
                    <a:bodyPr/>
                    <a:lstStyle/>
                    <a:p>
                      <a:pPr algn="l"/>
                      <a:endParaRPr lang="ru-RU" sz="1800" dirty="0" smtClean="0"/>
                    </a:p>
                    <a:p>
                      <a:pPr algn="l"/>
                      <a:r>
                        <a:rPr lang="ru-RU" sz="1800" dirty="0" smtClean="0"/>
                        <a:t>Организация и обеспечение отдыха и оздоровления детей, в том числе в этнической среде </a:t>
                      </a:r>
                      <a:r>
                        <a:rPr lang="ru-RU" sz="1800" dirty="0" smtClean="0">
                          <a:effectLst/>
                        </a:rPr>
                        <a:t>(лагеря с дневным пребыванием, выездные, палаточные, загородные)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15 774,1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15 774,1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15 774,1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47 322,3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1027352">
                <a:tc>
                  <a:txBody>
                    <a:bodyPr/>
                    <a:lstStyle/>
                    <a:p>
                      <a:pPr algn="l"/>
                      <a:endParaRPr lang="ru-RU" sz="1800" dirty="0" smtClean="0"/>
                    </a:p>
                    <a:p>
                      <a:pPr algn="l"/>
                      <a:r>
                        <a:rPr lang="ru-RU" sz="1800" dirty="0" smtClean="0"/>
                        <a:t>Организация </a:t>
                      </a:r>
                      <a:r>
                        <a:rPr lang="ru-RU" sz="1800" baseline="0" dirty="0" smtClean="0"/>
                        <a:t>иных форм занятости детей в летний период </a:t>
                      </a:r>
                      <a:r>
                        <a:rPr lang="ru-RU" sz="1800" dirty="0" smtClean="0">
                          <a:effectLst/>
                        </a:rPr>
                        <a:t>(ТЭО, детские площадки, вечерняя форма досуга и занятость на спортивных объектах)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en-US" sz="1800" dirty="0" smtClean="0"/>
                        <a:t>900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en-US" sz="1800" dirty="0" smtClean="0"/>
                        <a:t>900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en-US" sz="1800" dirty="0" smtClean="0"/>
                        <a:t>900</a:t>
                      </a:r>
                      <a:r>
                        <a:rPr lang="ru-RU" sz="1800" dirty="0" smtClean="0"/>
                        <a:t>,</a:t>
                      </a:r>
                      <a:r>
                        <a:rPr lang="en-US" sz="1800" dirty="0" smtClean="0"/>
                        <a:t>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en-US" sz="1800" dirty="0" smtClean="0"/>
                        <a:t>2</a:t>
                      </a:r>
                      <a:r>
                        <a:rPr lang="ru-RU" sz="1800" dirty="0" smtClean="0"/>
                        <a:t> </a:t>
                      </a:r>
                      <a:r>
                        <a:rPr lang="en-US" sz="1800" dirty="0" smtClean="0"/>
                        <a:t>700,0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38756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Итого</a:t>
                      </a:r>
                      <a:endParaRPr lang="ru-RU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16 674,1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16 674,1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16 674,1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50 022,3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51967"/>
              </p:ext>
            </p:extLst>
          </p:nvPr>
        </p:nvGraphicFramePr>
        <p:xfrm>
          <a:off x="20128" y="4437112"/>
          <a:ext cx="1209891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6235"/>
                <a:gridCol w="1560750"/>
                <a:gridCol w="1292070"/>
                <a:gridCol w="1189863"/>
              </a:tblGrid>
              <a:tr h="1718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Численность </a:t>
                      </a:r>
                      <a:r>
                        <a:rPr lang="ru-RU" sz="1600" dirty="0">
                          <a:effectLst/>
                        </a:rPr>
                        <a:t>детей в Ханты-Мансийском районе, </a:t>
                      </a:r>
                      <a:r>
                        <a:rPr lang="ru-RU" sz="1600" dirty="0" smtClean="0">
                          <a:effectLst/>
                        </a:rPr>
                        <a:t>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2022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2023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2024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591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5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3 196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3 196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3 196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36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effectLst/>
                        </a:rPr>
                        <a:t>детей, охваченных отдыхом и оздоровлением (лагеря с дневным пребыванием, выездные, палаточные, загородные), </a:t>
                      </a:r>
                      <a:r>
                        <a:rPr lang="ru-RU" sz="1600" dirty="0" smtClean="0">
                          <a:effectLst/>
                        </a:rPr>
                        <a:t>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1 670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1 670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1 670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  <a:tr h="496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effectLst/>
                        </a:rPr>
                        <a:t>детей, охваченных иными формами занятости (ТЭО, детские площадки, вечерняя форма досуга и занятость на спортивных объектах), </a:t>
                      </a:r>
                      <a:r>
                        <a:rPr lang="ru-RU" sz="1600" dirty="0" smtClean="0">
                          <a:effectLst/>
                        </a:rPr>
                        <a:t>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66988" y="675118"/>
            <a:ext cx="1632180" cy="285537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algn="r"/>
            <a:r>
              <a:rPr lang="ru-RU" sz="13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" y="35916"/>
            <a:ext cx="884934" cy="1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1412776"/>
            <a:ext cx="12201513" cy="2857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Расходы на поддержку агропромышленного комплекса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34156"/>
              </p:ext>
            </p:extLst>
          </p:nvPr>
        </p:nvGraphicFramePr>
        <p:xfrm>
          <a:off x="69153" y="1714488"/>
          <a:ext cx="12144672" cy="550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19484" y="1669451"/>
            <a:ext cx="1344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504D">
                    <a:lumMod val="75000"/>
                  </a:srgbClr>
                </a:solidFill>
              </a:rPr>
              <a:t>2022 год</a:t>
            </a:r>
            <a:endParaRPr lang="ru-RU" sz="1600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493" y="1669451"/>
            <a:ext cx="12586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504D">
                    <a:lumMod val="75000"/>
                  </a:srgbClr>
                </a:solidFill>
              </a:rPr>
              <a:t>2023 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</a:rPr>
              <a:t>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67505" y="1669451"/>
            <a:ext cx="1258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504D">
                    <a:lumMod val="75000"/>
                  </a:srgbClr>
                </a:solidFill>
              </a:rPr>
              <a:t>2024 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</a:rPr>
              <a:t>год</a:t>
            </a:r>
          </a:p>
        </p:txBody>
      </p:sp>
      <p:pic>
        <p:nvPicPr>
          <p:cNvPr id="1026" name="Picture 2" descr="C:\Users\nateprov_vm\Desktop\solntse-ferma-korovy-luga-kholm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1"/>
            <a:ext cx="109728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2022- 2024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4109766"/>
              </p:ext>
            </p:extLst>
          </p:nvPr>
        </p:nvGraphicFramePr>
        <p:xfrm>
          <a:off x="352808" y="1216993"/>
          <a:ext cx="115824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Левая фигурная скобка 7"/>
          <p:cNvSpPr/>
          <p:nvPr/>
        </p:nvSpPr>
        <p:spPr>
          <a:xfrm rot="5400000">
            <a:off x="3678040" y="3380995"/>
            <a:ext cx="288032" cy="41284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886285" y="4941168"/>
            <a:ext cx="497747" cy="108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840151" y="3033090"/>
            <a:ext cx="48004" cy="67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847861" y="6182139"/>
            <a:ext cx="9601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959244" y="3717033"/>
            <a:ext cx="48005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807970" y="1778839"/>
            <a:ext cx="13234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Левая фигурная скобка 13"/>
          <p:cNvSpPr/>
          <p:nvPr/>
        </p:nvSpPr>
        <p:spPr>
          <a:xfrm rot="5400000">
            <a:off x="3906359" y="-638099"/>
            <a:ext cx="288032" cy="45413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50" tIns="54425" rIns="108850" bIns="54425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6043306" y="2492896"/>
            <a:ext cx="13234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75" y="109608"/>
            <a:ext cx="884934" cy="1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94373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ответственного управления муниципальными финансами, повышения устойчивости местных бюджетов Ханты-Мансийского района на 2022– 2024 годы»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65206"/>
            <a:ext cx="11233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437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643486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условий для устойчивого исполнения расходных обязательств муниципальных образований сельских поселений района и повышения качества управления муниципальными финансами</a:t>
            </a:r>
          </a:p>
        </p:txBody>
      </p:sp>
    </p:spTree>
    <p:extLst>
      <p:ext uri="{BB962C8B-B14F-4D97-AF65-F5344CB8AC3E}">
        <p14:creationId xmlns:p14="http://schemas.microsoft.com/office/powerpoint/2010/main" val="20184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00994"/>
              </p:ext>
            </p:extLst>
          </p:nvPr>
        </p:nvGraphicFramePr>
        <p:xfrm>
          <a:off x="102829" y="980729"/>
          <a:ext cx="11969835" cy="57606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1283"/>
                <a:gridCol w="6899427"/>
                <a:gridCol w="1617545"/>
                <a:gridCol w="1509708"/>
                <a:gridCol w="1401872"/>
              </a:tblGrid>
              <a:tr h="85516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82742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муниципальных образований сельских поселений района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343 157,4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343 157,4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343 036,6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9480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резервными средствами бюджета Ханты-Мансийского района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599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комитета по финансам администрации Ханты-Мансийского района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36 021,2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36 041,1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36 041,1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8599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 Ханты-Мансийского района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6057">
                <a:tc>
                  <a:txBody>
                    <a:bodyPr/>
                    <a:lstStyle/>
                    <a:p>
                      <a:endParaRPr lang="ru-RU" sz="12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393 280,4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393 304,5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393 188,1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" y="10169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1562"/>
              </p:ext>
            </p:extLst>
          </p:nvPr>
        </p:nvGraphicFramePr>
        <p:xfrm>
          <a:off x="119336" y="1052734"/>
          <a:ext cx="11953327" cy="574954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7573"/>
                <a:gridCol w="6419264"/>
                <a:gridCol w="1670879"/>
                <a:gridCol w="1005838"/>
                <a:gridCol w="1005838"/>
                <a:gridCol w="1443935"/>
              </a:tblGrid>
              <a:tr h="2519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5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42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на формирование резервного фонда администрации района в общем объеме расходов бюджета района (%)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0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 %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6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Ханты-Мансийского района за отчетный финансовый год, утвержденных решением о бюджете Ханты-Мансийского района (%)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2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Достижение доли числа главных администраторов средств бюджета Ханты-Мансийского района, улучивших суммарную оценку качества финансового менеджмента, в общем числе главных администраторов средств бюджета района, 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2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 (%)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866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70450"/>
            <a:ext cx="1108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районе 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3" y="5363321"/>
            <a:ext cx="110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администрации Ханты-Мансийского района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7045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916832"/>
            <a:ext cx="11089231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экономики, современным потребностям общества и каждого жителя Ханты-Мансийского района</a:t>
            </a:r>
          </a:p>
          <a:p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реализации образовательной и молодежной политики в интересах инновационного социально ориентированного развития Ханты-Мансийского района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1710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95470"/>
              </p:ext>
            </p:extLst>
          </p:nvPr>
        </p:nvGraphicFramePr>
        <p:xfrm>
          <a:off x="119338" y="1052735"/>
          <a:ext cx="11953326" cy="56886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7682"/>
                <a:gridCol w="6742765"/>
                <a:gridCol w="1615314"/>
                <a:gridCol w="1507628"/>
                <a:gridCol w="1399937"/>
              </a:tblGrid>
              <a:tr h="4393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6051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образовательного процесса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лидеров и поддержка системы воспитания (ПНПО)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качества и содержания технологий образования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Информационное, организационно-методическое сопровождение реализации Программы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капитальных ремонтов зданий, сооружений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25 456,9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по текущему ремонту образовательных учреждений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15 000,0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14 153,8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14 153,8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пожарной безопасности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6 530,4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3 921,5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3 921,5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859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санитарно-эпидемиологической безопасности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12 827,5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12 827,5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12 827,5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102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1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6 886,0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6 886,0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6 886,0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Антитеррористическая защищенность 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98 181,4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98 181,4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98 181,4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7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«Содействие занятости»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0742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41918" y="103911"/>
            <a:ext cx="10297144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2022-2024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772938"/>
              </p:ext>
            </p:extLst>
          </p:nvPr>
        </p:nvGraphicFramePr>
        <p:xfrm>
          <a:off x="53116" y="913910"/>
          <a:ext cx="12138883" cy="594408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8784"/>
                <a:gridCol w="6683466"/>
                <a:gridCol w="1591794"/>
                <a:gridCol w="1485674"/>
                <a:gridCol w="1739165"/>
              </a:tblGrid>
              <a:tr h="5939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48307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учреждений общего образования в соответствии с нормативом обеспеченности местами в общеобразовательных учреждениях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58833">
                <a:tc>
                  <a:txBody>
                    <a:bodyPr/>
                    <a:lstStyle/>
                    <a:p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Строительство и реконструкция дошкольных образовательных учреждений для обеспечения охвата дошкольным образованием не менее 70 % детей от 3 до 7 лет в Ханты-Мансийском районе 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2338">
                <a:tc>
                  <a:txBody>
                    <a:bodyPr/>
                    <a:lstStyle/>
                    <a:p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образовательных учреждений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6018">
                <a:tc>
                  <a:txBody>
                    <a:bodyPr/>
                    <a:lstStyle/>
                    <a:p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«Современная школа»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80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«Успех каждого ребенка»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6578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«Цифровая образовательная среда»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" y="103911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357407"/>
            <a:ext cx="1080120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2022-2024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15017"/>
              </p:ext>
            </p:extLst>
          </p:nvPr>
        </p:nvGraphicFramePr>
        <p:xfrm>
          <a:off x="1" y="1005435"/>
          <a:ext cx="12192002" cy="58525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1580"/>
                <a:gridCol w="6712712"/>
                <a:gridCol w="1598759"/>
                <a:gridCol w="1492175"/>
                <a:gridCol w="1746776"/>
              </a:tblGrid>
              <a:tr h="58070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2045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основных общеобразовательных программ в образовательных организациях, расположенных на территории Ханты-Мансийского района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1 281 853,1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1 281 305,9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1 286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695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потребности населения района в оказании услуг в учреждениях дошкольного образования (содержание учреждений)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113 287,0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113 287,0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113 287,0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365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потребности населения района в оказании услуг в учреждениях общего среднего образования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238 924,0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238 923,9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238 923,9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04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потребностей населения района в оказании услуг в сфере дополнительного образования (содержание учреждения)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100 481,1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100 481,1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100 481,1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3650">
                <a:tc>
                  <a:txBody>
                    <a:bodyPr/>
                    <a:lstStyle/>
                    <a:p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функций органов местного самоуправления (содержание комитета по образованию)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35 085,7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35 085,7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35 085,7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9543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57607"/>
              </p:ext>
            </p:extLst>
          </p:nvPr>
        </p:nvGraphicFramePr>
        <p:xfrm>
          <a:off x="143339" y="1268760"/>
          <a:ext cx="11809310" cy="4878463"/>
        </p:xfrm>
        <a:graphic>
          <a:graphicData uri="http://schemas.openxmlformats.org/drawingml/2006/table">
            <a:tbl>
              <a:tblPr firstRow="1" bandRow="1"/>
              <a:tblGrid>
                <a:gridCol w="5376597"/>
                <a:gridCol w="1008112"/>
                <a:gridCol w="1192932"/>
                <a:gridCol w="1180931"/>
                <a:gridCol w="984109"/>
                <a:gridCol w="1082520"/>
                <a:gridCol w="984109"/>
              </a:tblGrid>
              <a:tr h="28803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(оценка)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865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15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 (в среднегодовом исчислении)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чел.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19,706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19,560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19,483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19,462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19,547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 (на конец года)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чел.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19,604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19,516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19,449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19,475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19,619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6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 трудоспособного возраста</a:t>
                      </a:r>
                      <a:b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(на конец года)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чел.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11,610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11,494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11,482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11,482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11,540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4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 старше трудоспособного возраста (на конец года)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чел.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4,183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4,179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4,175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4,166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4,170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Миграционный прирост («-« убыль)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чел.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-0,167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-0,110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-0,090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млн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412 201,9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426 935,2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443 485,7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461 135,6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479 961,8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малых и средних предприятий, включая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микропредприятия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(на конец года)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56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Среднесписочная численность работников на предприятиях малого и среднего предпринимательства (включая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микропредприятия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(без внешних совместителей)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 чел.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1,525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Инвестиции в основной капитал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млн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155 194,1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166 230,9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179 112,2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194 320,0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211 206,9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01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Ввод в действие жилых домов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кв.м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общей площади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Фонд заработной платы работников организаций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млн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23 789,6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25 218,1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26 808,8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28 486,9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30 256,4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88 507,0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93 817,4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99 446,5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105 413,3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111 738,0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Реальные располагаемые денежные доходы населения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г/г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44" marR="49744" marT="5891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1371" y="260649"/>
            <a:ext cx="11233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311967"/>
            <a:ext cx="1108923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2022-2024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36841"/>
              </p:ext>
            </p:extLst>
          </p:nvPr>
        </p:nvGraphicFramePr>
        <p:xfrm>
          <a:off x="0" y="959994"/>
          <a:ext cx="12072664" cy="58980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0820"/>
                <a:gridCol w="6708908"/>
                <a:gridCol w="1597853"/>
                <a:gridCol w="1491329"/>
                <a:gridCol w="1603754"/>
              </a:tblGrid>
              <a:tr h="4024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9217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финансовое и организационно-методическое обеспечение реализации муниципальной программы (содержание централизованной бухгалтерии)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78 589,2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78 589,2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78 589,2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0686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Региональный проект «Патриотическое воспитание граждан Российской Федерации» 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446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участие в мероприятиях,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направленных на выявление и развитие талантливых детей и молодежи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1 390,8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6756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гражданско-патриотических качеств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и молодежи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1 194,4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904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оздоровление детей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21 149,9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21 149,9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21 149,9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9900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профориентации и карьерным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устремлениям молодежи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5739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мер социальной поддержки отдельных категориям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81 921,8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70 811,4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67 841,6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6756">
                <a:tc>
                  <a:txBody>
                    <a:bodyPr/>
                    <a:lstStyle/>
                    <a:p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</a:p>
                    <a:p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2 095 412,3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2 105 756,4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082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719,4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04953"/>
            <a:ext cx="107459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308581"/>
              </p:ext>
            </p:extLst>
          </p:nvPr>
        </p:nvGraphicFramePr>
        <p:xfrm>
          <a:off x="2" y="1052735"/>
          <a:ext cx="12191997" cy="580526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/>
                <a:gridCol w="6591127"/>
                <a:gridCol w="1900314"/>
                <a:gridCol w="1055730"/>
                <a:gridCol w="1055730"/>
                <a:gridCol w="1161305"/>
              </a:tblGrid>
              <a:tr h="3775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0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16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муниципальных общеобразовательных организациях,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Численность обучающихся в возрасте 15 – 21 года по основным общеобразовательным программам, человек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390,0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507,0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2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1456" y="485958"/>
            <a:ext cx="11157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2022-2024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81423"/>
              </p:ext>
            </p:extLst>
          </p:nvPr>
        </p:nvGraphicFramePr>
        <p:xfrm>
          <a:off x="0" y="893752"/>
          <a:ext cx="12170770" cy="591962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047"/>
                <a:gridCol w="6579650"/>
                <a:gridCol w="1897006"/>
                <a:gridCol w="1053892"/>
                <a:gridCol w="1053892"/>
                <a:gridCol w="1159283"/>
              </a:tblGrid>
              <a:tr h="34966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9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27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9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детей в возрасте от 5 до 18 лет, охваченных дополнительным образованием,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4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Охват детей деятельностью региональных центров выявления, поддержки и развития способностей и талантов у детей, молодежи, технопарков «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Calibri"/>
                        </a:rPr>
                        <a:t>Кванториум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», «IT-куб», в%</a:t>
                      </a:r>
                      <a:endParaRPr lang="ru-RU" sz="1100" dirty="0"/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83753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382" y="448043"/>
            <a:ext cx="10887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2022-2024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753949"/>
              </p:ext>
            </p:extLst>
          </p:nvPr>
        </p:nvGraphicFramePr>
        <p:xfrm>
          <a:off x="0" y="1003084"/>
          <a:ext cx="12192001" cy="58549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2"/>
                <a:gridCol w="6591126"/>
                <a:gridCol w="1900314"/>
                <a:gridCol w="1055731"/>
                <a:gridCol w="985429"/>
                <a:gridCol w="1231609"/>
              </a:tblGrid>
              <a:tr h="3912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39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обучающихся по программам основного и среднего общего образования, охваченных мероприятиями, направленным на раннюю профессиональную ориентацию, в том числе в рамках программы «Билет в будущее»,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30,0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37,0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Количество субъектов Российской Федерации, выдающих сертификаты дополнительного образования в рамках системы персонифицированного финансирования дополнительного образования детей, в единицах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3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общеобразовательных организаций, оснащённых в целях внедрения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9308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64" y="443599"/>
            <a:ext cx="106019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2022-2024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23944"/>
              </p:ext>
            </p:extLst>
          </p:nvPr>
        </p:nvGraphicFramePr>
        <p:xfrm>
          <a:off x="1" y="998637"/>
          <a:ext cx="12191999" cy="58593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/>
                <a:gridCol w="6591127"/>
                <a:gridCol w="1900315"/>
                <a:gridCol w="1055730"/>
                <a:gridCol w="1055730"/>
                <a:gridCol w="1161306"/>
              </a:tblGrid>
              <a:tr h="2778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81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5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работников, использующих сервисы федеральной информационно-сервисной платформы цифровой образовательной среды,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1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образовательных организаций, использующих сервисы федеральной информационно-сервисной платформы цифровой образовательной среды при реализации программ основного общего образования, 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7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Доступность дошкольного образования для детей в возрасте от 1,5 до 3 лет,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7448" y="491258"/>
            <a:ext cx="10585176" cy="378041"/>
          </a:xfrm>
        </p:spPr>
        <p:txBody>
          <a:bodyPr>
            <a:normAutofit/>
          </a:bodyPr>
          <a:lstStyle/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2022-2024 </a:t>
            </a:r>
            <a:r>
              <a:rPr lang="ru-RU" sz="135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sz="135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61554"/>
              </p:ext>
            </p:extLst>
          </p:nvPr>
        </p:nvGraphicFramePr>
        <p:xfrm>
          <a:off x="1" y="959993"/>
          <a:ext cx="12191999" cy="58980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0"/>
                <a:gridCol w="6423910"/>
                <a:gridCol w="1712926"/>
                <a:gridCol w="1209124"/>
                <a:gridCol w="1256944"/>
                <a:gridCol w="1161305"/>
              </a:tblGrid>
              <a:tr h="2366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49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получивших вознаграждение за классное руководство, в общей численности педагогических работников такой категории,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68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9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детей в возрасте от 6 до 17 лет (включительно), охваченных всеми формами отдыха и оздоровления, от общей численности детей, нуждающихся в оздоровлении,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7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Обеспеченность питанием детей в возрасте от 6 до 17 лет (включительно) в лагерях с дневным пребыванием детей, в возрасте от 8 до 17 лет (включительно) - в палаточных лагерях, в возрасте от 14 до 17 лет (включительно) - в лагерях труда и отдыха с дневным пребыванием детей,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929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365973"/>
            <a:ext cx="10945216" cy="378041"/>
          </a:xfrm>
        </p:spPr>
        <p:txBody>
          <a:bodyPr>
            <a:normAutofit/>
          </a:bodyPr>
          <a:lstStyle/>
          <a:p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2022-2024</a:t>
            </a:r>
            <a:r>
              <a:rPr lang="ru-RU" sz="135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22204"/>
              </p:ext>
            </p:extLst>
          </p:nvPr>
        </p:nvGraphicFramePr>
        <p:xfrm>
          <a:off x="0" y="959994"/>
          <a:ext cx="12191999" cy="58980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0"/>
                <a:gridCol w="6423911"/>
                <a:gridCol w="1712925"/>
                <a:gridCol w="1209124"/>
                <a:gridCol w="1256944"/>
                <a:gridCol w="1161305"/>
              </a:tblGrid>
              <a:tr h="2768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71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Разработка и внедрение рабочих программ воспитания обучающихся в общеобразовательных организациях и профессиональных образовательных организациях, нарастающим итогом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68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Численность детей и молодежи в возрасте до 35 лет, вовлеченных в социально активную деятельность через увеличение охвата патриотическими проектами (тыс. чел.)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0,934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1,312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1,434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2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Создание условий для развития системы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Calibri"/>
                        </a:rPr>
                        <a:t>межпоколенческого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 взаимодействия и обеспечения преемственности поколений, поддержки общественных инициатив и проектов, направленных на гражданское и патриотическое воспитание детей и молодежи (тыс. чел.)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0,067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3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0448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129839"/>
            <a:ext cx="1094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</a:t>
            </a:r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 </a:t>
            </a: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Ханты-Мансийского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265206"/>
            <a:ext cx="11521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0670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780930"/>
            <a:ext cx="1152128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улучшению положения на рынке труда незанятых трудовой деятельностью и безработных граждан, зарегистрированных в органах службы занятости населения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производственного травматизма </a:t>
            </a:r>
          </a:p>
        </p:txBody>
      </p:sp>
    </p:spTree>
    <p:extLst>
      <p:ext uri="{BB962C8B-B14F-4D97-AF65-F5344CB8AC3E}">
        <p14:creationId xmlns:p14="http://schemas.microsoft.com/office/powerpoint/2010/main" val="27710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67102" y="379502"/>
            <a:ext cx="1094521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12807"/>
              </p:ext>
            </p:extLst>
          </p:nvPr>
        </p:nvGraphicFramePr>
        <p:xfrm>
          <a:off x="263353" y="1340768"/>
          <a:ext cx="11737304" cy="44177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8426"/>
                <a:gridCol w="6392639"/>
                <a:gridCol w="1571960"/>
                <a:gridCol w="1571960"/>
                <a:gridCol w="1622319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Содействие улучшению ситуации на рынке труда</a:t>
                      </a:r>
                      <a:endParaRPr lang="ru-RU" sz="1200" b="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40 286,5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41 086,5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30 669,4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19042"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Улучшение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условий и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охраны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труда в Ханты-Мансийском районе 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872,3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843,7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843,7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8" marR="295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4488"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43 158,8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43 930,2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33 513,1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7529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1654" y="554994"/>
            <a:ext cx="61566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285087"/>
              </p:ext>
            </p:extLst>
          </p:nvPr>
        </p:nvGraphicFramePr>
        <p:xfrm>
          <a:off x="263352" y="1052736"/>
          <a:ext cx="11521281" cy="493941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4258"/>
                <a:gridCol w="6228529"/>
                <a:gridCol w="1795773"/>
                <a:gridCol w="997651"/>
                <a:gridCol w="997651"/>
                <a:gridCol w="1097419"/>
              </a:tblGrid>
              <a:tr h="3115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9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4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Уровень регистрируемой безработицы к численности экономически активного населения в Ханты-Мансийском районе (на конец года),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населения, 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работы, 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проведенной уведомительной регистрации коллективных договоров и территориальных соглашений, 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8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трудоспособности, чел.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3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оказатели прогноза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социально-экономического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развития 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Ханты-Мансийского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района: </a:t>
            </a:r>
            <a:b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Демографическая ситуация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37884758"/>
              </p:ext>
            </p:extLst>
          </p:nvPr>
        </p:nvGraphicFramePr>
        <p:xfrm>
          <a:off x="6456471" y="1140884"/>
          <a:ext cx="5198368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779902"/>
              </p:ext>
            </p:extLst>
          </p:nvPr>
        </p:nvGraphicFramePr>
        <p:xfrm>
          <a:off x="642613" y="1268760"/>
          <a:ext cx="51983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926635"/>
              </p:ext>
            </p:extLst>
          </p:nvPr>
        </p:nvGraphicFramePr>
        <p:xfrm>
          <a:off x="767408" y="3429001"/>
          <a:ext cx="10657184" cy="245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7382" y="5661248"/>
            <a:ext cx="1113723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Отличительной чертой миграционных процессов в Ханты-Мансийском районе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является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доминирование экономической миграции, важнейшей составляющей которой выступает миграция рабочей силы (временная трудовая миграция). Основной отраслью экономики района, в которой привлекаются трудовые мигранты, является нефтедобывающая отрасль.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9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3330" y="226892"/>
            <a:ext cx="1088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на территории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5319212"/>
            <a:ext cx="11017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55556"/>
            <a:ext cx="648071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371" y="3050959"/>
            <a:ext cx="11557284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/>
              <a:t>Развитие малого и среднего </a:t>
            </a:r>
            <a:r>
              <a:rPr lang="ru-RU" sz="1400" dirty="0" smtClean="0"/>
              <a:t>предпринимательства в </a:t>
            </a:r>
            <a:r>
              <a:rPr lang="ru-RU" sz="1400" dirty="0"/>
              <a:t>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04664"/>
            <a:ext cx="10945216" cy="5294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05679"/>
              </p:ext>
            </p:extLst>
          </p:nvPr>
        </p:nvGraphicFramePr>
        <p:xfrm>
          <a:off x="335359" y="1124741"/>
          <a:ext cx="11593288" cy="55446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1331"/>
                <a:gridCol w="6314200"/>
                <a:gridCol w="1552672"/>
                <a:gridCol w="1552672"/>
                <a:gridCol w="1602413"/>
              </a:tblGrid>
              <a:tr h="132358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58019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Содействие развитию малого и среднего предпринимательства в Ханты-Мансийском районе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81106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"Создание условий для легкого старта и комфортного ведения бизнеса"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851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Региональный проект "Акселерация субъектов малого и среднего предпринимательства"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677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866,8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3432" y="315195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ГОДАХ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13684"/>
              </p:ext>
            </p:extLst>
          </p:nvPr>
        </p:nvGraphicFramePr>
        <p:xfrm>
          <a:off x="263352" y="1268760"/>
          <a:ext cx="11487742" cy="461837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98169"/>
                <a:gridCol w="7577979"/>
                <a:gridCol w="1111480"/>
                <a:gridCol w="630035"/>
                <a:gridCol w="700038"/>
                <a:gridCol w="770041"/>
              </a:tblGrid>
              <a:tr h="6880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целевых показателей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5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0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занятых в сфере МСП, включая индивидуальных предпринимателей и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самозанятых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человек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08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процент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6887" y="275987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0357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838454"/>
            <a:ext cx="1072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Ханты-Мансийского района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368" y="5319212"/>
            <a:ext cx="114492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834935"/>
            <a:ext cx="1137726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/>
                <a:ea typeface="Times New Roman"/>
              </a:rPr>
              <a:t>устойчивое развитие агропромышленного комплекса, повышение конкурентоспособности продукции, произведенной в 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052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127448" y="404664"/>
            <a:ext cx="10585176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28221"/>
              </p:ext>
            </p:extLst>
          </p:nvPr>
        </p:nvGraphicFramePr>
        <p:xfrm>
          <a:off x="191344" y="1052738"/>
          <a:ext cx="11737304" cy="55446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0767"/>
                <a:gridCol w="6765398"/>
                <a:gridCol w="1586122"/>
                <a:gridCol w="1480380"/>
                <a:gridCol w="1374637"/>
              </a:tblGrid>
              <a:tr h="9533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5440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производства и реализации продукции растениеводства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9 481,0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9 481,0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9 481,0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отрасли животноводства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84 081,8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75 812,0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83 023,8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 </a:t>
                      </a:r>
                      <a:r>
                        <a:rPr lang="ru-RU" sz="1100" kern="120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рыбохозяйственного</a:t>
                      </a: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комплекса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1 570,0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1 570,0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1 570,0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3160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  системы заготовки и переработки дикоросов 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5 293,0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5 293,0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5 293,0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07230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 мероприятий при осуществлении деятельности по обращению  с животными  без владельцев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2 628,6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507,9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89160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103 054,4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92 656,8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99 875,7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793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260648"/>
            <a:ext cx="104411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10730"/>
              </p:ext>
            </p:extLst>
          </p:nvPr>
        </p:nvGraphicFramePr>
        <p:xfrm>
          <a:off x="263352" y="1196752"/>
          <a:ext cx="11521281" cy="5400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12072"/>
                <a:gridCol w="6694090"/>
                <a:gridCol w="1254532"/>
                <a:gridCol w="696963"/>
                <a:gridCol w="696963"/>
                <a:gridCol w="766661"/>
              </a:tblGrid>
              <a:tr h="2830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7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5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овощей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1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скота и птицы на убой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5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молока в хозяйствах всех категорий, тонн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6200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29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Производство пищевой рыбной продукции собственного производства, тонн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110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120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130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2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заготовки дикоросов, тонн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6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валовой продукции сельского хозяйства на 10 тыс. человек, млн. рублей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1015,0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6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отловленных безнадзорных и бродячих животных, единиц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167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167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167</a:t>
                      </a:r>
                      <a:endParaRPr lang="ru-RU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170</a:t>
                      </a:r>
                      <a:endParaRPr lang="ru-RU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3953" y="200615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61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администрация Ханты-Мансийского района (управление по информационным технологиям администрации Ханты-Мансийского района</a:t>
            </a:r>
            <a:endParaRPr lang="ru-RU" sz="135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86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510899"/>
            <a:ext cx="110892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информационного пространства на основе использования цифровых технологий для повышения качества жизни граждан и обеспечения условий для реализации эффективной системы муниципального управления в Ханты-Мансийском районе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09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055440" y="476672"/>
            <a:ext cx="10585176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34428"/>
              </p:ext>
            </p:extLst>
          </p:nvPr>
        </p:nvGraphicFramePr>
        <p:xfrm>
          <a:off x="335360" y="1124743"/>
          <a:ext cx="11449271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7742"/>
                <a:gridCol w="6599376"/>
                <a:gridCol w="1547198"/>
                <a:gridCol w="1444052"/>
                <a:gridCol w="1340903"/>
              </a:tblGrid>
              <a:tr h="9305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07876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и сопровождение инфраструктуры цифрового муниципалитета и информационных систем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38428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технической и технологической основ становления информационного общества и электронного муниципалитета для перехода к цифровой экономики»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80807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безопасности информации в корпоративной сети органов администрации Ханты-Мансийского района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578,1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4944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968,3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514" y="515607"/>
            <a:ext cx="10801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806377"/>
              </p:ext>
            </p:extLst>
          </p:nvPr>
        </p:nvGraphicFramePr>
        <p:xfrm>
          <a:off x="263352" y="920605"/>
          <a:ext cx="11521280" cy="413882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4258"/>
                <a:gridCol w="6468087"/>
                <a:gridCol w="1556214"/>
                <a:gridCol w="997651"/>
                <a:gridCol w="997651"/>
                <a:gridCol w="1097419"/>
              </a:tblGrid>
              <a:tr h="2435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5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рабочих мест, обеспеченных программным продуктом для участия в электронном документообороте,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защиты аттестованных муниципальных информационных систем персональных данных по требованиям защиты информации, единиц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6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Доля государственных и муниципальных услуг, предоставляемых в электронном виде, от общего числа государственных и муниципальных услуг, %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29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Стоимостная доля закупаемого и (или) арендуемого органами администрации Ханты-Мансийского района и подведомственными учреждениями отечественного программного обеспечения, %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060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16632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«Устойчивое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развитие коренных малочисленных народов Севера на территории Ханты-Мансийского района на 2022-2024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годы»</a:t>
            </a:r>
            <a:endParaRPr lang="ru-RU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282464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" y="116632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6" y="1988840"/>
            <a:ext cx="1123324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самобытному социально-экономическому и культурному развитию коренных малочисленных народов Севера, защита их исконной среды обитания, традиционных образа жизни, хозяйственной деятельности и промыслов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устойчивого экономического и социально-культурного развития коренных малочисленных народов Севера на основе рационального природопользования, сохранения исконной среды обитания, традиционной культуры и быта малочисленных народов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0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0972800" cy="56207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оказатели прогноза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социально-экономического развития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Ханты-Мансийского района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: </a:t>
            </a:r>
            <a:b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Промышленное </a:t>
            </a: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производство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2471889"/>
              </p:ext>
            </p:extLst>
          </p:nvPr>
        </p:nvGraphicFramePr>
        <p:xfrm>
          <a:off x="383745" y="1664103"/>
          <a:ext cx="5810291" cy="332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93473573"/>
              </p:ext>
            </p:extLst>
          </p:nvPr>
        </p:nvGraphicFramePr>
        <p:xfrm>
          <a:off x="6289868" y="1760944"/>
          <a:ext cx="5665389" cy="386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60373" y="5085185"/>
            <a:ext cx="5715040" cy="15158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долю Ханты-Мансийского района приходится порядка </a:t>
            </a:r>
            <a:r>
              <a:rPr lang="ru-RU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общей добычи нефти по округу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015" y="1140883"/>
            <a:ext cx="11425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Выпуск товаров и услуг по всем видам экономической деятельности в </a:t>
            </a:r>
            <a:r>
              <a:rPr lang="ru-RU" sz="1400" dirty="0" smtClean="0">
                <a:latin typeface="Times New Roman"/>
                <a:ea typeface="Times New Roman"/>
              </a:rPr>
              <a:t>2020 </a:t>
            </a:r>
            <a:r>
              <a:rPr lang="ru-RU" sz="1400" dirty="0">
                <a:latin typeface="Times New Roman"/>
                <a:ea typeface="Times New Roman"/>
              </a:rPr>
              <a:t>году сложился в объеме </a:t>
            </a:r>
            <a:r>
              <a:rPr lang="ru-RU" sz="1400" dirty="0" smtClean="0">
                <a:latin typeface="Times New Roman"/>
                <a:ea typeface="Times New Roman"/>
              </a:rPr>
              <a:t>416 789,6 </a:t>
            </a:r>
            <a:r>
              <a:rPr lang="ru-RU" sz="1400" dirty="0">
                <a:latin typeface="Times New Roman"/>
                <a:ea typeface="Times New Roman"/>
              </a:rPr>
              <a:t>млн. </a:t>
            </a:r>
            <a:r>
              <a:rPr lang="ru-RU" sz="1400" dirty="0" smtClean="0">
                <a:latin typeface="Times New Roman"/>
                <a:ea typeface="Times New Roman"/>
              </a:rPr>
              <a:t>рублей, который на 98% </a:t>
            </a:r>
            <a:r>
              <a:rPr lang="ru-RU" sz="1400" dirty="0">
                <a:latin typeface="Times New Roman"/>
                <a:ea typeface="Times New Roman"/>
              </a:rPr>
              <a:t>сформирован за счет вида деятельности, связанного </a:t>
            </a:r>
            <a:r>
              <a:rPr lang="ru-RU" sz="1400" dirty="0" smtClean="0">
                <a:latin typeface="Times New Roman"/>
                <a:ea typeface="Times New Roman"/>
              </a:rPr>
              <a:t>с </a:t>
            </a:r>
            <a:r>
              <a:rPr lang="ru-RU" sz="1400" dirty="0">
                <a:latin typeface="Times New Roman"/>
                <a:ea typeface="Times New Roman"/>
              </a:rPr>
              <a:t>добычей полезных </a:t>
            </a:r>
            <a:r>
              <a:rPr lang="ru-RU" sz="1400" dirty="0" smtClean="0">
                <a:latin typeface="Times New Roman"/>
                <a:ea typeface="Times New Roman"/>
              </a:rPr>
              <a:t>ископаемых (407 112,3 </a:t>
            </a:r>
            <a:r>
              <a:rPr lang="ru-RU" sz="1400" dirty="0">
                <a:latin typeface="Times New Roman"/>
                <a:ea typeface="Times New Roman"/>
              </a:rPr>
              <a:t>млн. </a:t>
            </a:r>
            <a:r>
              <a:rPr lang="ru-RU" sz="1400" dirty="0" smtClean="0">
                <a:latin typeface="Times New Roman"/>
                <a:ea typeface="Times New Roman"/>
              </a:rPr>
              <a:t>рублей).  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5346" y="5085184"/>
            <a:ext cx="5664629" cy="15158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территории района добычу нефти в 2020</a:t>
            </a:r>
            <a:r>
              <a:rPr kumimoji="0" lang="ru-RU" sz="16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году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осуществляли </a:t>
            </a:r>
          </a:p>
          <a:p>
            <a:pPr lvl="0" algn="ctr"/>
            <a:r>
              <a:rPr lang="ru-RU" sz="1600" kern="0" noProof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нефтегазодобывающих компаний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600" dirty="0" smtClean="0">
                <a:latin typeface="Times New Roman"/>
                <a:ea typeface="Times New Roman"/>
              </a:rPr>
              <a:t>Лидер по добыче нефти </a:t>
            </a:r>
            <a:r>
              <a:rPr lang="ru-RU" sz="1600" dirty="0">
                <a:latin typeface="Times New Roman"/>
                <a:ea typeface="Times New Roman"/>
              </a:rPr>
              <a:t>ПАО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lvl="0" algn="ctr"/>
            <a:r>
              <a:rPr lang="ru-RU" sz="1600" dirty="0" smtClean="0">
                <a:latin typeface="Times New Roman"/>
                <a:ea typeface="Times New Roman"/>
              </a:rPr>
              <a:t>«НК «Роснефть</a:t>
            </a:r>
            <a:r>
              <a:rPr lang="ru-RU" sz="1600" dirty="0">
                <a:latin typeface="Times New Roman"/>
                <a:ea typeface="Times New Roman"/>
              </a:rPr>
              <a:t>» – </a:t>
            </a:r>
            <a:r>
              <a:rPr lang="ru-RU" sz="1600" dirty="0" smtClean="0">
                <a:latin typeface="Times New Roman"/>
                <a:ea typeface="Times New Roman"/>
              </a:rPr>
              <a:t>26,9 </a:t>
            </a:r>
            <a:r>
              <a:rPr lang="ru-RU" sz="1600" dirty="0">
                <a:latin typeface="Times New Roman"/>
                <a:ea typeface="Times New Roman"/>
              </a:rPr>
              <a:t>млн. </a:t>
            </a:r>
            <a:r>
              <a:rPr lang="ru-RU" sz="1600" dirty="0" smtClean="0">
                <a:latin typeface="Times New Roman"/>
                <a:ea typeface="Times New Roman"/>
              </a:rPr>
              <a:t>тонн.</a:t>
            </a:r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4999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49909"/>
              </p:ext>
            </p:extLst>
          </p:nvPr>
        </p:nvGraphicFramePr>
        <p:xfrm>
          <a:off x="119336" y="1052736"/>
          <a:ext cx="11953328" cy="5688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536"/>
                <a:gridCol w="6889913"/>
                <a:gridCol w="1615314"/>
                <a:gridCol w="1507627"/>
                <a:gridCol w="1399938"/>
              </a:tblGrid>
              <a:tr h="11493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4990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юридических и физических лиц из числа коренных малочисленных народов, осуществляющих традиционную хозяйственную деятельность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2 954,2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2 969,7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2 969,7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3341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и проведение мероприятий, направленных на сохранение и развитие самобытной культуры, традиционного образа жизни, национальных видов спорта коренных малочисленных народов Севера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3807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проектов, способствующих развитию национальных культур, этнографического туризма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940" algn="l"/>
                        </a:tabLs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3042">
                <a:tc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4 404,2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4 419,7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4419,7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9130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725541"/>
              </p:ext>
            </p:extLst>
          </p:nvPr>
        </p:nvGraphicFramePr>
        <p:xfrm>
          <a:off x="119337" y="980729"/>
          <a:ext cx="11953328" cy="57606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9417"/>
                <a:gridCol w="6710641"/>
                <a:gridCol w="1614572"/>
                <a:gridCol w="1035063"/>
                <a:gridCol w="1035063"/>
                <a:gridCol w="1138572"/>
              </a:tblGrid>
              <a:tr h="262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96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оличество национальных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единиц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национальных   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получивших поддержку на развитие традиционных отраслей хозяйства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6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пользователей территориями традиционного природопользования из числа коренных малочисленных народов Севера и лиц, не относящихся к коренным малочисленным народам Севера, но ведущих традиционные виды хозяйственной деятельности, человек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семей, осуществляющих традиционную хозяйственную деятельность,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" y="9130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9130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95023"/>
              </p:ext>
            </p:extLst>
          </p:nvPr>
        </p:nvGraphicFramePr>
        <p:xfrm>
          <a:off x="119337" y="980729"/>
          <a:ext cx="11953328" cy="576063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9417"/>
                <a:gridCol w="6710641"/>
                <a:gridCol w="1614572"/>
                <a:gridCol w="1035063"/>
                <a:gridCol w="1035063"/>
                <a:gridCol w="1138572"/>
              </a:tblGrid>
              <a:tr h="2627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96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Количество граждан из числа коренных малочисленных народов Севера, получивших знания по фольклору, ремеслам, традиционным промыслам и навыкам, языкам коренных малочисленных народов Севера, человек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организованных мероприятий (выставок, конференций, совещаний, форумов), направленных на продвижение туристского потенциала, единиц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6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зарегистрированных самозанятых, субъектов малого предпринимательства, НКО из числа граждан, относящихся к коренным малочисленным народам Севера, ед.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точек коллективного доступа к сети Интернет, единиц 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" y="9130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49994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в сфере обеспечения общественной безопасности в Ханты-Мансийском районе на 2022 – 2024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950" y="5040090"/>
            <a:ext cx="11289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и профилактики правонарушений администрации Ханты-Мансийского района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6" y="2132856"/>
            <a:ext cx="1123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прав граждан в отдельных сферах жизнедеятельности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209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4999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20312"/>
              </p:ext>
            </p:extLst>
          </p:nvPr>
        </p:nvGraphicFramePr>
        <p:xfrm>
          <a:off x="119335" y="1052734"/>
          <a:ext cx="11953329" cy="5688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536"/>
                <a:gridCol w="7162652"/>
                <a:gridCol w="1399939"/>
                <a:gridCol w="1450264"/>
                <a:gridCol w="1399938"/>
              </a:tblGrid>
              <a:tr h="6037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3811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деятельности народных дружин в сельских поселениях Ханты-Мансийского района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4982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Обеспечение функционирования и развития систем видеонаблюдения в сфере общественного порядка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171,2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171,2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171,2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4982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информационной антинаркотической политики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498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полномочий по обеспечению деятельности административной комиссии Ханты-Мансийского района</a:t>
                      </a:r>
                      <a:endParaRPr lang="ru-RU" sz="1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879,4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870,7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870,7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036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составлению (изменению и дополнению) списков кандидатов в присяжные заседатели федеральных судов общей юрисдикции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2,3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5779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1 286,6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1 277,5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1 286,0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44018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26829"/>
              </p:ext>
            </p:extLst>
          </p:nvPr>
        </p:nvGraphicFramePr>
        <p:xfrm>
          <a:off x="119336" y="1052736"/>
          <a:ext cx="11953327" cy="568863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9417"/>
                <a:gridCol w="6462100"/>
                <a:gridCol w="1863112"/>
                <a:gridCol w="1035063"/>
                <a:gridCol w="1035063"/>
                <a:gridCol w="1138572"/>
              </a:tblGrid>
              <a:tr h="3061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0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49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преступности (число зарегистрированных преступлений на 100 тыс. человек населения),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50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преступности на улицах и в общественных местах (число зарегистрированных преступлений на 100 тыс. человек населения), ед.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7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Общая распространенность наркомании (на 100 тыс. человек населения),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4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веществ, %.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69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9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Количество форм непосредственного осуществления населением местного самоуправления и участия населения в осуществлении местного самоуправления и случаев их применения в Ханты-Мансийском районе,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401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147493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Ханты-Мансийском районе на 2022 – 2024 годы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5265206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Ханты-Мансийского района «Управление гражданской защиты»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7493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1424" y="1484784"/>
            <a:ext cx="1116124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социально-экономического развития Ханты-Мансийского района, а также приемлемого уровня безопасности жизнедеятельности, необходимого уровня защищенности населения и территории Ханты-Мансийского района, материальных и культурных ценностей от опасностей, возникающих при военных конфликтах и чрезвычайных ситуациях</a:t>
            </a:r>
          </a:p>
          <a:p>
            <a:pPr algn="ctr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необходимого уровня защищенности населения, имущества от пожаров на территории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671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12204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76989"/>
              </p:ext>
            </p:extLst>
          </p:nvPr>
        </p:nvGraphicFramePr>
        <p:xfrm>
          <a:off x="119335" y="1052734"/>
          <a:ext cx="11953329" cy="56886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536"/>
                <a:gridCol w="6889913"/>
                <a:gridCol w="1615315"/>
                <a:gridCol w="1507628"/>
                <a:gridCol w="1399937"/>
              </a:tblGrid>
              <a:tr h="77566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4875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поддержание в постоянной готовности материальных ресурсов (запасов) резерва для ликвидации чрезвычайных ситуаций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аппаратно-программного комплекса «Безопасный город»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8 641,7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8 646,6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8 646,6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по обеспечению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безопасности людей на водных объектах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14 980,0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11 780,9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5 200,8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выполнение полномочий и функций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 «УГЗ»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27 542,3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27 542,3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27 542,3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по установлению санитарно-защитной зоны сибиреязвенного скотомогильника на территории п. Кирпичный, Ханты-Мансийского района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сельских населенных пунктов, расположенных в лесных массивах, от лесных пожаров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61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защищенности населения, социальных объектов и объектов экономики от пожаров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25 512,5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9 709,6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376">
                <a:tc>
                  <a:txBody>
                    <a:bodyPr/>
                    <a:lstStyle/>
                    <a:p>
                      <a:pPr algn="ctr"/>
                      <a:endParaRPr lang="ru-RU" sz="12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80 296,3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58 679,4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42 832,4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220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11615"/>
            <a:ext cx="11161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2021-2023 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14292"/>
              </p:ext>
            </p:extLst>
          </p:nvPr>
        </p:nvGraphicFramePr>
        <p:xfrm>
          <a:off x="119337" y="980728"/>
          <a:ext cx="11953328" cy="576064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9417"/>
                <a:gridCol w="6462100"/>
                <a:gridCol w="1863113"/>
                <a:gridCol w="1035063"/>
                <a:gridCol w="1035063"/>
                <a:gridCol w="1138572"/>
              </a:tblGrid>
              <a:tr h="2930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1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0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вещевым имуществом и продовольственным резервом,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6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 при информировании и оповещении в случае угрозы возникновения или возникновении чрезвычайных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ситуаций,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6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воздействия вод, на уровне,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67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реализации плана основных мероприятий Ханты-Мансийского района в области гражданской обороны, предупреждения  и ликвидации чрезвычайных ситуаций, обеспечения пожарной безопасности и безопасности людей  на водных объектах,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606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 сельских населенных пунктов наружными источниками противопожарного водоснабжения (пожарными водоемами), %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161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5440" y="149994"/>
            <a:ext cx="1072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транспортной системы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5194292"/>
            <a:ext cx="115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епартамент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строительства, архитектуры и жилищно-коммунального хозяйства администрации Ханты-Мансийского района (далее – департамент строительства, архитектуры и ЖКХ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350" b="1" dirty="0"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5360" y="2408973"/>
            <a:ext cx="1144927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инфраструктуры, обеспечивающей повышение доступности и безопасности услуг транспортного комплекса для населения Ханты-Мансийского района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предоставления транспортных услуг населению между поселениями  в границах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0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72800" cy="63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оказатели прогноза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социально-экономического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развития  </a:t>
            </a: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Ханты-Мансийского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района:  </a:t>
            </a:r>
            <a:b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Инвестиции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38268"/>
              </p:ext>
            </p:extLst>
          </p:nvPr>
        </p:nvGraphicFramePr>
        <p:xfrm>
          <a:off x="5327915" y="908720"/>
          <a:ext cx="652872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5360" y="5013176"/>
            <a:ext cx="1152128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Из общего объема инвестиционных вложений </a:t>
            </a:r>
            <a:r>
              <a:rPr lang="ru-RU" sz="1400" dirty="0" smtClean="0">
                <a:latin typeface="Times New Roman"/>
                <a:ea typeface="Times New Roman"/>
              </a:rPr>
              <a:t>121 369,1 млн. рублей приходится </a:t>
            </a:r>
            <a:r>
              <a:rPr lang="ru-RU" sz="1400" dirty="0">
                <a:latin typeface="Times New Roman"/>
                <a:ea typeface="Times New Roman"/>
              </a:rPr>
              <a:t>на собственные средства </a:t>
            </a:r>
            <a:r>
              <a:rPr lang="ru-RU" sz="1400" dirty="0" smtClean="0">
                <a:latin typeface="Times New Roman"/>
                <a:ea typeface="Times New Roman"/>
              </a:rPr>
              <a:t>предприятий, привлеченных </a:t>
            </a:r>
            <a:r>
              <a:rPr lang="ru-RU" sz="1400" dirty="0">
                <a:latin typeface="Times New Roman"/>
                <a:ea typeface="Times New Roman"/>
              </a:rPr>
              <a:t>средств – </a:t>
            </a:r>
            <a:r>
              <a:rPr lang="ru-RU" sz="1400" dirty="0" smtClean="0">
                <a:latin typeface="Times New Roman"/>
                <a:ea typeface="Times New Roman"/>
              </a:rPr>
              <a:t>33</a:t>
            </a:r>
            <a:r>
              <a:rPr lang="ru-RU" sz="1400" dirty="0">
                <a:latin typeface="Times New Roman"/>
                <a:ea typeface="Times New Roman"/>
              </a:rPr>
              <a:t> 822,3 млн. рублей.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Инвестирование в экономику района носит </a:t>
            </a:r>
            <a:r>
              <a:rPr lang="ru-RU" sz="1400" dirty="0" err="1">
                <a:latin typeface="Times New Roman"/>
                <a:ea typeface="Times New Roman"/>
              </a:rPr>
              <a:t>монопрофильный</a:t>
            </a:r>
            <a:r>
              <a:rPr lang="ru-RU" sz="1400" dirty="0">
                <a:latin typeface="Times New Roman"/>
                <a:ea typeface="Times New Roman"/>
              </a:rPr>
              <a:t> характер – 93,1% инвестируется в отрасль «Добыча полезных ископаемых» или 144 536,5 млн. рублей. Инвестиционная политика компаний данной отрасли направлена на дальнейшее развитие отрасли и ее модернизацию.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04277512"/>
              </p:ext>
            </p:extLst>
          </p:nvPr>
        </p:nvGraphicFramePr>
        <p:xfrm>
          <a:off x="431371" y="908720"/>
          <a:ext cx="54726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59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60591" y="327280"/>
            <a:ext cx="10729192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5803"/>
              </p:ext>
            </p:extLst>
          </p:nvPr>
        </p:nvGraphicFramePr>
        <p:xfrm>
          <a:off x="407368" y="1196752"/>
          <a:ext cx="11377263" cy="547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4486"/>
                <a:gridCol w="6557868"/>
                <a:gridCol w="1537468"/>
                <a:gridCol w="1434970"/>
                <a:gridCol w="1332471"/>
              </a:tblGrid>
              <a:tr h="8881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1570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реконструкция, капитальный (текущий) ремонт автомобильных дорог местного значения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2 807,2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1570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доступности и повышение качества транспортных услуг водным, воздушным, автомобильным транспортом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23 968,7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1 261,3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1 261,3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6972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Содержание транспортной инфраструктуры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9 876,0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6 755,4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6 755,4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8977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Популяризация деятельности школьных отрядов юных инспекторов дорожного движения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8977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в районных, региональных слетах, конкурсах юных инспекторов дорожного движения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382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36 991,9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8 356,7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8 356,7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530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3242" y="437574"/>
            <a:ext cx="107291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70789"/>
              </p:ext>
            </p:extLst>
          </p:nvPr>
        </p:nvGraphicFramePr>
        <p:xfrm>
          <a:off x="595158" y="437317"/>
          <a:ext cx="11145559" cy="583976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91074"/>
                <a:gridCol w="6159387"/>
                <a:gridCol w="1603233"/>
                <a:gridCol w="965117"/>
                <a:gridCol w="965117"/>
                <a:gridCol w="1061631"/>
              </a:tblGrid>
              <a:tr h="2257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40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Протяженность сети автомобильных дорог общего пользования местного значения, км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214,6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385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214,6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3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воздушного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водного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9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рейсов автомобильного транспорта, рейс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0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Протяженность автомобильных дорог, содержащихся за счет средств бюджета Ханты-Мансийского района, км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00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Количество дорожно-транспортных происшествий с участием несовершеннолетних, ед.</a:t>
                      </a:r>
                      <a:endParaRPr lang="ru-RU" sz="11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82615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416" y="149994"/>
            <a:ext cx="1123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муниципального управления Ханты-Мансийского района на 2022 – 2024 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5194293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учету и отчетности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9416" y="2204864"/>
            <a:ext cx="112332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и совершенствования эффективности муниципального управления в Ханты-Мансийском районе</a:t>
            </a:r>
            <a:endParaRPr lang="ru-RU" sz="135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995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37865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83768"/>
              </p:ext>
            </p:extLst>
          </p:nvPr>
        </p:nvGraphicFramePr>
        <p:xfrm>
          <a:off x="119337" y="980728"/>
          <a:ext cx="11953327" cy="576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535"/>
                <a:gridCol w="6889913"/>
                <a:gridCol w="1615315"/>
                <a:gridCol w="1507627"/>
                <a:gridCol w="1399937"/>
              </a:tblGrid>
              <a:tr h="88958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56093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и обеспечение работы системы дополнительного профессионального образования муниципальных служащих и лиц, включенных в кадровый резерв Ханты-Мансийского района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1103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выполнение полномочий и функций администрации Ханты-Мансийского района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123 948,1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123 948,1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123 948,1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66931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надлежащих организационно-технических условий, необходимых для исполнения профессиональной служебной деятельности органов местного самоуправления Ханты-Мансийского района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129 737,4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129 737,4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129 737,4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1103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отдельных государственных полномочий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3 942,5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4 028,0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4 028,0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5828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258 378,0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257 713,5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257 713,5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2361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16632"/>
            <a:ext cx="112332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88275"/>
              </p:ext>
            </p:extLst>
          </p:nvPr>
        </p:nvGraphicFramePr>
        <p:xfrm>
          <a:off x="114992" y="980727"/>
          <a:ext cx="11957672" cy="576064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9570"/>
                <a:gridCol w="6608186"/>
                <a:gridCol w="1720052"/>
                <a:gridCol w="1035439"/>
                <a:gridCol w="1035439"/>
                <a:gridCol w="1138986"/>
              </a:tblGrid>
              <a:tr h="30725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1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1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4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15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администрации района, получивших дополнительное профессиональное образование, от общего числа служащих, подлежащих направлению на обучение по программе дополнительного профессионального образования,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76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администрации Ханты-Мансийского района за отчетный финансовый год, утвержденных решением о бюджете Ханты-Мансийского района,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05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объема финансового обеспечения, отраженного в плане муниципальных закупок, утвержденному объему бюджетных ассигнований для осуществления закупок на очередной финансовый год и плановый период,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1" y="11663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1424" y="230135"/>
            <a:ext cx="10945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«Ведение землеустройства и рационального использования земельных ресурсов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399" y="5265206"/>
            <a:ext cx="1116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58799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726923"/>
            <a:ext cx="11737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 территории Ханты-Мансийского района возможности беспрепятственного предоставления земельных участков для целей строительства и для иных целей, не связанных со строительством</a:t>
            </a:r>
          </a:p>
        </p:txBody>
      </p:sp>
    </p:spTree>
    <p:extLst>
      <p:ext uri="{BB962C8B-B14F-4D97-AF65-F5344CB8AC3E}">
        <p14:creationId xmlns:p14="http://schemas.microsoft.com/office/powerpoint/2010/main" val="6689207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54958" y="189622"/>
            <a:ext cx="11073690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40821"/>
              </p:ext>
            </p:extLst>
          </p:nvPr>
        </p:nvGraphicFramePr>
        <p:xfrm>
          <a:off x="263353" y="999622"/>
          <a:ext cx="11665294" cy="55257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510"/>
                <a:gridCol w="6723891"/>
                <a:gridCol w="1576391"/>
                <a:gridCol w="1471298"/>
                <a:gridCol w="1366204"/>
              </a:tblGrid>
              <a:tr h="7174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22205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кадастровых работ (межевание) земельных участков (под объектами муниципальной собственности, для муниципальных нужд), земельных участков государственная собственность на которые не разграничена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7763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кадастровых работ (межевание) земельных участков для содействия в оформлении в упрощенном порядке прав граждан на земельные участки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02471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Оценка земельных участков, находящихся в муниципальной собственности, земельных участков государственная собственность на которые не разграничена, для проведения аукционов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3322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программного обеспечения ГИС </a:t>
                      </a:r>
                      <a:r>
                        <a:rPr lang="ru-RU" sz="1100" err="1" smtClean="0">
                          <a:latin typeface="Times New Roman" pitchFamily="18" charset="0"/>
                          <a:cs typeface="Times New Roman" pitchFamily="18" charset="0"/>
                        </a:rPr>
                        <a:t>Mapifo</a:t>
                      </a:r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, Кадастровый офис, приборов и оборудования</a:t>
                      </a:r>
                      <a:r>
                        <a:rPr lang="ru-RU" sz="11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для обеспечения определения координат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2487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9622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508" y="254912"/>
            <a:ext cx="10945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08111"/>
              </p:ext>
            </p:extLst>
          </p:nvPr>
        </p:nvGraphicFramePr>
        <p:xfrm>
          <a:off x="191342" y="959993"/>
          <a:ext cx="11665297" cy="514185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9311"/>
                <a:gridCol w="6446610"/>
                <a:gridCol w="1677994"/>
                <a:gridCol w="1010123"/>
                <a:gridCol w="1010123"/>
                <a:gridCol w="1111136"/>
              </a:tblGrid>
              <a:tr h="2142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7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земельных участков (под объектами муниципальной собственности, для муниципальных нужд), земельных участков, государственная собственность на которые не разграничена, единиц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96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граждан, зарегистрировавших право собственности на земельные участки в рамках реализации Федерального закона от 30.06.2006 № 93-ФЗ «О внесении изменений в некоторые законодательные акты Российской Федерации по вопросу оформления в упрощенном порядке прав граждан на отдельные объекты недвижимого имущества», человек</a:t>
                      </a:r>
                      <a:endParaRPr lang="ru-RU" sz="1100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4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земельных участков, находящихся в муниципальной собственности, земельных участков государственная собственности на которые не разграничена, для проведения аукционов, единиц</a:t>
                      </a:r>
                      <a:endParaRPr lang="ru-RU" sz="1100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8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приобретенных программных продуктов, приборов и оборудования для обеспечения определения координат, единиц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2950" y="149994"/>
            <a:ext cx="1107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 развитие муниципального имущества 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4941170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2348880"/>
            <a:ext cx="115932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эффективной системы управления муниципальным имуществом Ханты-Мансийского района, позволяющей обеспечить оптимальный состав имущества для исполнения полномочий органами местного самоуправления Ханты-Мансийского района, оперативность в принятии решений по вопросам управления муниципальным имуществом, достоверный учет и контроль за использованием муниципального имущества, увеличение доходной базы бюджета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950081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54958" y="188640"/>
            <a:ext cx="10929674" cy="7920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935381"/>
              </p:ext>
            </p:extLst>
          </p:nvPr>
        </p:nvGraphicFramePr>
        <p:xfrm>
          <a:off x="335360" y="1196752"/>
          <a:ext cx="11449272" cy="53285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7742"/>
                <a:gridCol w="6599375"/>
                <a:gridCol w="1547199"/>
                <a:gridCol w="1444052"/>
                <a:gridCol w="1340904"/>
              </a:tblGrid>
              <a:tr h="9696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5882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Паспортизация объектов муниципальной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573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объектов муниципальной </a:t>
                      </a: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собственности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573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имущества муниципальной </a:t>
                      </a: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казны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2 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068,6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1431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и организационно-техническое обеспечение функций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депимущества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34 379,7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34 379,7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379,7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5882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объектов муниципальной собственности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1 558,1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8573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38 906,4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37 348,3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37 348,3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635871456"/>
              </p:ext>
            </p:extLst>
          </p:nvPr>
        </p:nvGraphicFramePr>
        <p:xfrm>
          <a:off x="6096000" y="1000108"/>
          <a:ext cx="6096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241837463"/>
              </p:ext>
            </p:extLst>
          </p:nvPr>
        </p:nvGraphicFramePr>
        <p:xfrm>
          <a:off x="6096000" y="3980590"/>
          <a:ext cx="6096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AutoShape 3"/>
          <p:cNvSpPr txBox="1">
            <a:spLocks noChangeArrowheads="1"/>
          </p:cNvSpPr>
          <p:nvPr/>
        </p:nvSpPr>
        <p:spPr>
          <a:xfrm rot="16200000">
            <a:off x="875021" y="756369"/>
            <a:ext cx="5611678" cy="6286545"/>
          </a:xfrm>
          <a:prstGeom prst="downArrowCallout">
            <a:avLst>
              <a:gd name="adj1" fmla="val 46540"/>
              <a:gd name="adj2" fmla="val 46540"/>
              <a:gd name="adj3" fmla="val 17184"/>
              <a:gd name="adj4" fmla="val 74559"/>
            </a:avLst>
          </a:prstGeom>
          <a:solidFill>
            <a:srgbClr val="F7EAE9"/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Рисунок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8216" y="1714488"/>
            <a:ext cx="1856613" cy="928694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Прямоугольная выноска 7"/>
          <p:cNvSpPr/>
          <p:nvPr/>
        </p:nvSpPr>
        <p:spPr>
          <a:xfrm>
            <a:off x="4095736" y="1857364"/>
            <a:ext cx="1428760" cy="571504"/>
          </a:xfrm>
          <a:prstGeom prst="wedgeRectCallout">
            <a:avLst>
              <a:gd name="adj1" fmla="val -118527"/>
              <a:gd name="adj2" fmla="val 7978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1 404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bb1326-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66" y="3071810"/>
            <a:ext cx="1905013" cy="908780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4000485" y="3143248"/>
            <a:ext cx="1428760" cy="571504"/>
          </a:xfrm>
          <a:prstGeom prst="wedgeRectCallout">
            <a:avLst>
              <a:gd name="adj1" fmla="val -118527"/>
              <a:gd name="adj2" fmla="val 7978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2 319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aq0704-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66" y="4214818"/>
            <a:ext cx="1905013" cy="9487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3" name="Прямоугольная выноска 12"/>
          <p:cNvSpPr/>
          <p:nvPr/>
        </p:nvSpPr>
        <p:spPr>
          <a:xfrm>
            <a:off x="4000485" y="4357694"/>
            <a:ext cx="1428760" cy="571504"/>
          </a:xfrm>
          <a:prstGeom prst="wedgeRectCallout">
            <a:avLst>
              <a:gd name="adj1" fmla="val -118527"/>
              <a:gd name="adj2" fmla="val 7978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788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komovdvor.spb.ru/images/ovechk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66" y="5500703"/>
            <a:ext cx="1984389" cy="1000132"/>
          </a:xfrm>
          <a:prstGeom prst="rect">
            <a:avLst/>
          </a:prstGeom>
          <a:noFill/>
        </p:spPr>
      </p:pic>
      <p:sp>
        <p:nvSpPr>
          <p:cNvPr id="14" name="Прямоугольная выноска 13"/>
          <p:cNvSpPr/>
          <p:nvPr/>
        </p:nvSpPr>
        <p:spPr>
          <a:xfrm>
            <a:off x="4000485" y="5715016"/>
            <a:ext cx="1428760" cy="571504"/>
          </a:xfrm>
          <a:prstGeom prst="wedgeRectCallout">
            <a:avLst>
              <a:gd name="adj1" fmla="val -118527"/>
              <a:gd name="adj2" fmla="val 7978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365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9176" y="1074314"/>
            <a:ext cx="35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Поголовье животных (голов)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584" y="178995"/>
            <a:ext cx="113190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+mj-cs"/>
              </a:rPr>
              <a:t>П</a:t>
            </a:r>
            <a:r>
              <a:rPr lang="ru-RU" sz="1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+mj-cs"/>
              </a:rPr>
              <a:t>оказатели </a:t>
            </a:r>
            <a:r>
              <a:rPr lang="ru-RU" sz="1400" b="1" dirty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+mj-cs"/>
              </a:rPr>
              <a:t>прогноза социально-экономического развития  Ханты-Мансийского района: </a:t>
            </a:r>
            <a:endParaRPr lang="ru-RU" sz="1400" b="1" dirty="0" smtClean="0">
              <a:effectLst>
                <a:reflection blurRad="6350" stA="55000" endA="300" endPos="45500" dir="5400000" sy="-100000" algn="bl" rotWithShape="0"/>
              </a:effectLst>
              <a:latin typeface="Times New Roman"/>
              <a:ea typeface="Times New Roman"/>
              <a:cs typeface="+mj-cs"/>
            </a:endParaRPr>
          </a:p>
          <a:p>
            <a:pPr algn="r"/>
            <a:r>
              <a:rPr lang="ru-RU" sz="20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  <a:cs typeface="+mj-cs"/>
              </a:rPr>
              <a:t>Сельское хозяйство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29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440" y="247275"/>
            <a:ext cx="11001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47820"/>
              </p:ext>
            </p:extLst>
          </p:nvPr>
        </p:nvGraphicFramePr>
        <p:xfrm>
          <a:off x="263354" y="1052736"/>
          <a:ext cx="11665295" cy="56166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1635"/>
                <a:gridCol w="6344285"/>
                <a:gridCol w="1677994"/>
                <a:gridCol w="1010122"/>
                <a:gridCol w="1010122"/>
                <a:gridCol w="1111137"/>
              </a:tblGrid>
              <a:tr h="2885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6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8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изготовленных технических паспортов, технических планов и актов обследования: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нежилого фонда, 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9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1.2. 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Линейные объекты, км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оценки, ед.</a:t>
                      </a:r>
                      <a:endParaRPr lang="ru-RU" sz="1100" kern="120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75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расходов на содержание имущества в общем объеме неналоговых доходов, полученных от использования муниципального имущества, %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снесенных объектов, ед.</a:t>
                      </a:r>
                      <a:endParaRPr lang="ru-RU" sz="11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9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Исполнение плана по поступлению неналоговых доходов в бюджет района,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2357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294" y="149994"/>
            <a:ext cx="1121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жителей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Ханты-Мансийского района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344" y="2564905"/>
            <a:ext cx="1173730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жилищного строительства и обеспечение жильем отдельных категорий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1150547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149994"/>
            <a:ext cx="10873208" cy="5427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27816"/>
              </p:ext>
            </p:extLst>
          </p:nvPr>
        </p:nvGraphicFramePr>
        <p:xfrm>
          <a:off x="191344" y="1124744"/>
          <a:ext cx="11665295" cy="54726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510"/>
                <a:gridCol w="6723891"/>
                <a:gridCol w="1576392"/>
                <a:gridCol w="1471298"/>
                <a:gridCol w="1366204"/>
              </a:tblGrid>
              <a:tr h="7281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86515"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жилых помещений по договорам купли-продажи и (или) приобретение жилых помещений по договорам участия в долевом строительстве</a:t>
                      </a:r>
                      <a:endParaRPr lang="ru-RU" sz="1000" kern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19 488,0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55 367,2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64 565,8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6515"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Федеральный проект «Обеспечение устойчивого сокращения непригодного для проживания жилищного фонда»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6515"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субсидий молодым семьям на строительство жилых помещений в Ханты-Мансийском районе</a:t>
                      </a:r>
                      <a:endParaRPr lang="ru-RU" sz="1000" kern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4918">
                <a:tc>
                  <a:txBody>
                    <a:bodyPr/>
                    <a:lstStyle/>
                    <a:p>
                      <a:pPr algn="ctr"/>
                      <a:r>
                        <a:rPr lang="ru-RU" sz="1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социальных выплат на оплату договора купли-продажи жилого помещения, договора строительного подряда  на строительство индивидуального жилого дома, для уплаты первоначального взноса при получении жилищного кредита, в том числе ипотечного, или жилищного займа на приобретение жилого помещения, или строительство индивидуального жилого дома, для осуществления последнего платежа в счет уплаты паевого взноса в полном размере на условиях </a:t>
                      </a:r>
                      <a:r>
                        <a:rPr lang="ru-RU" sz="10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софинансирования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из федерального, окружного и местного бюджетов</a:t>
                      </a:r>
                      <a:endParaRPr lang="ru-RU" sz="10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690,2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714,4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711,9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149994"/>
            <a:ext cx="11017224" cy="405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82746"/>
              </p:ext>
            </p:extLst>
          </p:nvPr>
        </p:nvGraphicFramePr>
        <p:xfrm>
          <a:off x="263352" y="959995"/>
          <a:ext cx="11593287" cy="5197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4254"/>
                <a:gridCol w="6682386"/>
                <a:gridCol w="1566660"/>
                <a:gridCol w="1462216"/>
                <a:gridCol w="1357771"/>
              </a:tblGrid>
              <a:tr h="64408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84135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Реализация полномочий, указанных в п. 3.1, 3.2 статьи 2 Закона Ханты-Мансийского автономного округа – Югры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31 марта 2009 года № 36-оз «О наделении органов местного самоуправления муниципальных образований Ханты-Мансийского автономного округа – Югры отдельными государственными полномочиями для обеспечения жилыми помещениями отдельных категорий граждан, определенных федеральным законодательством»</a:t>
                      </a:r>
                      <a:endParaRPr lang="ru-RU" sz="11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21,2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21,2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21,2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45262"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Предоставление субсидий отдельным категориям граждан, установленным федеральными законами от 12 января 1995 года № 5-ФЗ «О ветеранах» и от 24 ноября 1995 года № 181-ФЗ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«О социальной защите инвалидов в Российской Федерации» в рамках подпрограммы «Обеспечение мерами государственной поддержки по улучшению жилищных условий отдельных категорий граждан»</a:t>
                      </a:r>
                      <a:endParaRPr lang="ru-RU" sz="11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2 348,2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2 348,2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</a:rPr>
                        <a:t>2 348,2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4289" marR="2428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155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23 420,6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58 451,0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647,1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9994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958" y="380416"/>
            <a:ext cx="109296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35369"/>
              </p:ext>
            </p:extLst>
          </p:nvPr>
        </p:nvGraphicFramePr>
        <p:xfrm>
          <a:off x="191345" y="1268761"/>
          <a:ext cx="11802170" cy="532859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7639"/>
                <a:gridCol w="6418726"/>
                <a:gridCol w="1697683"/>
                <a:gridCol w="1021974"/>
                <a:gridCol w="1021974"/>
                <a:gridCol w="1124174"/>
              </a:tblGrid>
              <a:tr h="2051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4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семей, улучшивших жилищные условия, семей в год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тыс. м</a:t>
                      </a:r>
                      <a:r>
                        <a:rPr lang="ru-RU" sz="11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чел.</a:t>
                      </a: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4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1 жителя, кв. м</a:t>
                      </a: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6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ourier New"/>
                          <a:cs typeface="Times New Roman"/>
                        </a:rPr>
                        <a:t>Доля населения, получившего жилые помещения и улучшившего жилищные условия в отчетном году,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ourier New"/>
                          <a:cs typeface="Times New Roman"/>
                        </a:rPr>
                        <a:t>в общей численности населения, состоящего на учете в качестве нуждающегося в жилых помещениях, %  </a:t>
                      </a: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ru-RU" sz="11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2,6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6,5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7,5</a:t>
                      </a:r>
                      <a:endParaRPr lang="ru-RU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3512" y="959995"/>
            <a:ext cx="914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Ханты-Мансийского района 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0356" y="4869160"/>
            <a:ext cx="89298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</a:t>
            </a:r>
          </a:p>
          <a:p>
            <a:pPr algn="r"/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5400" y="2459505"/>
            <a:ext cx="1065718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 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единого культурного пространства района, создание комфортных условий и равных возможностей доступа населения к культурным ценностям, цифровым ресурсам, самореализации и раскрытию таланта каждого жителя Ханты-Мансийского района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06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271464" y="422621"/>
            <a:ext cx="1044116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47538"/>
              </p:ext>
            </p:extLst>
          </p:nvPr>
        </p:nvGraphicFramePr>
        <p:xfrm>
          <a:off x="0" y="1196752"/>
          <a:ext cx="12288688" cy="56612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5701"/>
                <a:gridCol w="7083215"/>
                <a:gridCol w="1660633"/>
                <a:gridCol w="1549924"/>
                <a:gridCol w="1439215"/>
              </a:tblGrid>
              <a:tr h="89101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9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 «Культурное пространство»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929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Стимулирование культурного разнообразия в Ханты - Мансийском районе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1 370,7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01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материально-технической базы учреждений культуры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801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одаренных детей и молодежи, развитие художественного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456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библиотечного дела 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23 493,1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11 470,4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11 168,7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6769"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62 733,5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47 658,6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47 353,1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9456" y="527180"/>
            <a:ext cx="103691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В </a:t>
            </a:r>
            <a:r>
              <a:rPr lang="ru-RU" sz="135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931297"/>
              </p:ext>
            </p:extLst>
          </p:nvPr>
        </p:nvGraphicFramePr>
        <p:xfrm>
          <a:off x="-1" y="1196750"/>
          <a:ext cx="12192000" cy="566124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7791"/>
                <a:gridCol w="6951577"/>
                <a:gridCol w="2032001"/>
                <a:gridCol w="962526"/>
                <a:gridCol w="962526"/>
                <a:gridCol w="855579"/>
              </a:tblGrid>
              <a:tr h="64382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8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9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4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9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культурных мероприятий (человек)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9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обращений к цифровым  ресурсам культуры,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 базовому значению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988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4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негосударственных,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некоммерческих организаций, предоставляющих услуги в сфере культуры, в общем числе организаций, предоставляющих услуги в сфере культуры,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получивших услуги в негосударственных, в том числе некоммерческих организациях, в общем числе граждан, получивших услуги в сфере культуры,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22180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7448" y="959995"/>
            <a:ext cx="10369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спорта и туризма на территории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2022-2024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5157194"/>
            <a:ext cx="91450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 и социальной политике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32656"/>
            <a:ext cx="663614" cy="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2564906"/>
            <a:ext cx="111612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3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потребности населения района в оказании туристических услуг</a:t>
            </a:r>
            <a:endParaRPr lang="ru-RU" sz="135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085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11424" y="422621"/>
            <a:ext cx="10801200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Объем финансирования по основным мероприятиям программы в </a:t>
            </a:r>
            <a:r>
              <a:rPr lang="ru-RU" sz="15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2022-2024 </a:t>
            </a:r>
            <a:r>
              <a:rPr lang="ru-RU" sz="15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гг.,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53089"/>
              </p:ext>
            </p:extLst>
          </p:nvPr>
        </p:nvGraphicFramePr>
        <p:xfrm>
          <a:off x="0" y="1070648"/>
          <a:ext cx="12192000" cy="57427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1328"/>
                <a:gridCol w="7027485"/>
                <a:gridCol w="1647568"/>
                <a:gridCol w="1537730"/>
                <a:gridCol w="1427889"/>
              </a:tblGrid>
              <a:tr h="68899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основного мероприятия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2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«Спорт – норма жизни»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220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массовой физической культуры и спорта высших достижений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1 042,8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2 085,5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085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05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укрепление материально-технической базы спортивной и туристической инфраструктуры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4 912,1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698,8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556,4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02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удовлетворения потребности населения Ханты-Мансийского района в оказании услуг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107 027,5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107 027,5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107 027,5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289" marR="24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8486">
                <a:tc>
                  <a:txBody>
                    <a:bodyPr/>
                    <a:lstStyle/>
                    <a:p>
                      <a:pPr algn="ctr"/>
                      <a:endParaRPr lang="ru-RU" sz="1100" b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программе: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112 982,4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109 811,8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109 669,4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663614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7350</TotalTime>
  <Words>14098</Words>
  <Application>Microsoft Office PowerPoint</Application>
  <PresentationFormat>Произвольный</PresentationFormat>
  <Paragraphs>3567</Paragraphs>
  <Slides>124</Slides>
  <Notes>53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124</vt:i4>
      </vt:variant>
    </vt:vector>
  </HeadingPairs>
  <TitlesOfParts>
    <vt:vector size="127" baseType="lpstr">
      <vt:lpstr>Тема Office</vt:lpstr>
      <vt:lpstr>1_Тема Office</vt:lpstr>
      <vt:lpstr>2_Тема Office</vt:lpstr>
      <vt:lpstr>Презентация PowerPoint</vt:lpstr>
      <vt:lpstr>Правовые основания для подготовки проведения публичных слушаний о бюджете Ханты-Мансийского района на 2022 год и плановый период 2023 и 2024годов</vt:lpstr>
      <vt:lpstr>Презентация PowerPoint</vt:lpstr>
      <vt:lpstr>Презентация PowerPoint</vt:lpstr>
      <vt:lpstr>Презентация PowerPoint</vt:lpstr>
      <vt:lpstr>Показатели прогноза социально-экономического развития  Ханты-Мансийского района:                                                                                                                                              Демографическая ситуация</vt:lpstr>
      <vt:lpstr>Показатели прогноза социально-экономического развития Ханты-Мансийского района:                                                                                                                                                                                          Промышленное производство</vt:lpstr>
      <vt:lpstr>Показатели прогноза социально-экономического развития  Ханты-Мансийского района:                                                                                                                                                                                  Инвестиции</vt:lpstr>
      <vt:lpstr>Презентация PowerPoint</vt:lpstr>
      <vt:lpstr>Показатели прогноза социально-экономического развития  Ханты-Мансийского района :                                                                                                                                                                                           Денежные доходы населения</vt:lpstr>
      <vt:lpstr>Презентация PowerPoint</vt:lpstr>
      <vt:lpstr>Презентация PowerPoint</vt:lpstr>
      <vt:lpstr>Основные характеристики бюджета Ханты-Мансийского района на 2022 год и плановый период 2023 и 2024 годов</vt:lpstr>
      <vt:lpstr>Сведения о доходах бюджета Ханты-Мансийского района  в разрезе видов доходов, тыс. рублей</vt:lpstr>
      <vt:lpstr>Каждый житель Ханты-Мансийского района  - участник бюджетного процесса </vt:lpstr>
      <vt:lpstr>Презентация PowerPoint</vt:lpstr>
      <vt:lpstr>Динамика и структура доходов бюджета  Ханты-Мансийского района на 2020-2024 годы</vt:lpstr>
      <vt:lpstr>Структура доходов бюджета Ханты-Мансийского района на 2022-2024 годы</vt:lpstr>
      <vt:lpstr>Структура налоговых доходов бюджета Ханты-Мансийского района, тыс. рублей </vt:lpstr>
      <vt:lpstr>Презентация PowerPoint</vt:lpstr>
      <vt:lpstr>Презентация PowerPoint</vt:lpstr>
      <vt:lpstr>Презентация PowerPoint</vt:lpstr>
      <vt:lpstr>Структура неналоговых доходов бюджета Ханты-Мансийского района, тыс. рублей </vt:lpstr>
      <vt:lpstr>Структура безвозмездных поступлений в бюджет Ханты-Мансийского района, тыс. рублей </vt:lpstr>
      <vt:lpstr>Презентация PowerPoint</vt:lpstr>
      <vt:lpstr>Муниципальные заимствования, объем долга Ханты-Мансийского района</vt:lpstr>
      <vt:lpstr>Презентация PowerPoint</vt:lpstr>
      <vt:lpstr>Структура расходов бюджета Ханты-Мансийского района на 2020-2023 годы</vt:lpstr>
      <vt:lpstr>Программные расходы бюджета Ханты-Мансийского района на 2020-2023 годы</vt:lpstr>
      <vt:lpstr>СРЕДСТВА ДОРОЖНОГО ФОНДА ХАНТЫ-МАНСИЙСКОГО РАЙОНА</vt:lpstr>
      <vt:lpstr>Создание объектов муниципальной собственности в Ханты-Мансийском районе</vt:lpstr>
      <vt:lpstr>Жилищно-коммунальное хозяйство</vt:lpstr>
      <vt:lpstr>Расходы на реализацию национальных проектов  </vt:lpstr>
      <vt:lpstr>Субсидии на оказание транспортных услуг населению Ханты-Мансийского района</vt:lpstr>
      <vt:lpstr>РАСХОДЫ БЮДЖЕТА НА ГОСУДАРСТВЕННУЮ ПОДДЕРЖКУ СЕМЬИ И ДЕТЕЙ</vt:lpstr>
      <vt:lpstr>СОЦИАЛЬНАЯ ПОДДЕРЖКА ДЕТЕЙ-СИРОТ И ДЕТЕЙ, ОСТАВШИХСЯ БЕЗ ПОПЕЧЕНИЯ РОДИТЕЛЕЙ</vt:lpstr>
      <vt:lpstr>Презентация PowerPoint</vt:lpstr>
      <vt:lpstr>РАСХОДЫ НА ДОШКОЛЬНОЕ И ОБЩЕЕ ОБРАЗОВАНИЕ                                                                               МЛН.РУБЛЕЙ</vt:lpstr>
      <vt:lpstr>ОРГАНИЗАЦИЯ БЕСПЛАТНОГО ЗДОРОВОГО ПИТАНИЯ ШКОЛЬНИКОВ</vt:lpstr>
      <vt:lpstr>РАСХОДЫ НА ОРГАНИЗАЦИЮ ОТДЫХА И ОЗДОРОВЛЕНИЕ ДЕТЕЙ</vt:lpstr>
      <vt:lpstr>Расходы на поддержку агропромышленного комплекса</vt:lpstr>
      <vt:lpstr>Межбюджетные трансферты сельским поселениям  Ханты-Мансийского района на 2022- 2024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РЕАЛИЗАЦИИ ПРОГРАММЫ В 2022-2024 ГОДАХ</vt:lpstr>
      <vt:lpstr>РЕЗУЛЬТАТЫ РЕАЛИЗАЦИИ ПРОГРАММЫ В 2022-2024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 ЖЕЛАЮЩИЕ БОЛЬШЕ УЗНАТЬ О БЮДЖЕТЕ МОГУТ ОБРАТИТЬСЯ                В КОМИТЕТ ПО ФИНАНСАМ АДМИНИСТРАЦИИ ХАНТЫ-МАНСИЙСКОГО РАЙОНА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С.Ю.</dc:creator>
  <cp:lastModifiedBy>Голубев С.В.</cp:lastModifiedBy>
  <cp:revision>660</cp:revision>
  <cp:lastPrinted>2021-11-23T07:22:05Z</cp:lastPrinted>
  <dcterms:created xsi:type="dcterms:W3CDTF">2019-09-20T05:01:08Z</dcterms:created>
  <dcterms:modified xsi:type="dcterms:W3CDTF">2021-11-15T07:01:10Z</dcterms:modified>
</cp:coreProperties>
</file>