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732" r:id="rId3"/>
    <p:sldMasterId id="2147483828" r:id="rId4"/>
    <p:sldMasterId id="2147483840" r:id="rId5"/>
    <p:sldMasterId id="2147483852" r:id="rId6"/>
    <p:sldMasterId id="2147483864" r:id="rId7"/>
  </p:sldMasterIdLst>
  <p:notesMasterIdLst>
    <p:notesMasterId r:id="rId33"/>
  </p:notesMasterIdLst>
  <p:sldIdLst>
    <p:sldId id="318" r:id="rId8"/>
    <p:sldId id="398" r:id="rId9"/>
    <p:sldId id="400" r:id="rId10"/>
    <p:sldId id="405" r:id="rId11"/>
    <p:sldId id="406" r:id="rId12"/>
    <p:sldId id="408" r:id="rId13"/>
    <p:sldId id="409" r:id="rId14"/>
    <p:sldId id="410" r:id="rId15"/>
    <p:sldId id="390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389" r:id="rId24"/>
    <p:sldId id="387" r:id="rId25"/>
    <p:sldId id="418" r:id="rId26"/>
    <p:sldId id="420" r:id="rId27"/>
    <p:sldId id="421" r:id="rId28"/>
    <p:sldId id="422" r:id="rId29"/>
    <p:sldId id="423" r:id="rId30"/>
    <p:sldId id="425" r:id="rId31"/>
    <p:sldId id="426" r:id="rId3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8CDE"/>
    <a:srgbClr val="00FF99"/>
    <a:srgbClr val="FF00FF"/>
    <a:srgbClr val="FF66CC"/>
    <a:srgbClr val="FF0000"/>
    <a:srgbClr val="FF9933"/>
    <a:srgbClr val="EEE800"/>
    <a:srgbClr val="000000"/>
    <a:srgbClr val="E9962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8400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5213376105763"/>
          <c:y val="0.14473892309362602"/>
          <c:w val="0.49261167006901913"/>
          <c:h val="0.8105693604155140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2.006172839506172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</a:rPr>
                      <a:t>3 733 907,2
96%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728395061728392E-3"/>
                  <c:y val="-0.1726709959713433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161 339,2
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3733907.2</c:v>
                </c:pt>
                <c:pt idx="1">
                  <c:v>161339.20000000001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157018567123551"/>
          <c:y val="0.64774397026123987"/>
          <c:w val="0.23818290074851756"/>
          <c:h val="0.2514414409190671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6675415573055"/>
          <c:y val="9.590938018576757E-2"/>
          <c:w val="0.5311656824146983"/>
          <c:h val="0.806634560579065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explosion val="9"/>
          <c:dPt>
            <c:idx val="4"/>
            <c:bubble3D val="0"/>
            <c:explosion val="12"/>
            <c:spPr>
              <a:solidFill>
                <a:srgbClr val="EEE800"/>
              </a:solidFill>
              <a:ln w="317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20819138232720916"/>
                  <c:y val="2.306881849863351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941305774278215"/>
                  <c:y val="-0.1405111331661929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376038932633423"/>
                  <c:y val="8.744640681528602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189348206474191"/>
                  <c:y val="0.1196822008845947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5961832895888015E-2"/>
                  <c:y val="0.1413152800530384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Социально-культурная сфера</c:v>
                </c:pt>
                <c:pt idx="1">
                  <c:v>Жилищно-коммунальная сфера</c:v>
                </c:pt>
                <c:pt idx="2">
                  <c:v>Развитие отраслей экономики</c:v>
                </c:pt>
                <c:pt idx="3">
                  <c:v>Межбюджетное регулирование, сбалансированность бюджетов СП</c:v>
                </c:pt>
                <c:pt idx="4">
                  <c:v>Иные направления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2024158.8</c:v>
                </c:pt>
                <c:pt idx="1">
                  <c:v>645850.5</c:v>
                </c:pt>
                <c:pt idx="2">
                  <c:v>361074.2</c:v>
                </c:pt>
                <c:pt idx="3">
                  <c:v>327337</c:v>
                </c:pt>
                <c:pt idx="4">
                  <c:v>375486.7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380341493335544"/>
          <c:y val="6.9131582977266792E-2"/>
          <c:w val="0.38295005957543982"/>
          <c:h val="0.82123345153841765"/>
        </c:manualLayout>
      </c:layout>
      <c:overlay val="0"/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0.63251</cdr:x>
      <cdr:y>0</cdr:y>
    </cdr:from>
    <cdr:to>
      <cdr:x>1</cdr:x>
      <cdr:y>0.40288</cdr:y>
    </cdr:to>
    <cdr:pic>
      <cdr:nvPicPr>
        <cdr:cNvPr id="3" name="Рисунок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205264" y="0"/>
          <a:ext cx="3024336" cy="201496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C2E07-F508-462D-9490-AF939E24570B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83B4D-2C13-40FA-9092-943028752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0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C79E-0B69-4665-BD8B-499A9EE59EC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48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C79E-0B69-4665-BD8B-499A9EE59EC4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48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C79E-0B69-4665-BD8B-499A9EE59EC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4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C79E-0B69-4665-BD8B-499A9EE59EC4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4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C79E-0B69-4665-BD8B-499A9EE59EC4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4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6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59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4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79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16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60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56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8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09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06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81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72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16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62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85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76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94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2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9371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2648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997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8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A375BA-7C20-4828-8FAF-784317B2CD5A}" type="slidenum">
              <a:rPr lang="ru-RU" smtClean="0">
                <a:solidFill>
                  <a:srgbClr val="94C600"/>
                </a:solidFill>
              </a:rPr>
              <a:pPr/>
              <a:t>‹#›</a:t>
            </a:fld>
            <a:endParaRPr lang="ru-RU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69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320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29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317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5264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2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900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961544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101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269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5660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024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107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53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657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8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75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158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08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98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461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246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5303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315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4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023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502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151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447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490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776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958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13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60172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0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461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725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077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428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037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374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9535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9220-9E3F-456B-88FA-0346CF523D2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E381-38BD-4023-AE24-D4FD97B9C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4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6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98FEAF-1CA9-4452-AB31-A01FAD664E0C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A375BA-7C20-4828-8FAF-784317B2C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2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8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9220-9E3F-456B-88FA-0346CF523D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E381-38BD-4023-AE24-D4FD97B9CE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2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ФОНы\Без имени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176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87624" y="1794302"/>
            <a:ext cx="688183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Сведения о реализуемых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муниципальных программах в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Ханты-Мансийском районе за 2019 год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Y:\УПРАВЛЕНИЕ ПО БЮДЖЕТУ\ПУБЛИЧНЫЕ СЛУШАНИЯ\Публичные слушания по отчету за 2016 год\images.jp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6156176" y="260648"/>
            <a:ext cx="2619375" cy="1743075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  <a:softEdge rad="1270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муниципальной  программы «Улучшение жилищных условий жителей Ханты-Мансийского района на 2019 –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годы», тыс. рублей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2449346"/>
              </p:ext>
            </p:extLst>
          </p:nvPr>
        </p:nvGraphicFramePr>
        <p:xfrm>
          <a:off x="-64" y="1071546"/>
          <a:ext cx="914406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  <a:gridCol w="928694"/>
                <a:gridCol w="857256"/>
              </a:tblGrid>
              <a:tr h="1928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основных мероприятий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 по муниципальной программе в том числе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подпрограммам: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264 506,5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240 021,8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«Стимулирование жилищного строительства»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261 261,0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236 776,3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«Улучшение жилищных условий отдельных категорий граждан»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3 245,5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3 245,5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1971151"/>
              </p:ext>
            </p:extLst>
          </p:nvPr>
        </p:nvGraphicFramePr>
        <p:xfrm>
          <a:off x="-33" y="2420888"/>
          <a:ext cx="9144031" cy="443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241"/>
                <a:gridCol w="913874"/>
                <a:gridCol w="928694"/>
                <a:gridCol w="857222"/>
              </a:tblGrid>
              <a:tr h="86600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муниципальной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22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Общая площадь жилых помещений, приходящихся в среднем на 1 жителя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кв.м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9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ourier New"/>
                          <a:cs typeface="Times New Roman"/>
                        </a:rPr>
                        <a:t>Доля населения, получившего жилые помещения и улучшившего жилищные условия в отчетном году,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ourier New"/>
                        </a:rPr>
                        <a:t>в общей численности населения, состоящего на учете в качестве нуждающегося в жилых помещениях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0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квадратных метров расселенного аварийного жилищного фонда, признанного таковым  до 1 января 2017 года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тыс. м</a:t>
                      </a:r>
                      <a:r>
                        <a:rPr lang="ru-RU" sz="1200" baseline="300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32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граждан, расселенных из аварийного жилищного фонда, признанного таковым до 1 января 2017 года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9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муниципальной  программы «Развитие и модернизация жилищно-коммунального комплекса и повышение энергетической эффективности в  Ханты-Мансийском районе на 2019 – 2024 годы», тыс. рублей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9703996"/>
              </p:ext>
            </p:extLst>
          </p:nvPr>
        </p:nvGraphicFramePr>
        <p:xfrm>
          <a:off x="-64" y="1071546"/>
          <a:ext cx="914406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  <a:gridCol w="928694"/>
                <a:gridCol w="857256"/>
              </a:tblGrid>
              <a:tr h="18013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основных мероприятий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13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6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 по муниципальной программе в том числе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мероприятиям: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466,4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459 841,7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условий для обеспечения качественными коммунальными услугами»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247 682,2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116 080,5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13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условий в населенных пунктах района для оказания бытовых услуг»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12 090,6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12 090,6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13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равных прав потребителей на получение жилищно-коммунальных услуг»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38 084,9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37 683,0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13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равных прав потребителей на получение энергетических ресурсов и организация учета сокращения потерь энергоресурсов, обучение и информационная поддержка в области энергосбережения»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272 027,1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272 027,1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13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комфортной городской среды»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581,6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21 960,5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6683464"/>
              </p:ext>
            </p:extLst>
          </p:nvPr>
        </p:nvGraphicFramePr>
        <p:xfrm>
          <a:off x="-33" y="3284985"/>
          <a:ext cx="9144031" cy="376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4281"/>
                <a:gridCol w="553834"/>
                <a:gridCol w="928694"/>
                <a:gridCol w="857222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муниципальной программы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591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населения Ханты-Мансийского района, обеспеченного качественной питьевой водой из систем централизованного водоснабжения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03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площади жилищного фонда, обеспеченного всеми видами благоустройства, в общей площади жилищного фонда Ханты-Мансийского района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15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населенных пунктах Ханты-Мансийского района, на территории которых реализуется проекты по созданию комфортной городской среды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847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благоустроенных дворовых и общественных территорий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42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района аварийно-техническим запасом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591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предоставленных банных услуг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помывки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12 429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591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расходов на коммунальные услуги в совокупном доходе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7,07</a:t>
                      </a:r>
                    </a:p>
                  </a:txBody>
                  <a:tcPr marL="9525" marR="9525" marT="9525" marB="0" anchor="ctr"/>
                </a:tc>
              </a:tr>
              <a:tr h="24591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предоставленных услуг по электроэнергии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кВтч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10 352,60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10 097,2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6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правонарушений в сфере обеспечения общественной безопасности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Ханты-Мансийском районе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4438"/>
              </p:ext>
            </p:extLst>
          </p:nvPr>
        </p:nvGraphicFramePr>
        <p:xfrm>
          <a:off x="35496" y="977920"/>
          <a:ext cx="9073008" cy="558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60298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76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47761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подпрограмме: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2 469,4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1 937,3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7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правонарушений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законопослушного поведения участников дорожного движения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05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незаконного оборота и потребления наркотических средств и психотропных веществ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выполнения отдельных государственных полномочий и функций»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496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6931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5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Уровень преступности (число зарегистрированных преступлений на 100 тыс. населения), ед.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1 192</a:t>
                      </a:r>
                      <a:endParaRPr lang="ru-RU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1 055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024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дорожно-транспортных происшествий с участием несовершеннолетних,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Общая распространенность наркомании на территории района (на 100 тыс. населения), чел.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54,0</a:t>
                      </a:r>
                      <a:endParaRPr lang="ru-RU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потребительских споров, разрешенных в досудебном и внесудебном порядке, в общем количестве споров с участием потребителей,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33,5</a:t>
                      </a:r>
                      <a:endParaRPr lang="ru-RU" sz="140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42,0</a:t>
                      </a:r>
                      <a:endParaRPr lang="ru-RU" sz="1400" dirty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8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программы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 жизнедеятельности в Ханты-Мансийском районе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461273"/>
              </p:ext>
            </p:extLst>
          </p:nvPr>
        </p:nvGraphicFramePr>
        <p:xfrm>
          <a:off x="0" y="584776"/>
          <a:ext cx="9108504" cy="627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6216"/>
                <a:gridCol w="1224136"/>
                <a:gridCol w="1368152"/>
              </a:tblGrid>
              <a:tr h="3962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8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31388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подпрограммам: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49 368,8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46 682,8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1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обеспечение мероприятий в сфере гражданской обороны, защиты населения и территории Ханты-Мансийского района от чрезвычайных ситуаций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47 754,0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45364,9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8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пожарной безопасности в Ханты-Мансийском районе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1 614,8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883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</a:t>
                      </a:r>
                    </a:p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883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8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Обеспеченность вещевым имуществом и продовольственным резервом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4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Охват населения при информировании и оповещении в случае угрозы возникновения или возникновения чрезвычайных ситуаций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(%)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4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Охват населения, защищенного в результате проведения мероприятий по повышению защищенности от негативного влияния вод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(%)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23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Уровень реализации плана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основных мероприятий Ханты-Мансийского района в области гражданской обороны, предупреждения и ликвидации чрезвычайных ситуаций, обеспечения пожарной безопасности и безопасности людей на водных объектах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97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скотомогильников, отвечающих ветеринарно-санитарным требованиям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1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Обеспеченность сельских населенных пунктов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защитными противопожарными минерализованными полосами,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23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Обеспеченность мест проживания малообеспеченных, социально неадаптированных и маломобильных граждан автономными пожарными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извещателями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59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экологической безопасности Ханты-Мансийского района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546030"/>
              </p:ext>
            </p:extLst>
          </p:nvPr>
        </p:nvGraphicFramePr>
        <p:xfrm>
          <a:off x="35496" y="977920"/>
          <a:ext cx="9073008" cy="590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40143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2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45426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подпрограмме: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87 750,7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16 250,0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44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системы обращения с отходами производства и потребления на территории Ханты-Мансийского района»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87 750,7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16 250,0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5774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263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39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утилизированных (размещенных) твердых коммунальных отходов в общем объеме твердых коммунальных отходов, %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Протяженность береговой линии, очищенной от бытового мусора в границах населенных пунктов, км.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</a:t>
                      </a:r>
                    </a:p>
                  </a:txBody>
                  <a:tcPr marL="9525" marR="9525" marT="9525" marB="0"/>
                </a:tc>
              </a:tr>
              <a:tr h="23591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населения, вовлеченного в мероприятия по очистке берегов водных объектов, тыс. чел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программы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малого и среднего предпринимательства на территории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района 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04340"/>
              </p:ext>
            </p:extLst>
          </p:nvPr>
        </p:nvGraphicFramePr>
        <p:xfrm>
          <a:off x="0" y="548680"/>
          <a:ext cx="9108504" cy="6201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280"/>
                <a:gridCol w="1008112"/>
                <a:gridCol w="1008112"/>
              </a:tblGrid>
              <a:tr h="25857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2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246265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6 599,0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6 599,0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6265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«Содействие развитию малого и среднего предпринимательства в Ханты-Мансийском районе»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1 306,1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1 306,1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0441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«Региональный проект «Расширение доступа субъектов МСП к финансовой поддержке, в том числе к льготному финансированию»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6265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«Региональный проект «Популяризация предпринимательства»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6265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2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265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626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Количество субъектов малого и среднего предпринимательства, получивших финансовую поддержку, ед.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307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Количество субъектов малого и среднего предпринимательства, получивших информационно-консультационную поддержку, ед.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559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</a:tr>
              <a:tr h="25547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Количество субъектов малого и среднего предпринимательства, получивших имущественную поддержку, ед.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307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мероприятий, организованных для субъектов малого и среднего предпринимательства и лиц, желающих начать предпринимательскую деятельность (в том числе публичных,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выставочно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-ярмарочных), ед.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307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вновь созданных рабочих мест (включая вновь зарегистрированных индивидуальных предпринимателей) субъектами малого и среднего предпринимательства, получившими финансовую поддержку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4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Прирост среднесписочной численности работников (без внешних совместителей), занятых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 субъектов малого и среднего предпринимательства, получивших финансовую поддержку, ед.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8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Увеличение оборота субъектов малого и среднего предпринимательства, получивших финансовую поддержку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857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Численность субъектов малого и среднего предпринимательства, включая индивидуальных предпринимателей, ед.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96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сфере малого и среднего предпринимательства, включая индивидуальных предпринимателей,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7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программы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информационного общества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района 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52141"/>
              </p:ext>
            </p:extLst>
          </p:nvPr>
        </p:nvGraphicFramePr>
        <p:xfrm>
          <a:off x="0" y="548677"/>
          <a:ext cx="9108504" cy="630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280"/>
                <a:gridCol w="1008112"/>
                <a:gridCol w="1008112"/>
              </a:tblGrid>
              <a:tr h="28020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2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28020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17 048,6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16 524,4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207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и сопровождение инфраструктуры электронного муниципалитета и информационных систем»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3815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технической и технологической основы становления информационного общества, обеспечение предоставления гражданам и организациям услуг с использованием современных информационно-коммуникационных технологий»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70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безопасности информации в корпоративной сети органов администрации Ханты-Мансийского района»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207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«Организация выпуска периодического печатного издания – газеты «Наш район»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11 467,0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10 958,2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207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2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20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20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Количество рабочих мест, обеспеченных программным продуктом для участия в электронном документообороте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58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Доля граждан, использующих механизм получения государственных и муниципальных услуг в электронной форме, %.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58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Обеспечение защиты аттестованных муниципальных информационных систем персональных данных по требованиям защиты информации, ед.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20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Средний срок недоступности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Calibri"/>
                        </a:rPr>
                        <a:t>интернет-ресурсов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 администрации района в результате компьютерных атак, часов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58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Тираж выпуска информационных полос газеты «Наш район» в рамках утвержденного муниципального задания, полос формата А3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7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Обеспечение бесплатной подписки на газету «Наш район» для жителей Ханты-Мансийского района, относящихся к льготным категориям населения, %.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58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Доля государственных и муниципальных услуг, предоставляемых в электронном виде, от общего числа государственных и муниципальных услуг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587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Стоимостная доля закупаемого и (или) арендуемого органами администрации Ханты-Мансийского района и подведомственными учреждениями отечественного программного обеспечения,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Calibri"/>
                        </a:rPr>
                        <a:t> %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842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муниципальной  программы «Комплексное развитие транспортной системы на территории Ханты-Мансийского района на 2019 –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годы», тыс. рублей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-64" y="1071546"/>
          <a:ext cx="9144064" cy="1531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  <a:gridCol w="928694"/>
                <a:gridCol w="857256"/>
              </a:tblGrid>
              <a:tr h="1928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основных мероприятий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 по муниципальной программе в том числе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мероприятиям: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49 666,87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42 074,51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Проектирование, строительство, реконструкция, капитальный (текущий) ремонт автомобильных дорог местного значения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18 226,76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10 756,12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доступности и повышение качества транспортных услуг водным,  воздушным, автомобильным транспортом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23 526,88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23 418,56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транспортной инфраструктуры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7 913,23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899,83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0667627"/>
              </p:ext>
            </p:extLst>
          </p:nvPr>
        </p:nvGraphicFramePr>
        <p:xfrm>
          <a:off x="-33" y="2641624"/>
          <a:ext cx="9144031" cy="468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4281"/>
                <a:gridCol w="553834"/>
                <a:gridCol w="928694"/>
                <a:gridCol w="857222"/>
              </a:tblGrid>
              <a:tr h="29019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муниципальной программы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Протяженность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сети автомобильных дорог общего пользования местного значения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213,3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213,3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797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Протяженность автомобильных дорог общего пользования местного значения, соответствующих нормативным требованиям к транспортно-эксплуатационным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показателям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213,3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213,3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574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протяженности автомобильных дорог общего пользования местного значения, соответствующих нормативным требованиям к транспортно-эксплуатационным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показателям, в результате капитального ремонта и ремонта автомобильных дорог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797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за счет субсидий, предоставленных местным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бюджетам из бюджета Ханты-Мансийского автономного округа - Югры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574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протяженности автомобильных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дорог общего пользования местного значения района, соответствующих нормативным требованиям к транспортно-эксплуатационным показателям на 31 декабря отчетного года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рейсов воздушного транспорта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рейс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233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рейсов водного транспорта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рейс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1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рейсов автомобильного транспорта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рейс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398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797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Протяженность автомобильных дорог, содержащихся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счет средств бюджета Ханты-Мансийского района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программы «Создание условий для ответственного управления муниципальными финансами, повышения устойчивости местных бюджетов Ханты-Мансийского района на 2019 – 2022 годы»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72090"/>
              </p:ext>
            </p:extLst>
          </p:nvPr>
        </p:nvGraphicFramePr>
        <p:xfrm>
          <a:off x="0" y="836712"/>
          <a:ext cx="9144000" cy="6021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2160"/>
                <a:gridCol w="1008112"/>
                <a:gridCol w="1080120"/>
                <a:gridCol w="1043608"/>
              </a:tblGrid>
              <a:tr h="35752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31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28318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подпрограммам: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364 980,3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382 758,6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380 260,7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980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Совершенствование системы распределения и перераспределения финансовых ресурсов между уровнями бюджетной системы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335 237,0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335 237,0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188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бюджетного процесса в Ханты-Мансийском районе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46 944,0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47 427,3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44 994,3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188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долгом Ханты-Мансийского района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188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</a:t>
                      </a:r>
                    </a:p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188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1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бюджетной обеспеченности сельских поселений,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3,2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1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сельских поселений района, имеющих сбалансированный бюджет, (%)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9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 на формирование резервного фонда администрации района в общем объеме расходов бюджета района, (%)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≤0,3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7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фактического объема налоговых и неналоговых доходов бюджета района (без учета доходов по дополнительным нормативам отчислений от НДФЛ) за отчетный год к первоначально утвержденному плану,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7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уровня исполнения расходных обязательств Ханты-Мансийского района за отчетный финансовый год, утвержденных решением о бюджете Ханты-Мансийского района,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9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доли числа ГРБС Ханты-Мансийского района, улучивших суммарную оценку качества финансового менеджмента, в общем числе ГРБС района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7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уровня исполнения расходных обязательств Ханты-Мансийского района по обслуживанию муниципального долга Ханты-Мансийского района, возникающих на основании договоров и соглашений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6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программы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гражданского общества Ханты-Мансийского района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811290"/>
              </p:ext>
            </p:extLst>
          </p:nvPr>
        </p:nvGraphicFramePr>
        <p:xfrm>
          <a:off x="0" y="584776"/>
          <a:ext cx="9108504" cy="630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6216"/>
                <a:gridCol w="1224136"/>
                <a:gridCol w="1368152"/>
              </a:tblGrid>
              <a:tr h="3962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8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31388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31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«Муниципальная поддержка проектов социально ориентированных некоммерческих организаций, направленных на развитие гражданского общества»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8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«Создание условий для развития гражданских инициатив»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883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</a:t>
                      </a:r>
                    </a:p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883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8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социально значимых проектов социально ориентированных некоммерческих организаций, реализованных за счет субсидий из бюджета Ханты-Мансийского района,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ед.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4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инициативных граждан и добровольцев социально ориентированных некоммерческих организаций, прошедших обучение по программам в сфере добровольчества, финансируемых за счет средств бюджета Ханты-Мансийского района,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4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Доля граждан, охваченных проектами социально ориентированных некоммерческих организаций, поддержанных в рамках программы,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23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Количество информационных сообщений в средствах массовой информации Ханты-Мансийского района о деятельности институтов гражданского общества,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ед.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570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Доля граждан, вовлеченных в добровольческую деятельность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14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Применение программно-целевого метода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817329"/>
              </p:ext>
            </p:extLst>
          </p:nvPr>
        </p:nvGraphicFramePr>
        <p:xfrm>
          <a:off x="395536" y="1124744"/>
          <a:ext cx="822960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2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программы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itchFamily="18" charset="0"/>
                <a:ea typeface="+mj-ea"/>
                <a:cs typeface="Times New Roman" pitchFamily="18" charset="0"/>
              </a:rPr>
              <a:t>Формирование и развитие муниципального имущества </a:t>
            </a: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Ханты-Мансийского </a:t>
            </a:r>
            <a:r>
              <a:rPr lang="ru-RU" sz="1400" b="1" dirty="0">
                <a:latin typeface="Times New Roman" pitchFamily="18" charset="0"/>
                <a:ea typeface="+mj-ea"/>
                <a:cs typeface="Times New Roman" pitchFamily="18" charset="0"/>
              </a:rPr>
              <a:t>района на 2019-2022 годы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04991"/>
              </p:ext>
            </p:extLst>
          </p:nvPr>
        </p:nvGraphicFramePr>
        <p:xfrm>
          <a:off x="0" y="542047"/>
          <a:ext cx="9144000" cy="631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7122"/>
                <a:gridCol w="1213957"/>
                <a:gridCol w="1172921"/>
              </a:tblGrid>
              <a:tr h="28637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56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подпрограммам: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79 139,9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65 785,6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3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«Паспортизация объектов муниципальной собственности»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«Оценка объектов муниципальной собственности»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имущества муниципальной казны»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2 280,3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и организационно-техническое обеспечение функций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депимущества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45 447,1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44 863,1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«Снос объектов муниципальной собственности»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660,1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«Ремонт объектов муниципальной собственности»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18 140,5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8 561,1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«Приобретение имущества в муниципальную собственность»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8 699,9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6 911,3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</a:t>
                      </a:r>
                    </a:p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изготовленных технических паспортов, технических планов и актов обследования: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56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объекты нежилого фонда,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3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линейные объекты, км.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72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Удельный вес расходов на содержание имущества в общем объеме неналоговых доходов, полученных от использования муниципального имущества, %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3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снесенных объектов, ед.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3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 плана по поступлению неналоговых доходов в бюджет района, %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3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отремонтированных объектов, ед.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3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приобретенных объектов, ед.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378"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247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«Ведение землеустройства и рационального использования земельных ресурсов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района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84628"/>
              </p:ext>
            </p:extLst>
          </p:nvPr>
        </p:nvGraphicFramePr>
        <p:xfrm>
          <a:off x="35496" y="980727"/>
          <a:ext cx="9073008" cy="570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20231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652,4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5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«Проведение кадастровых работ (межевание) земельных участков  (под объектами муниципальной собственности, для муниципальных нужд и т.д.), земельных участков, государственная собственность на которые не разграничена»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00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«Проведение кадастровых работ (межевание) земельных участков для содействия в оформлении в упрощенном порядке прав граждан на земельные участки»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00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«Оценка земельных участков, находящихся в муниципальной собственности, земельных участков, государственная собственности на которые не разграничена,  для проведения аукционов»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640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«Приобретение программного обеспечения ГИС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Mapinfo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Кадастровый офис, приборов и оборудования для обеспечения определения координат»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3353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505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0402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земельных участков (под объектами муниципальной собственности, для муниципальных нужд), земельных участков государственная собственность на которые не разграничена, единиц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302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граждан, зарегистрировавших право собственности на земельные участки в рамках реализации Федерального закона от 30.06.2006 № 93-ФЗ «Дачная амнистия», человек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403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Оценка земельных участков, находящихся в муниципальной собственности, для проведения аукционов, единиц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2419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приобретенных программных продуктов и приборов, единиц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3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муниципальной  программы «Молодое поколение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Ханты-Мансийского района на 2019 –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годы», тыс. рублей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7265637"/>
              </p:ext>
            </p:extLst>
          </p:nvPr>
        </p:nvGraphicFramePr>
        <p:xfrm>
          <a:off x="-64" y="1071546"/>
          <a:ext cx="914406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114"/>
                <a:gridCol w="928694"/>
                <a:gridCol w="857256"/>
              </a:tblGrid>
              <a:tr h="1928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основных мероприятий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 по муниципальной программе в том числе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подпрограммам: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66 568,4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60 462,4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«Дети Ханты-Мансийского района»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60 870,1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645,7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«Молодежь Ханты-Мансийского района»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7 698,3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6 816,7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4426995"/>
              </p:ext>
            </p:extLst>
          </p:nvPr>
        </p:nvGraphicFramePr>
        <p:xfrm>
          <a:off x="-33" y="2420888"/>
          <a:ext cx="9144031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241"/>
                <a:gridCol w="913874"/>
                <a:gridCol w="928694"/>
                <a:gridCol w="857222"/>
              </a:tblGrid>
              <a:tr h="7932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муниципальной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74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молодежи в возрасте от 14 до 30 лет, задействованной в мероприятиях общественных объединений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51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Численность обучающихся, вовлеченных в деятельность общественных объединений, в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Calibri"/>
                        </a:rPr>
                        <a:t>т.ч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. волонтерских и добровольческих объединений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детей в возрасте от 6 до 17 лет (включительно), охваченных всеми формами отдыха и оздоровления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Уровень удовлетворенности населения услугами в социальной сфере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82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Уровень удовлетворенности молодежи качеством услуг, предоставляемых в сфере молодежной политики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83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граждан, обеспеченных мерами социальной поддержки, от численности граждан, имеющих право на их получение и обратившихся за их получением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763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эффективности муниципального управления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района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16939"/>
              </p:ext>
            </p:extLst>
          </p:nvPr>
        </p:nvGraphicFramePr>
        <p:xfrm>
          <a:off x="35496" y="1052735"/>
          <a:ext cx="9073008" cy="576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27929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32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45741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244 156,2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236 163,3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16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«Совершенствование и обеспечение работы системы дополнительного профессионального образования муниципальных служащих и лиц, включенных в кадровый резерв Ханты-Мансийского района»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29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и выполнение функций администрации Ханты-Мансийского района»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138 384,1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134 963,4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549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надлежащих организационно-технических условий, необходимых для исполнения профессиональной деятельности ОМС Ханты-Мансийского района»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100 274,5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96 196,6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7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«Выполнение отдельных государственных полномочий»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295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295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16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работников администрации района, получивших дополнительное профессиональное образование, от общего числа служащих, подлежащих направлению на обучение по программе дополнительного профессионального образования, %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49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Обеспеченность программно-техническими средствами специалистов администрации района в объеме, достаточном для исполнения должностных обязанностей, %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16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Соответствие объема финансового обеспечения, отраженного в плане муниципальных закупок, утвержденному объему бюджетных ассигнований для осуществления закупок на очередной финансовый год и плановый период, %</a:t>
                      </a:r>
                      <a:endParaRPr lang="ru-RU" sz="1200" b="0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29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Отсутствие замечаний со стороны органов местного самоуправления на качество организационно-технического обеспечения, ед.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4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«Подготовка перспективных территорий для развития жилищного строительства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района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014331"/>
              </p:ext>
            </p:extLst>
          </p:nvPr>
        </p:nvGraphicFramePr>
        <p:xfrm>
          <a:off x="35496" y="977918"/>
          <a:ext cx="9073008" cy="5835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5215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309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413095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подпрограмме: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14 135,5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3 480,2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69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градостроительной деятельности и жилищного строительства»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14 135,5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3 480,2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095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9379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215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Общий объем ввода жилья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кв. м в год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563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населенных пунктов Ханты-Мансийского района проектами планировки и межевания,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563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генеральных планов сельских поселений Ханты-Мансийского района, приведенных в соответствие с действующим законодательством Российской Федерации,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004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муниципальных услуг в электронном виде в общем количестве предоставленных услуг по выдаче разрешения на строительство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2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муниципальной  программы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«Укрепление межнационального и межконфессионального согласия, поддержка и развитие языков и культуры народов Российской Федерации, проживающих на территории муниципального образования Ханты-Мансийский район, обеспечение социальной и культурной адаптации мигрантов, профилактика межнациональных (межэтнических) конфликтов на 2019 – 2022 годы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0170464"/>
              </p:ext>
            </p:extLst>
          </p:nvPr>
        </p:nvGraphicFramePr>
        <p:xfrm>
          <a:off x="-64" y="1340767"/>
          <a:ext cx="914406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4312"/>
                <a:gridCol w="1224136"/>
                <a:gridCol w="1115616"/>
              </a:tblGrid>
              <a:tr h="13030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основных мероприятий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0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 по муниципальной программе в том числе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основным мероприятиям: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«Гармонизация межнациональных и межконфессиональных отношений»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«Профилактика экстремизма, обеспечение гражданского единства»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1220586"/>
              </p:ext>
            </p:extLst>
          </p:nvPr>
        </p:nvGraphicFramePr>
        <p:xfrm>
          <a:off x="-33" y="2708921"/>
          <a:ext cx="9144031" cy="410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241"/>
                <a:gridCol w="913874"/>
                <a:gridCol w="928694"/>
                <a:gridCol w="857222"/>
              </a:tblGrid>
              <a:tr h="10770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муниципальной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044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Численность участников мероприятий, направленных на этнокультурное развитие народов России, проживающих в Ханты-Мансийском районе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3,2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3,2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705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участников мероприятий, направленных на укрепление общероссийского гражданского единства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чел.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5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граждан, положительно оценивающих состояние межнациональных отношений в Ханты-Мансийском районе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участников мероприятий, проводимых при участии российского казачества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чел.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9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  <a:noFill/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Исполнение расходов на реализацию муниципальных программ за 2019 год</a:t>
            </a:r>
            <a:endParaRPr lang="ru-RU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38335673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14506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Тыс.рублей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образования в Ханты-Мансийском районе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</a:t>
            </a:r>
            <a:r>
              <a:rPr lang="ru-RU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26020"/>
              </p:ext>
            </p:extLst>
          </p:nvPr>
        </p:nvGraphicFramePr>
        <p:xfrm>
          <a:off x="0" y="977920"/>
          <a:ext cx="9144000" cy="588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8726"/>
                <a:gridCol w="1228399"/>
                <a:gridCol w="1186875"/>
              </a:tblGrid>
              <a:tr h="35516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131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281317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подпрограммам: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1 814 490,6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1 719 226,3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1447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«Инновационное развитие образования»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2 786,3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2 575,5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4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комплексной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безопасности и комфортных условий образовательного процесса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85 506,2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61 480,7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3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материально-технической базы сферы образования»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136 043,8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112 486,1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1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«Оказание образовательных услуг в организациях дошкольного, общего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среднего и дополнительного образования»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1 590 154,3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1 542 684,0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317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317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85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муниципальных общеобразовательных организаций, соответствующих современным требованиям обучения, в общем количестве муниципальных общеобразовательных организаций,  %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75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Доля административно-управленческого и педагогического персонала общеобразовательных организаций, прошедших подготовку или повышение квалификации по программам менеджмента в образовании и (или) для работы в соответствии с федеральными государственными образовательными стандартами,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546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Доля выданных сертификатов дополнительного образования детям в возрасте от 5 до 18 лет на территории Ханты-Мансийского района,  %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552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Доля детей в возрасте от 5 до 18 лет, охваченных дополнительным образованием,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32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 Доступность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дошкольного образования для детей в возрасте от полутора до трех лет , %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385" marR="323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640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Доля детей в возрасте от 1 до 6 лет, состоящих на учете для определения в муниципальные дошкольные образовательные учреждения, в общей численности детей в возрасте от 1 </a:t>
                      </a:r>
                      <a:b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 6 лет, %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7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доступной среды в Ханты-Мансийском районе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05217"/>
              </p:ext>
            </p:extLst>
          </p:nvPr>
        </p:nvGraphicFramePr>
        <p:xfrm>
          <a:off x="35496" y="977920"/>
          <a:ext cx="9073008" cy="569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62124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20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49207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подпрограмме: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460,0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9733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системы комплексной реабилитации и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абилитации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инвалидов, в том числе детей-инвалидов»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2078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078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21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Удовлетворенность качеством предоставляемых услуг для инвалидов и иных маломобильных групп населения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 %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00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Число инвалидов, посетивших спортивные, культурные сооружения,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4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 Ханты-Мансийского района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70673"/>
              </p:ext>
            </p:extLst>
          </p:nvPr>
        </p:nvGraphicFramePr>
        <p:xfrm>
          <a:off x="35496" y="836712"/>
          <a:ext cx="9073008" cy="602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4717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4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30041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345 738,6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135 223,2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04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«Стимулирование культурного разнообразия в Ханты - Мансийском районе»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33 666,3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32 186,8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4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учреждений культуры»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228 920,2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04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одаренных детей и молодежи, развитие художественного образования»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31 678,0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31 678,0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4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дела»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32 053,4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30 229,7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0410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«Культурная среда»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19 420,7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19 420,7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410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041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038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граждан, принимающих участие в культурной деятельности, 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546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Увеличение числа обращений к цифровым ресурсам культуры, %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5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Средняя численность пользователей архивной информацией на 10 тыс. человек населения, человек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06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Доля негосударственных, в том числе некоммерческих организаций, предоставляющих услуги в сфере культуры, в общем числе организаций, предоставляющих услуги в сфере культуры, 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06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Доля граждан, получивших услуги в негосударственных, в том числе некоммерческих организациях, в общем числе граждан, получивших услуги в сфере культуры,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31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7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программы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спорта и туризма на территории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района на 2019 – 2022 годы»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63310"/>
              </p:ext>
            </p:extLst>
          </p:nvPr>
        </p:nvGraphicFramePr>
        <p:xfrm>
          <a:off x="0" y="548680"/>
          <a:ext cx="9108504" cy="6331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280"/>
                <a:gridCol w="1008112"/>
                <a:gridCol w="1008112"/>
              </a:tblGrid>
              <a:tr h="2880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15772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113 472,4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000,9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448">
                <a:tc>
                  <a:txBody>
                    <a:bodyPr/>
                    <a:lstStyle/>
                    <a:p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массовой физической культуры и спорта высших достижений»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5152">
                <a:tc>
                  <a:txBody>
                    <a:bodyPr/>
                    <a:lstStyle/>
                    <a:p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и укрепление материально-технической базы спортивной и туристической инфраструктуры»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14 232,0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14 231,0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9824">
                <a:tc>
                  <a:txBody>
                    <a:bodyPr/>
                    <a:lstStyle/>
                    <a:p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«Создание условий для удовлетворения потребности населения Ханты-Мансийского района в оказании услуг»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95 881,4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91 410,9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584">
                <a:tc rowSpan="2"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</a:t>
                      </a:r>
                      <a:r>
                        <a:rPr lang="ru-RU" sz="11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endParaRPr lang="ru-RU" sz="1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CF5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64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19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Количество организованных районных мероприятий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Количество всероссийских и окружных мероприятий, в которых приняли участие представители Ханты-Мансийского района, ед.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021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Доля населения, систематически занимающегося физической культурой и спортом, от общей численности проживающих в районе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39,5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96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граждан среднего возраста, систематически занимающихся физической культурой и спортом, в общей численности граждан среднего возраста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87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Доля граждан старшего возраста, систематически занимающихся физической культурой и спортом в общей численности граждан старшего возраста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419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Доля детей и молодежи, систематически занимающихся физической культурой и спортом, в общей численности детей и молодежи, %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72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данной категории населения, %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Уровень обеспеченности населения спортивными сооружениями, исходя из единовременной пропускной способности спортивных сооружений, %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15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Удельный вес спортсменов, имеющих спортивные разряды, %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Удовлетворенность населения качеством предоставляемых услуг в сфере туризма, физической культуры и спорта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76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Доля населения, выполнившего нормативы Всероссийского физкультурно-спортивного комплекса «Готов к труду и обороне» (ГТО), от общей численности населения, принявшего участие в сдаче нормативов ГТО,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8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осуществляемые в рамках муниципальной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«Содействие занятости населения Ханты-Мансийского района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тыс. рублей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90825"/>
              </p:ext>
            </p:extLst>
          </p:nvPr>
        </p:nvGraphicFramePr>
        <p:xfrm>
          <a:off x="35496" y="977920"/>
          <a:ext cx="9073008" cy="559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86"/>
                <a:gridCol w="1218861"/>
                <a:gridCol w="1177661"/>
              </a:tblGrid>
              <a:tr h="40143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2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/>
                </a:tc>
              </a:tr>
              <a:tr h="454263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по муниципальной программе,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 по основным мероприятиям: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33 407,2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33 379,3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44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«Содействие улучшению ситуации на рынке труда»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31 800,3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31 772,4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846">
                <a:tc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«Улучшение условий и охраны труда в Ханты-Мансийском районе»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5774">
                <a:tc rowSpan="2"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показатели результативности муниципальной программы 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391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Уровень регистрируемой безработицы к численности экономически активного населения в Ханты-Мансийском районе (на конец года)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 %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Количество временных рабочих мест по организации общественных работ для граждан, зарегистрированных в органах службы занятости населения,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Количество временных рабочих мест для безработных граждан, испытывающих трудности в поиске работы,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011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Численность пострадавших в результате несчастных случаев на производстве с утратой трудоспособности, ед.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4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«Комплексное развитие агропромышленного комплекса и традиционной хозяйственной деятельности коренных малочисленных народов Севера Ханты-Мансийского района на 2019-2022 годы»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2836574"/>
              </p:ext>
            </p:extLst>
          </p:nvPr>
        </p:nvGraphicFramePr>
        <p:xfrm>
          <a:off x="0" y="1000109"/>
          <a:ext cx="4716016" cy="5643602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50800" dir="5400000" rotWithShape="0">
                    <a:schemeClr val="accent1">
                      <a:lumMod val="40000"/>
                      <a:lumOff val="60000"/>
                      <a:alpha val="60000"/>
                    </a:schemeClr>
                  </a:outerShdw>
                </a:effectLst>
                <a:tableStyleId>{08FB837D-C827-4EFA-A057-4D05807E0F7C}</a:tableStyleId>
              </a:tblPr>
              <a:tblGrid>
                <a:gridCol w="3214711"/>
                <a:gridCol w="714380"/>
                <a:gridCol w="786925"/>
              </a:tblGrid>
              <a:tr h="832155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основных мероприятий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  (тыс. руб.)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(</a:t>
                      </a:r>
                      <a:r>
                        <a:rPr lang="ru-RU" sz="9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81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ВСЕГО: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</a:t>
                      </a:r>
                      <a:r>
                        <a:rPr lang="ru-RU" sz="9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324,5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157 825,3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81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Государственная и муниципальная поддержка малых форм хозяйствования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74,7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81090">
                <a:tc>
                  <a:txBody>
                    <a:bodyPr/>
                    <a:lstStyle/>
                    <a:p>
                      <a:pPr algn="l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животноводства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104 389,2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99 236,5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81090">
                <a:tc>
                  <a:txBody>
                    <a:bodyPr/>
                    <a:lstStyle/>
                    <a:p>
                      <a:pPr algn="l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растениеводства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48 510,8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34 452,4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81090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Государственная поддержка </a:t>
                      </a:r>
                      <a:r>
                        <a:rPr lang="ru-RU" sz="9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рыбохозяйственного</a:t>
                      </a:r>
                      <a:r>
                        <a:rPr lang="ru-RU" sz="9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комплекса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0000"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r>
                        <a:rPr lang="ru-RU" sz="9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667,8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12 869,1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15268">
                <a:tc>
                  <a:txBody>
                    <a:bodyPr/>
                    <a:lstStyle/>
                    <a:p>
                      <a:pPr algn="l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системы заготовки и переработки дикоросов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3 000,0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3 000,0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81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участка подъезда дороги до п. Выкатной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9 959,2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8109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участка подъезда дороги до с.Реполово 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5 177,4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535954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мероприятий по устойчивому развитию сельских территорий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1 067,5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756641">
                <a:tc>
                  <a:txBody>
                    <a:bodyPr/>
                    <a:lstStyle/>
                    <a:p>
                      <a:pPr algn="l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Государственная поддержка юридических и физических лиц из числа коренных малочисленных народов, ведущих традиционный образ жизни и осуществляющих традиционную хозяйственную деятельность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2 353,4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6 077,9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535954">
                <a:tc>
                  <a:txBody>
                    <a:bodyPr/>
                    <a:lstStyle/>
                    <a:p>
                      <a:pPr algn="l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стабильной благополучной эпизоотической обстановки и защита населения от болезней, общих для человека и животных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1 124,5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2 189,4</a:t>
                      </a:r>
                      <a:endParaRPr lang="ru-RU" sz="9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1951812"/>
              </p:ext>
            </p:extLst>
          </p:nvPr>
        </p:nvGraphicFramePr>
        <p:xfrm>
          <a:off x="4714877" y="1000108"/>
          <a:ext cx="4429124" cy="5678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193"/>
                <a:gridCol w="548420"/>
                <a:gridCol w="705114"/>
                <a:gridCol w="595397"/>
              </a:tblGrid>
              <a:tr h="170352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 непосредственных результатов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6116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от плана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Производство скота и птицы на убой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хозяйствах всех категорий, тонн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Производство молока в хозяйствах всех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категорий, тонн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6140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6150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Производство картофеля в хозяйствах всех категорий, тонн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6110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Производство овощей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хозяйствах всех категорий, тонн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83,4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Добыча (вылов) рыбы в хозяйствах всех категорий, тонн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1307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170352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заготовки дикоросов, тонн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валовой продукции сельского хозяйства на 10 тыс. человек, млн. рублей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111,8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работающих в отрасли сельского хозяйства, человек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74775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построенных (реконструированных) сельскохозяйственных объектов, единиц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681409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национальных общин и организаций, осуществляющих традиционное хозяйствование и занимающихся традиционными промыслами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коренных малочисленных народов, ед.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374775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пользователей территориями традиционного природопользования, человек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342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110,3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  <a:tr h="272563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отловленных безнадзорных</a:t>
                      </a:r>
                      <a:r>
                        <a:rPr lang="ru-RU" sz="9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бродячих животных, единиц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115,0</a:t>
                      </a:r>
                      <a:endParaRPr lang="ru-RU" sz="9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9096</TotalTime>
  <Words>4600</Words>
  <Application>Microsoft Office PowerPoint</Application>
  <PresentationFormat>Экран (4:3)</PresentationFormat>
  <Paragraphs>997</Paragraphs>
  <Slides>25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Тема Office</vt:lpstr>
      <vt:lpstr>3_Тема Office</vt:lpstr>
      <vt:lpstr>4_Тема Office</vt:lpstr>
      <vt:lpstr>Остин</vt:lpstr>
      <vt:lpstr>1_Тема Office</vt:lpstr>
      <vt:lpstr>2_Тема Office</vt:lpstr>
      <vt:lpstr>5_Тема Office</vt:lpstr>
      <vt:lpstr>Презентация PowerPoint</vt:lpstr>
      <vt:lpstr>Применение программно-целевого метода в 2019 году</vt:lpstr>
      <vt:lpstr>Исполнение расходов на реализацию муниципальных программ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Муниципальная программа «Комплексное развитие агропромышленного комплекса и традиционной хозяйственной деятельности коренных малочисленных народов Севера Ханты-Мансийского района на 2019-2022 годы» </vt:lpstr>
      <vt:lpstr>Расходы на реализацию муниципальной  программы «Улучшение жилищных условий жителей Ханты-Мансийского района на 2019 – 2022 годы», тыс. рублей</vt:lpstr>
      <vt:lpstr>Расходы на реализацию муниципальной  программы «Развитие и модернизация жилищно-коммунального комплекса и повышение энергетической эффективности в  Ханты-Мансийском районе на 2019 – 2024 годы», тыс. 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на реализацию муниципальной  программы «Комплексное развитие транспортной системы на территории Ханты-Мансийского района на 2019 – 2022 годы», тыс. рублей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на реализацию муниципальной  программы «Молодое поколение  Ханты-Мансийского района на 2019 – 2022 годы», тыс. рублей</vt:lpstr>
      <vt:lpstr>Презентация PowerPoint</vt:lpstr>
      <vt:lpstr>Презентация PowerPoint</vt:lpstr>
      <vt:lpstr> Расходы на реализацию муниципальной  программы «Укрепление межнационального и межконфессионального согласия, поддержка и развитие языков и культуры народов Российской Федерации, проживающих на территории муниципального образования Ханты-Мансийский район, обеспечение социальной и культурной адаптации мигрантов, профилактика межнациональных (межэтнических) конфликтов на 2019 – 2022 годы»                                                                                                                                                                     тыс. 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SobyaninSA</dc:creator>
  <cp:lastModifiedBy>Е.А. Лашова</cp:lastModifiedBy>
  <cp:revision>765</cp:revision>
  <cp:lastPrinted>2020-03-27T13:44:20Z</cp:lastPrinted>
  <dcterms:created xsi:type="dcterms:W3CDTF">2016-04-25T04:47:56Z</dcterms:created>
  <dcterms:modified xsi:type="dcterms:W3CDTF">2020-05-29T07:02:59Z</dcterms:modified>
</cp:coreProperties>
</file>