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Default Extension="sldx" ContentType="application/vnd.openxmlformats-officedocument.presentationml.slide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</p:sldMasterIdLst>
  <p:notesMasterIdLst>
    <p:notesMasterId r:id="rId52"/>
  </p:notesMasterIdLst>
  <p:sldIdLst>
    <p:sldId id="318" r:id="rId13"/>
    <p:sldId id="266" r:id="rId14"/>
    <p:sldId id="285" r:id="rId15"/>
    <p:sldId id="295" r:id="rId16"/>
    <p:sldId id="326" r:id="rId17"/>
    <p:sldId id="377" r:id="rId18"/>
    <p:sldId id="369" r:id="rId19"/>
    <p:sldId id="370" r:id="rId20"/>
    <p:sldId id="371" r:id="rId21"/>
    <p:sldId id="372" r:id="rId22"/>
    <p:sldId id="381" r:id="rId23"/>
    <p:sldId id="373" r:id="rId24"/>
    <p:sldId id="374" r:id="rId25"/>
    <p:sldId id="375" r:id="rId26"/>
    <p:sldId id="349" r:id="rId27"/>
    <p:sldId id="350" r:id="rId28"/>
    <p:sldId id="329" r:id="rId29"/>
    <p:sldId id="351" r:id="rId30"/>
    <p:sldId id="352" r:id="rId31"/>
    <p:sldId id="355" r:id="rId32"/>
    <p:sldId id="356" r:id="rId33"/>
    <p:sldId id="357" r:id="rId34"/>
    <p:sldId id="358" r:id="rId35"/>
    <p:sldId id="353" r:id="rId36"/>
    <p:sldId id="354" r:id="rId37"/>
    <p:sldId id="359" r:id="rId38"/>
    <p:sldId id="360" r:id="rId39"/>
    <p:sldId id="361" r:id="rId40"/>
    <p:sldId id="362" r:id="rId41"/>
    <p:sldId id="367" r:id="rId42"/>
    <p:sldId id="364" r:id="rId43"/>
    <p:sldId id="365" r:id="rId44"/>
    <p:sldId id="366" r:id="rId45"/>
    <p:sldId id="323" r:id="rId46"/>
    <p:sldId id="376" r:id="rId47"/>
    <p:sldId id="327" r:id="rId48"/>
    <p:sldId id="292" r:id="rId49"/>
    <p:sldId id="380" r:id="rId50"/>
    <p:sldId id="379" r:id="rId5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FF66CC"/>
    <a:srgbClr val="EEE800"/>
    <a:srgbClr val="000000"/>
    <a:srgbClr val="E99627"/>
    <a:srgbClr val="990033"/>
    <a:srgbClr val="00FF99"/>
    <a:srgbClr val="FF0000"/>
    <a:srgbClr val="FF00FF"/>
    <a:srgbClr val="DFD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6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7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9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1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2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192.168.1.200\obmen\&#1059;&#1055;&#1056;&#1040;&#1042;&#1051;&#1045;&#1053;&#1048;&#1045;%20&#1055;&#1054;%20&#1041;&#1070;&#1044;&#1046;&#1045;&#1058;&#1059;\&#1055;&#1059;&#1041;&#1051;&#1048;&#1063;&#1053;&#1067;&#1045;%20&#1057;&#1051;&#1059;&#1064;&#1040;&#1053;&#1048;&#1071;\&#1055;&#1091;&#1073;&#1083;&#1080;&#1095;&#1085;&#1099;&#1077;%20&#1089;&#1083;&#1091;&#1096;&#1072;&#1085;&#1080;&#1103;%20&#1087;&#1086;%20&#1086;&#1090;&#1095;&#1077;&#1090;&#1091;%20&#1079;&#1072;%202016%20&#1075;&#1086;&#1076;\&#1044;&#1072;&#1085;&#1085;&#1099;&#1077;%20&#1082;%20&#1076;&#1080;&#1072;&#1075;&#1088;&#1072;&#1084;&#1084;&#1072;&#1084;\&#1091;&#1074;&#1077;&#1083;&#1080;&#1095;&#1077;&#1085;&#1080;&#1077;%20&#1060;&#1054;&#105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1.8310478817856399E-2"/>
          <c:y val="0.10034164479440071"/>
          <c:w val="0.85141158853270649"/>
          <c:h val="0.819377369495479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Лист1!$C$9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9.7222232854574844E-3"/>
                  <c:y val="-9.25925925925927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6671223389296E-3"/>
                  <c:y val="-7.96296296296296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Лист1!$A$10:$B$11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Лист1!$C$10:$C$11</c:f>
              <c:numCache>
                <c:formatCode>#,##0.0</c:formatCode>
                <c:ptCount val="2"/>
                <c:pt idx="0">
                  <c:v>3867229.1</c:v>
                </c:pt>
                <c:pt idx="1">
                  <c:v>3722061.5</c:v>
                </c:pt>
              </c:numCache>
            </c:numRef>
          </c:val>
        </c:ser>
        <c:ser>
          <c:idx val="1"/>
          <c:order val="1"/>
          <c:tx>
            <c:strRef>
              <c:f>Лист1!$D$9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9.7222232854574844E-3"/>
                  <c:y val="-5.18518518518518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7222232854574844E-3"/>
                  <c:y val="-6.66666666666667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Лист1!$A$10:$B$11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Лист1!$D$10:$D$11</c:f>
              <c:numCache>
                <c:formatCode>#,##0.0</c:formatCode>
                <c:ptCount val="2"/>
                <c:pt idx="0">
                  <c:v>3751435.8</c:v>
                </c:pt>
                <c:pt idx="1">
                  <c:v>3487909.2</c:v>
                </c:pt>
              </c:numCache>
            </c:numRef>
          </c:val>
        </c:ser>
        <c:ser>
          <c:idx val="2"/>
          <c:order val="2"/>
          <c:tx>
            <c:strRef>
              <c:f>Лист1!$E$9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4.4444449304948522E-2"/>
                  <c:y val="-2.77777777777778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722226019491036E-2"/>
                  <c:y val="-3.8888888888888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Лист1!$A$10:$B$11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Лист1!$E$10:$E$11</c:f>
              <c:numCache>
                <c:formatCode>#,##0.0</c:formatCode>
                <c:ptCount val="2"/>
                <c:pt idx="0">
                  <c:v>4381076.2</c:v>
                </c:pt>
                <c:pt idx="1">
                  <c:v>4067833.6</c:v>
                </c:pt>
              </c:numCache>
            </c:numRef>
          </c:val>
        </c:ser>
        <c:dLbls/>
        <c:shape val="cylinder"/>
        <c:axId val="179220480"/>
        <c:axId val="179222016"/>
        <c:axId val="0"/>
      </c:bar3DChart>
      <c:catAx>
        <c:axId val="179220480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9222016"/>
        <c:crosses val="autoZero"/>
        <c:auto val="1"/>
        <c:lblAlgn val="ctr"/>
        <c:lblOffset val="100"/>
      </c:catAx>
      <c:valAx>
        <c:axId val="179222016"/>
        <c:scaling>
          <c:orientation val="minMax"/>
        </c:scaling>
        <c:delete val="1"/>
        <c:axPos val="l"/>
        <c:numFmt formatCode="#,##0.0" sourceLinked="1"/>
        <c:tickLblPos val="none"/>
        <c:crossAx val="17922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4498947342407"/>
          <c:y val="0.76339982502187298"/>
          <c:w val="0.16255010526575947"/>
          <c:h val="0.23660017497812777"/>
        </c:manualLayout>
      </c:layout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Структура расходов, тыс. рублей</a:t>
            </a: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3604994302745068"/>
          <c:y val="1.0498172160765219E-2"/>
        </c:manualLayout>
      </c:layout>
    </c:title>
    <c:plotArea>
      <c:layout>
        <c:manualLayout>
          <c:layoutTarget val="inner"/>
          <c:xMode val="edge"/>
          <c:yMode val="edge"/>
          <c:x val="0.13928514370763218"/>
          <c:y val="0.13094378402399737"/>
          <c:w val="0.52168629564575464"/>
          <c:h val="0.751476687775432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-9.6201432164103012E-2"/>
                  <c:y val="5.2490860803826041E-2"/>
                </c:manualLayout>
              </c:layout>
              <c:showVal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952299147661284"/>
                  <c:y val="-4.1992688643060824E-3"/>
                </c:manualLayout>
              </c:layout>
              <c:showVal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07774067344216"/>
                  <c:y val="-5.4590495235979114E-2"/>
                </c:manualLayout>
              </c:layout>
              <c:showVal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1625457593784367E-2"/>
                  <c:y val="-0.12098192793393328"/>
                </c:manualLayout>
              </c:layout>
              <c:showVal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745584742191179E-3"/>
                  <c:y val="-0.13227713455118748"/>
                </c:manualLayout>
              </c:layout>
              <c:showVal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3524741511732847E-2"/>
                  <c:y val="-0.17426982319424841"/>
                </c:manualLayout>
              </c:layout>
              <c:showVal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Объекты жилищно-коммунального хозяйства</c:v>
                </c:pt>
                <c:pt idx="1">
                  <c:v>Объекты образования</c:v>
                </c:pt>
                <c:pt idx="2">
                  <c:v>Объекты дорожного хозяйства</c:v>
                </c:pt>
                <c:pt idx="3">
                  <c:v>Объекты экологической безопасности</c:v>
                </c:pt>
                <c:pt idx="4">
                  <c:v>Объекты культуры,физической культуры и спорта </c:v>
                </c:pt>
                <c:pt idx="5">
                  <c:v>Объекты правоохранительной деятельности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187439.1</c:v>
                </c:pt>
                <c:pt idx="1">
                  <c:v>4640.1000000000004</c:v>
                </c:pt>
                <c:pt idx="2">
                  <c:v>15136.6</c:v>
                </c:pt>
                <c:pt idx="3">
                  <c:v>0</c:v>
                </c:pt>
                <c:pt idx="4">
                  <c:v>28874.400000000001</c:v>
                </c:pt>
                <c:pt idx="5">
                  <c:v>8979.9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702035402861803"/>
          <c:y val="0.1307996201480259"/>
          <c:w val="0.32944532711704777"/>
          <c:h val="0.702977612275886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3855351414406811E-4"/>
          <c:y val="0"/>
          <c:w val="0.7263893749392436"/>
          <c:h val="0.94515112032511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2092568290074909E-2"/>
                  <c:y val="-0.3514383568756527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3937487.4</c:v>
                </c:pt>
                <c:pt idx="1">
                  <c:v>130346.2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71089117332555674"/>
          <c:y val="0.35826607508722458"/>
          <c:w val="0.23818290074851753"/>
          <c:h val="0.2778555635563083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446675415573055"/>
          <c:y val="9.590938018576757E-2"/>
          <c:w val="0.5311656824146983"/>
          <c:h val="0.806634560579065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explosion val="9"/>
          <c:dLbls>
            <c:dLbl>
              <c:idx val="0"/>
              <c:layout>
                <c:manualLayout>
                  <c:x val="-0.20819138232720916"/>
                  <c:y val="2.3068818498633518E-2"/>
                </c:manualLayout>
              </c:layout>
              <c:showVal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107966972878392"/>
                  <c:y val="-0.21433254811927285"/>
                </c:manualLayout>
              </c:layout>
              <c:showVal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070483377077866"/>
                  <c:y val="4.6709939800255368E-2"/>
                </c:manualLayout>
              </c:layout>
              <c:showVal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328740157480315E-2"/>
                  <c:y val="3.7424052794020154E-2"/>
                </c:manualLayout>
              </c:layout>
              <c:showVal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239610673665818E-3"/>
                  <c:y val="0"/>
                </c:manualLayout>
              </c:layout>
              <c:showVal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Социально-культурная сфера</c:v>
                </c:pt>
                <c:pt idx="1">
                  <c:v>Жилищно-коммунальная сфера</c:v>
                </c:pt>
                <c:pt idx="2">
                  <c:v>Развитие отраслей экономики</c:v>
                </c:pt>
                <c:pt idx="3">
                  <c:v>Межбюджетное регулирование, сбалансированность бюджетов СП</c:v>
                </c:pt>
                <c:pt idx="4">
                  <c:v>Иные направления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1754038</c:v>
                </c:pt>
                <c:pt idx="1">
                  <c:v>1149289.1000000001</c:v>
                </c:pt>
                <c:pt idx="2">
                  <c:v>378773.7</c:v>
                </c:pt>
                <c:pt idx="3">
                  <c:v>315099.8</c:v>
                </c:pt>
                <c:pt idx="4">
                  <c:v>340286.8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1380341493335544"/>
          <c:y val="6.9131582977266792E-2"/>
          <c:w val="0.38295005957543982"/>
          <c:h val="0.82123345153841765"/>
        </c:manualLayout>
      </c:layout>
      <c:txPr>
        <a:bodyPr/>
        <a:lstStyle/>
        <a:p>
          <a:pPr>
            <a:defRPr sz="1400" b="1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015223316460745E-2"/>
          <c:y val="0.1782557046952801"/>
          <c:w val="0.93366508703786366"/>
          <c:h val="0.66071314379997315"/>
        </c:manualLayout>
      </c:layout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rgbClr val="00FF99"/>
            </a:solidFill>
            <a:ln w="47625">
              <a:solidFill>
                <a:srgbClr val="00B050"/>
              </a:solidFill>
            </a:ln>
          </c:spPr>
          <c:dLbls>
            <c:dLbl>
              <c:idx val="1"/>
              <c:layout>
                <c:manualLayout>
                  <c:x val="9.983167488727707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84304.5</c:v>
                </c:pt>
                <c:pt idx="1">
                  <c:v>498475.2</c:v>
                </c:pt>
              </c:numCache>
            </c:numRef>
          </c:val>
        </c:ser>
        <c:dLbls/>
        <c:gapWidth val="52"/>
        <c:overlap val="100"/>
        <c:axId val="194105344"/>
        <c:axId val="194106880"/>
      </c:barChart>
      <c:catAx>
        <c:axId val="1941053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4106880"/>
        <c:crosses val="autoZero"/>
        <c:auto val="1"/>
        <c:lblAlgn val="ctr"/>
        <c:lblOffset val="100"/>
      </c:catAx>
      <c:valAx>
        <c:axId val="19410688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94105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layout/>
    </c:title>
    <c:plotArea>
      <c:layout>
        <c:manualLayout>
          <c:layoutTarget val="inner"/>
          <c:xMode val="edge"/>
          <c:yMode val="edge"/>
          <c:x val="0.1578719925465783"/>
          <c:y val="2.0047590676744644E-2"/>
          <c:w val="0.77511276833472109"/>
          <c:h val="0.84204513947456272"/>
        </c:manualLayout>
      </c:layout>
      <c:bar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-0.23106873563655014"/>
                  <c:y val="4.596908994956431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4329601398455728"/>
                  <c:y val="1.83876359798257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Лист1!$B$2:$C$2</c:f>
              <c:numCache>
                <c:formatCode>#,##0.00</c:formatCode>
                <c:ptCount val="2"/>
                <c:pt idx="0">
                  <c:v>270263.2</c:v>
                </c:pt>
                <c:pt idx="1">
                  <c:v>641915.1</c:v>
                </c:pt>
              </c:numCache>
            </c:numRef>
          </c:val>
        </c:ser>
        <c:dLbls>
          <c:showVal val="1"/>
        </c:dLbls>
        <c:gapWidth val="43"/>
        <c:axId val="194406656"/>
        <c:axId val="194408448"/>
      </c:barChart>
      <c:catAx>
        <c:axId val="19440665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4408448"/>
        <c:crosses val="autoZero"/>
        <c:auto val="1"/>
        <c:lblAlgn val="ctr"/>
        <c:lblOffset val="100"/>
      </c:catAx>
      <c:valAx>
        <c:axId val="194408448"/>
        <c:scaling>
          <c:orientation val="minMax"/>
        </c:scaling>
        <c:delete val="1"/>
        <c:axPos val="b"/>
        <c:numFmt formatCode="#,##0.00" sourceLinked="1"/>
        <c:tickLblPos val="none"/>
        <c:crossAx val="194406656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"/>
          <c:w val="0.71287642169728782"/>
          <c:h val="0.92813147137132568"/>
        </c:manualLayout>
      </c:layout>
      <c:bar3DChart>
        <c:barDir val="col"/>
        <c:grouping val="stacked"/>
        <c:ser>
          <c:idx val="0"/>
          <c:order val="0"/>
          <c:tx>
            <c:strRef>
              <c:f>Лист3!$B$3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2D05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relaxedInset"/>
              <a:bevelB prst="slope"/>
            </a:sp3d>
          </c:spPr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11111111111125E-2"/>
                  <c:y val="-1.029957322461322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444444444444445E-2"/>
                  <c:y val="-1.2359487869535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833333333333412E-2"/>
                  <c:y val="-3.70784636086071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Лист3!$C$3:$F$3</c:f>
              <c:numCache>
                <c:formatCode>#,##0.0_ ;[Red]\-#,##0.0\ </c:formatCode>
                <c:ptCount val="2"/>
                <c:pt idx="0">
                  <c:v>314016.5</c:v>
                </c:pt>
                <c:pt idx="1">
                  <c:v>315099.8</c:v>
                </c:pt>
              </c:numCache>
            </c:numRef>
          </c:val>
        </c:ser>
        <c:ser>
          <c:idx val="1"/>
          <c:order val="1"/>
          <c:tx>
            <c:strRef>
              <c:f>Лист3!$B$4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Лист3!$C$4:$F$4</c:f>
            </c:numRef>
          </c:val>
          <c:shape val="box"/>
        </c:ser>
        <c:ser>
          <c:idx val="2"/>
          <c:order val="2"/>
          <c:tx>
            <c:strRef>
              <c:f>Лист3!$B$5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Лист3!$C$5:$F$5</c:f>
            </c:numRef>
          </c:val>
          <c:shape val="box"/>
        </c:ser>
        <c:ser>
          <c:idx val="3"/>
          <c:order val="3"/>
          <c:tx>
            <c:strRef>
              <c:f>Лист3!$B$6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Лист3!$C$6:$F$6</c:f>
            </c:numRef>
          </c:val>
          <c:shape val="box"/>
        </c:ser>
        <c:ser>
          <c:idx val="4"/>
          <c:order val="4"/>
          <c:tx>
            <c:strRef>
              <c:f>Лист3!$B$7</c:f>
              <c:strCache>
                <c:ptCount val="1"/>
                <c:pt idx="0">
                  <c:v>Налог на доходы физических лиц с доходов,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Лист3!$C$7:$F$7</c:f>
            </c:numRef>
          </c:val>
          <c:shape val="box"/>
        </c:ser>
        <c:ser>
          <c:idx val="5"/>
          <c:order val="5"/>
          <c:tx>
            <c:strRef>
              <c:f>Лист3!$B$8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Лист3!$C$8:$F$8</c:f>
            </c:numRef>
          </c:val>
          <c:shape val="box"/>
        </c:ser>
        <c:ser>
          <c:idx val="6"/>
          <c:order val="6"/>
          <c:tx>
            <c:strRef>
              <c:f>Лист3!$B$9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Лист3!$C$9:$F$9</c:f>
            </c:numRef>
          </c:val>
          <c:shape val="box"/>
        </c:ser>
        <c:ser>
          <c:idx val="7"/>
          <c:order val="7"/>
          <c:tx>
            <c:strRef>
              <c:f>Лист3!$B$10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Лист3!$C$10:$F$10</c:f>
            </c:numRef>
          </c:val>
          <c:shape val="box"/>
        </c:ser>
        <c:ser>
          <c:idx val="8"/>
          <c:order val="8"/>
          <c:tx>
            <c:strRef>
              <c:f>Лист3!$B$11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Лист3!$C$11:$F$11</c:f>
            </c:numRef>
          </c:val>
          <c:shape val="box"/>
        </c:ser>
        <c:ser>
          <c:idx val="9"/>
          <c:order val="9"/>
          <c:tx>
            <c:strRef>
              <c:f>Лист3!$B$12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Лист3!$C$12:$F$12</c:f>
            </c:numRef>
          </c:val>
          <c:shape val="box"/>
        </c:ser>
        <c:ser>
          <c:idx val="10"/>
          <c:order val="10"/>
          <c:tx>
            <c:strRef>
              <c:f>Лист3!$B$13</c:f>
              <c:strCache>
                <c:ptCount val="1"/>
                <c:pt idx="0">
                  <c:v>Налог, взимаемый в виде стоимости патента в связи с применением упрощенной системы налогообложения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Лист3!$C$13:$F$13</c:f>
            </c:numRef>
          </c:val>
          <c:shape val="box"/>
        </c:ser>
        <c:ser>
          <c:idx val="11"/>
          <c:order val="11"/>
          <c:tx>
            <c:strRef>
              <c:f>Лист3!$B$14</c:f>
              <c:strCache>
                <c:ptCount val="1"/>
                <c:pt idx="0">
                  <c:v>Минимальный налог, зачисляемый в бюджеты субъектов Российской Федерации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Лист3!$C$14:$F$14</c:f>
            </c:numRef>
          </c:val>
          <c:shape val="box"/>
        </c:ser>
        <c:ser>
          <c:idx val="12"/>
          <c:order val="12"/>
          <c:tx>
            <c:strRef>
              <c:f>Лист3!$B$15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Лист3!$C$15:$F$15</c:f>
            </c:numRef>
          </c:val>
          <c:shape val="box"/>
        </c:ser>
        <c:ser>
          <c:idx val="13"/>
          <c:order val="13"/>
          <c:tx>
            <c:strRef>
              <c:f>Лист3!$B$16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Лист3!$C$16:$F$16</c:f>
            </c:numRef>
          </c:val>
          <c:shape val="box"/>
        </c:ser>
        <c:ser>
          <c:idx val="14"/>
          <c:order val="14"/>
          <c:tx>
            <c:strRef>
              <c:f>Лист3!$B$17</c:f>
              <c:strCache>
                <c:ptCount val="1"/>
                <c:pt idx="0">
                  <c:v>НАЛОГИ НА ИМУЩЕСТВО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Лист3!$C$17:$F$17</c:f>
            </c:numRef>
          </c:val>
          <c:shape val="box"/>
        </c:ser>
        <c:ser>
          <c:idx val="15"/>
          <c:order val="15"/>
          <c:tx>
            <c:strRef>
              <c:f>Лист3!$B$18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Лист3!$C$18:$F$18</c:f>
            </c:numRef>
          </c:val>
          <c:shape val="box"/>
        </c:ser>
        <c:ser>
          <c:idx val="16"/>
          <c:order val="16"/>
          <c:tx>
            <c:strRef>
              <c:f>Лист3!$B$19</c:f>
              <c:strCache>
                <c:ptCount val="1"/>
                <c:pt idx="0">
                  <c:v>Транспортный налог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Лист3!$C$19:$F$19</c:f>
            </c:numRef>
          </c:val>
          <c:shape val="box"/>
        </c:ser>
        <c:ser>
          <c:idx val="17"/>
          <c:order val="17"/>
          <c:tx>
            <c:strRef>
              <c:f>Лист3!$B$20</c:f>
              <c:strCache>
                <c:ptCount val="1"/>
                <c:pt idx="0">
                  <c:v>Транспортный налог с организаций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Лист3!$C$20:$F$20</c:f>
            </c:numRef>
          </c:val>
          <c:shape val="box"/>
        </c:ser>
        <c:ser>
          <c:idx val="18"/>
          <c:order val="18"/>
          <c:tx>
            <c:strRef>
              <c:f>Лист3!$B$21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Лист3!$C$21:$F$21</c:f>
            </c:numRef>
          </c:val>
          <c:shape val="box"/>
        </c:ser>
        <c:ser>
          <c:idx val="19"/>
          <c:order val="19"/>
          <c:tx>
            <c:strRef>
              <c:f>Лист3!$B$22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Лист3!$C$22:$F$22</c:f>
            </c:numRef>
          </c:val>
          <c:shape val="box"/>
        </c:ser>
        <c:ser>
          <c:idx val="20"/>
          <c:order val="20"/>
          <c:tx>
            <c:strRef>
              <c:f>Лист3!$B$23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Лист3!$C$23:$F$23</c:f>
            </c:numRef>
          </c:val>
          <c:shape val="box"/>
        </c:ser>
        <c:ser>
          <c:idx val="21"/>
          <c:order val="21"/>
          <c:tx>
            <c:strRef>
              <c:f>Лист3!$B$24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Лист3!$C$24:$F$24</c:f>
            </c:numRef>
          </c:val>
          <c:shape val="box"/>
        </c:ser>
        <c:ser>
          <c:idx val="22"/>
          <c:order val="22"/>
          <c:tx>
            <c:strRef>
              <c:f>Лист3!$B$25</c:f>
              <c:strCache>
                <c:ptCount val="1"/>
                <c:pt idx="0">
                  <c:v>Государственная пошлина за совершение нотариальных действий (за исключением действий, совершаемых консульскими учреждениями Российской Федерации)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Лист3!$C$25:$F$25</c:f>
            </c:numRef>
          </c:val>
          <c:shape val="box"/>
        </c:ser>
        <c:ser>
          <c:idx val="23"/>
          <c:order val="23"/>
          <c:tx>
            <c:strRef>
              <c:f>Лист3!$B$26</c:f>
              <c:strCache>
                <c:ptCount val="1"/>
                <c:pt idx="0">
                  <c:v>Государственная пошлина за государственную регистрацию, а также за совершение прочих юридически значимых действий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Лист3!$C$26:$F$26</c:f>
            </c:numRef>
          </c:val>
          <c:shape val="box"/>
        </c:ser>
        <c:ser>
          <c:idx val="24"/>
          <c:order val="24"/>
          <c:tx>
            <c:strRef>
              <c:f>Лист3!$B$27</c:f>
              <c:strCache>
                <c:ptCount val="1"/>
                <c:pt idx="0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Лист3!$C$27:$F$27</c:f>
            </c:numRef>
          </c:val>
          <c:shape val="box"/>
        </c:ser>
        <c:ser>
          <c:idx val="25"/>
          <c:order val="25"/>
          <c:tx>
            <c:strRef>
              <c:f>Лист3!$B$28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dkEdge">
              <a:bevelT prst="relaxedInset"/>
              <a:bevelB prst="slope"/>
            </a:sp3d>
          </c:spPr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055555555555561E-2"/>
                  <c:y val="4.119829289845199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444444444444445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833333333333412E-2"/>
                  <c:y val="-4.119829289845237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Лист3!$C$28:$F$28</c:f>
              <c:numCache>
                <c:formatCode>#,##0.0_ ;[Red]\-#,##0.0\ </c:formatCode>
                <c:ptCount val="2"/>
                <c:pt idx="0">
                  <c:v>2962</c:v>
                </c:pt>
                <c:pt idx="1">
                  <c:v>3331.1</c:v>
                </c:pt>
              </c:numCache>
            </c:numRef>
          </c:val>
        </c:ser>
        <c:ser>
          <c:idx val="26"/>
          <c:order val="26"/>
          <c:tx>
            <c:strRef>
              <c:f>Лист3!$B$29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Лист3!$C$29:$F$29</c:f>
            </c:numRef>
          </c:val>
          <c:shape val="box"/>
        </c:ser>
        <c:ser>
          <c:idx val="27"/>
          <c:order val="27"/>
          <c:tx>
            <c:strRef>
              <c:f>Лист3!$B$30</c:f>
              <c:strCache>
                <c:ptCount val="1"/>
                <c:pt idx="0">
                  <c:v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Лист3!$C$30:$F$30</c:f>
            </c:numRef>
          </c:val>
          <c:shape val="box"/>
        </c:ser>
        <c:ser>
          <c:idx val="28"/>
          <c:order val="28"/>
          <c:tx>
            <c:strRef>
              <c:f>Лист3!$B$31</c:f>
              <c:strCache>
                <c:ptCount val="1"/>
                <c:pt idx="0">
                  <c:v>Доходы от размещения средств бюджетов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Лист3!$C$31:$F$31</c:f>
            </c:numRef>
          </c:val>
          <c:shape val="box"/>
        </c:ser>
        <c:ser>
          <c:idx val="29"/>
          <c:order val="29"/>
          <c:tx>
            <c:strRef>
              <c:f>Лист3!$B$32</c:f>
              <c:strCache>
                <c:ptCount val="1"/>
                <c:pt idx="0">
                  <c:v>Проценты, полученные от предоставления бюджетных кредитов внутри страны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Лист3!$C$32:$F$32</c:f>
            </c:numRef>
          </c:val>
          <c:shape val="box"/>
        </c:ser>
        <c:ser>
          <c:idx val="30"/>
          <c:order val="30"/>
          <c:tx>
            <c:strRef>
              <c:f>Лист3!$B$33</c:f>
              <c:strCache>
                <c:ptCount val="1"/>
                <c:pt idx="0">
                  <c:v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Лист3!$C$33:$F$33</c:f>
            </c:numRef>
          </c:val>
          <c:shape val="box"/>
        </c:ser>
        <c:ser>
          <c:idx val="31"/>
          <c:order val="31"/>
          <c:tx>
            <c:strRef>
              <c:f>Лист3!$B$34</c:f>
              <c:strCache>
                <c:ptCount val="1"/>
                <c:pt idx="0">
                  <c:v>Платежи от государственных и муниципальных унитарных предприятий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Лист3!$C$34:$F$34</c:f>
            </c:numRef>
          </c:val>
          <c:shape val="box"/>
        </c:ser>
        <c:ser>
          <c:idx val="32"/>
          <c:order val="32"/>
          <c:tx>
            <c:strRef>
              <c:f>Лист3!$B$35</c:f>
              <c:strCache>
                <c:ptCount val="1"/>
                <c:pt idx="0">
                  <c:v>Средства, получаемые от передачи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Лист3!$C$35:$F$35</c:f>
            </c:numRef>
          </c:val>
          <c:shape val="box"/>
        </c:ser>
        <c:ser>
          <c:idx val="33"/>
          <c:order val="33"/>
          <c:tx>
            <c:strRef>
              <c:f>Лист3!$B$36</c:f>
              <c:strCache>
                <c:ptCount val="1"/>
                <c:pt idx="0">
                  <c:v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Лист3!$C$36:$F$36</c:f>
            </c:numRef>
          </c:val>
          <c:shape val="box"/>
        </c:ser>
        <c:ser>
          <c:idx val="34"/>
          <c:order val="34"/>
          <c:tx>
            <c:strRef>
              <c:f>Лист3!$B$37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Лист3!$C$37:$F$37</c:f>
            </c:numRef>
          </c:val>
          <c:shape val="box"/>
        </c:ser>
        <c:ser>
          <c:idx val="35"/>
          <c:order val="35"/>
          <c:tx>
            <c:strRef>
              <c:f>Лист3!$B$38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Лист3!$C$38:$F$38</c:f>
            </c:numRef>
          </c:val>
          <c:shape val="box"/>
        </c:ser>
        <c:ser>
          <c:idx val="36"/>
          <c:order val="36"/>
          <c:tx>
            <c:strRef>
              <c:f>Лист3!$B$39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Лист3!$C$39:$F$39</c:f>
            </c:numRef>
          </c:val>
          <c:shape val="box"/>
        </c:ser>
        <c:ser>
          <c:idx val="37"/>
          <c:order val="37"/>
          <c:tx>
            <c:strRef>
              <c:f>Лист3!$B$40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Лист3!$C$40:$F$40</c:f>
            </c:numRef>
          </c:val>
          <c:shape val="box"/>
        </c:ser>
        <c:ser>
          <c:idx val="38"/>
          <c:order val="38"/>
          <c:tx>
            <c:strRef>
              <c:f>Лист3!$B$41</c:f>
              <c:strCache>
                <c:ptCount val="1"/>
                <c:pt idx="0">
                  <c:v>Доходы от реализации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Лист3!$C$41:$F$41</c:f>
            </c:numRef>
          </c:val>
          <c:shape val="box"/>
        </c:ser>
        <c:ser>
          <c:idx val="39"/>
          <c:order val="39"/>
          <c:tx>
            <c:strRef>
              <c:f>Лист3!$B$42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основных средств по указанному имуществу)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Лист3!$C$42:$F$42</c:f>
            </c:numRef>
          </c:val>
          <c:shape val="box"/>
        </c:ser>
        <c:ser>
          <c:idx val="40"/>
          <c:order val="40"/>
          <c:tx>
            <c:strRef>
              <c:f>Лист3!$B$43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материальных запасов по указанному имуществу)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Лист3!$C$43:$F$43</c:f>
            </c:numRef>
          </c:val>
          <c:shape val="box"/>
        </c:ser>
        <c:ser>
          <c:idx val="41"/>
          <c:order val="41"/>
          <c:tx>
            <c:strRef>
              <c:f>Лист3!$B$44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 (за исключением земельных участков бюджетных и автономных учреждений)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Лист3!$C$44:$F$44</c:f>
            </c:numRef>
          </c:val>
          <c:shape val="box"/>
        </c:ser>
        <c:ser>
          <c:idx val="42"/>
          <c:order val="42"/>
          <c:tx>
            <c:strRef>
              <c:f>Лист3!$B$45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Лист3!$C$45:$F$45</c:f>
            </c:numRef>
          </c:val>
          <c:shape val="box"/>
        </c:ser>
        <c:ser>
          <c:idx val="43"/>
          <c:order val="43"/>
          <c:tx>
            <c:strRef>
              <c:f>Лист3!$B$46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Лист3!$C$46:$F$46</c:f>
            </c:numRef>
          </c:val>
          <c:shape val="box"/>
        </c:ser>
        <c:ser>
          <c:idx val="44"/>
          <c:order val="44"/>
          <c:tx>
            <c:strRef>
              <c:f>Лист3!$B$47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Лист3!$C$47:$F$47</c:f>
            </c:numRef>
          </c:val>
          <c:shape val="box"/>
        </c:ser>
        <c:ser>
          <c:idx val="45"/>
          <c:order val="45"/>
          <c:tx>
            <c:strRef>
              <c:f>Лист3!$B$48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Лист3!$C$48:$F$48</c:f>
            </c:numRef>
          </c:val>
          <c:shape val="box"/>
        </c:ser>
        <c:ser>
          <c:idx val="46"/>
          <c:order val="46"/>
          <c:tx>
            <c:strRef>
              <c:f>Лист3!$B$49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dkEdge">
              <a:bevelT prst="relaxedInset"/>
              <a:bevelB prst="slope"/>
            </a:sp3d>
          </c:spPr>
          <c:dLbls>
            <c:dLbl>
              <c:idx val="0"/>
              <c:layout>
                <c:manualLayout>
                  <c:x val="8.3333333333333367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055555555555561E-2"/>
                  <c:y val="-6.179743934767898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50000000000000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88888888889093E-2"/>
                  <c:y val="-6.179743934767898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effectLst>
                <a:softEdge rad="31750"/>
              </a:effectLst>
            </c:spPr>
            <c:txPr>
              <a:bodyPr anchor="t" anchorCtr="1"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Лист3!$C$2:$F$2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Лист3!$C$49:$F$49</c:f>
              <c:numCache>
                <c:formatCode>#,##0.0_ ;[Red]\-#,##0.0\ </c:formatCode>
                <c:ptCount val="2"/>
                <c:pt idx="0">
                  <c:v>121792.2</c:v>
                </c:pt>
                <c:pt idx="1">
                  <c:v>102747.5</c:v>
                </c:pt>
              </c:numCache>
            </c:numRef>
          </c:val>
        </c:ser>
        <c:dLbls/>
        <c:gapWidth val="126"/>
        <c:gapDepth val="100"/>
        <c:shape val="cylinder"/>
        <c:axId val="183221248"/>
        <c:axId val="183247616"/>
        <c:axId val="0"/>
      </c:bar3DChart>
      <c:catAx>
        <c:axId val="183221248"/>
        <c:scaling>
          <c:orientation val="minMax"/>
        </c:scaling>
        <c:axPos val="b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800" b="1" i="1"/>
            </a:pPr>
            <a:endParaRPr lang="ru-RU"/>
          </a:p>
        </c:txPr>
        <c:crossAx val="183247616"/>
        <c:crosses val="autoZero"/>
        <c:auto val="1"/>
        <c:lblAlgn val="ctr"/>
        <c:lblOffset val="100"/>
      </c:catAx>
      <c:valAx>
        <c:axId val="183247616"/>
        <c:scaling>
          <c:orientation val="minMax"/>
        </c:scaling>
        <c:delete val="1"/>
        <c:axPos val="l"/>
        <c:numFmt formatCode="#,##0" sourceLinked="0"/>
        <c:tickLblPos val="none"/>
        <c:crossAx val="183221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838407686486994"/>
          <c:y val="0.22094871558645093"/>
          <c:w val="0.28161592313513006"/>
          <c:h val="0.36245544420842835"/>
        </c:manualLayout>
      </c:layout>
      <c:txPr>
        <a:bodyPr/>
        <a:lstStyle/>
        <a:p>
          <a:pPr>
            <a:defRPr sz="1600" b="0" i="1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/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2017 год, тыс. рублей</a:t>
            </a: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5764882873436462"/>
          <c:y val="2.4903177728958895E-2"/>
        </c:manualLayout>
      </c:layout>
    </c:title>
    <c:plotArea>
      <c:layout>
        <c:manualLayout>
          <c:layoutTarget val="inner"/>
          <c:xMode val="edge"/>
          <c:yMode val="edge"/>
          <c:x val="6.0744543397011795E-3"/>
          <c:y val="0.1046030781942448"/>
          <c:w val="0.99392557618488875"/>
          <c:h val="0.826831248892556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dPt>
            <c:idx val="0"/>
            <c:explosion val="21"/>
            <c:spPr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explosion val="9"/>
          </c:dPt>
          <c:dPt>
            <c:idx val="2"/>
            <c:explosion val="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947 467,00
</a:t>
                    </a:r>
                    <a:r>
                      <a:rPr lang="en-US" smtClean="0"/>
                      <a:t>25,7%</a:t>
                    </a:r>
                    <a:endParaRPr lang="en-US"/>
                  </a:p>
                </c:rich>
              </c:tx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360 046,50
</a:t>
                    </a:r>
                    <a:r>
                      <a:rPr lang="en-US" smtClean="0"/>
                      <a:t>9,8%</a:t>
                    </a:r>
                    <a:endParaRPr lang="en-US"/>
                  </a:p>
                </c:rich>
              </c:tx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24628878203329E-2"/>
                  <c:y val="4.091508197684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</a:t>
                    </a:r>
                    <a:r>
                      <a:rPr lang="en-US" dirty="0"/>
                      <a:t>371 350,70
</a:t>
                    </a:r>
                    <a:r>
                      <a:rPr lang="en-US" dirty="0" smtClean="0"/>
                      <a:t>64,5%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22237095427583"/>
                      <c:h val="0.1306150797974906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947467</c:v>
                </c:pt>
                <c:pt idx="1">
                  <c:v>360046.5</c:v>
                </c:pt>
                <c:pt idx="2">
                  <c:v>2371350.7000000002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/>
        <c:firstSliceAng val="0"/>
        <c:holeSize val="50"/>
      </c:doughnutChart>
    </c:plotArea>
    <c:legend>
      <c:legendPos val="b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2018 год, тыс. рублей</a:t>
            </a: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6515265746182715"/>
          <c:y val="1.5216060028407178E-2"/>
        </c:manualLayout>
      </c:layout>
    </c:title>
    <c:plotArea>
      <c:layout>
        <c:manualLayout>
          <c:layoutTarget val="inner"/>
          <c:xMode val="edge"/>
          <c:yMode val="edge"/>
          <c:x val="6.1922904563906686E-2"/>
          <c:y val="0.18032556993126297"/>
          <c:w val="0.85766626621495279"/>
          <c:h val="0.67932600660753806"/>
        </c:manualLayout>
      </c:layout>
      <c:doughnut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4.4786374567436685E-2"/>
                  <c:y val="-1.21157564172010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1 031 283,5</a:t>
                    </a:r>
                  </a:p>
                  <a:p>
                    <a:r>
                      <a:rPr lang="en-US" dirty="0" smtClean="0"/>
                      <a:t>23,33%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0643094571259"/>
                      <c:h val="0.1169655124516586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4786374567436685E-2"/>
                  <c:y val="-7.26945385032062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355 251,0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8,04%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62208353904503"/>
                      <c:h val="0.13150442015229979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3 033 423,9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68,63%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ln w="25400"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646656</c:v>
                </c:pt>
                <c:pt idx="1">
                  <c:v>334276.3</c:v>
                </c:pt>
                <c:pt idx="2">
                  <c:v>2683494.2000000002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b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542486876640434"/>
          <c:y val="1.6993386447560588E-2"/>
          <c:w val="0.67957513123359603"/>
          <c:h val="0.6971416776192308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8055555555555557E-2"/>
                  <c:y val="1.39194226179657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3214577865266841"/>
                      <c:h val="7.333215815898282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2222222222222022E-2"/>
                  <c:y val="-1.8559230157287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0034022309711287"/>
                      <c:h val="6.869235061966090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2"/>
                <c:pt idx="0">
                  <c:v>918245.8</c:v>
                </c:pt>
                <c:pt idx="1">
                  <c:v>994425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cat>
            <c:strRef>
              <c:f>Лист1!$A$2:$A$4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2"/>
                <c:pt idx="0">
                  <c:v>1310.5</c:v>
                </c:pt>
                <c:pt idx="1">
                  <c:v>1157.02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p3d/>
          </c:spPr>
          <c:cat>
            <c:strRef>
              <c:f>Лист1!$A$2:$A$4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2"/>
                <c:pt idx="0">
                  <c:v>24076.5</c:v>
                </c:pt>
                <c:pt idx="1">
                  <c:v>32096.2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Лист1!$A$2:$A$4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2"/>
                <c:pt idx="0">
                  <c:v>3615.9</c:v>
                </c:pt>
                <c:pt idx="1">
                  <c:v>3550.3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cat>
            <c:strRef>
              <c:f>Лист1!$A$2:$A$4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Лист1!$F$2:$F$4</c:f>
              <c:numCache>
                <c:formatCode>#\ ##0.0</c:formatCode>
                <c:ptCount val="2"/>
                <c:pt idx="0">
                  <c:v>218.3</c:v>
                </c:pt>
                <c:pt idx="1">
                  <c:v>55.02</c:v>
                </c:pt>
              </c:numCache>
            </c:numRef>
          </c:val>
        </c:ser>
        <c:dLbls/>
        <c:gapWidth val="95"/>
        <c:gapDepth val="95"/>
        <c:shape val="cylinder"/>
        <c:axId val="160683904"/>
        <c:axId val="160685440"/>
        <c:axId val="0"/>
      </c:bar3DChart>
      <c:catAx>
        <c:axId val="160683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685440"/>
        <c:crosses val="autoZero"/>
        <c:auto val="1"/>
        <c:lblAlgn val="ctr"/>
        <c:lblOffset val="100"/>
      </c:catAx>
      <c:valAx>
        <c:axId val="160685440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Тыс. рублей</a:t>
                </a:r>
                <a:endParaRPr lang="ru-RU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\ 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683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259836678669768"/>
          <c:y val="1.5750860491580317E-2"/>
          <c:w val="0.83031123413676644"/>
          <c:h val="0.579317387535004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 года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dLbls>
            <c:dLbl>
              <c:idx val="0"/>
              <c:layout>
                <c:manualLayout>
                  <c:x val="1.574876825354953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 smtClean="0"/>
                      <a:t>242 023,0</a:t>
                    </a:r>
                    <a:endParaRPr lang="en-US" sz="1200" baseline="0" dirty="0"/>
                  </a:p>
                </c:rich>
              </c:tx>
              <c:dLblPos val="outEnd"/>
              <c:showVal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aseline="0" smtClean="0"/>
                      <a:t>453 66,8</a:t>
                    </a:r>
                    <a:endParaRPr lang="en-US" sz="1200" baseline="0"/>
                  </a:p>
                </c:rich>
              </c:tx>
              <c:dLblPos val="outEnd"/>
              <c:showVal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aseline="0" dirty="0" smtClean="0"/>
                      <a:t>44 189,7</a:t>
                    </a:r>
                    <a:endParaRPr lang="en-US" sz="1200" baseline="0" dirty="0"/>
                  </a:p>
                </c:rich>
              </c:tx>
              <c:dLblPos val="outEnd"/>
              <c:showVal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180474458417676E-2"/>
                  <c:y val="-4.7686160481202168E-3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 smtClean="0"/>
                      <a:t>2 696,8</a:t>
                    </a:r>
                  </a:p>
                </c:rich>
              </c:tx>
              <c:dLblPos val="outEnd"/>
              <c:showVal val="1"/>
              <c:separator> </c:separator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eparator>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 и прочие</c:v>
                </c:pt>
                <c:pt idx="3">
                  <c:v>доходы от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265977.40000000002</c:v>
                </c:pt>
                <c:pt idx="1">
                  <c:v>8374.4</c:v>
                </c:pt>
                <c:pt idx="2">
                  <c:v>51020.3</c:v>
                </c:pt>
                <c:pt idx="3">
                  <c:v>31164.94</c:v>
                </c:pt>
                <c:pt idx="4">
                  <c:v>3509.5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2015 года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 и прочие</c:v>
                </c:pt>
                <c:pt idx="3">
                  <c:v>доходы от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 года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 и прочие</c:v>
                </c:pt>
                <c:pt idx="3">
                  <c:v>доходы от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295515.78999999998</c:v>
                </c:pt>
                <c:pt idx="1">
                  <c:v>7372.4</c:v>
                </c:pt>
                <c:pt idx="2">
                  <c:v>23187.7</c:v>
                </c:pt>
                <c:pt idx="3">
                  <c:v>26410.6</c:v>
                </c:pt>
                <c:pt idx="4">
                  <c:v>2764.4</c:v>
                </c:pt>
              </c:numCache>
            </c:numRef>
          </c:val>
        </c:ser>
        <c:dLbls>
          <c:showVal val="1"/>
        </c:dLbls>
        <c:axId val="160762496"/>
        <c:axId val="160792960"/>
      </c:barChart>
      <c:catAx>
        <c:axId val="1607624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792960"/>
        <c:crosses val="autoZero"/>
        <c:auto val="1"/>
        <c:lblAlgn val="r"/>
        <c:lblOffset val="100"/>
      </c:catAx>
      <c:valAx>
        <c:axId val="160792960"/>
        <c:scaling>
          <c:orientation val="minMax"/>
          <c:min val="0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762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35093656283194"/>
          <c:y val="0.13394404160486084"/>
          <c:w val="0.17817876824791287"/>
          <c:h val="0.12081119791202204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0.4769965004374454"/>
          <c:y val="0.10230362708201178"/>
          <c:w val="0.51961811023622051"/>
          <c:h val="0.79738292719007708"/>
        </c:manualLayout>
      </c:layout>
      <c:pie3DChart>
        <c:varyColors val="1"/>
        <c:ser>
          <c:idx val="0"/>
          <c:order val="0"/>
          <c:spPr>
            <a:solidFill>
              <a:srgbClr val="00B0F0"/>
            </a:solidFill>
          </c:spPr>
          <c:explosion val="25"/>
          <c:dPt>
            <c:idx val="0"/>
            <c:explosion val="13"/>
            <c:spPr>
              <a:solidFill>
                <a:srgbClr val="FF0000"/>
              </a:solidFill>
            </c:spPr>
          </c:dPt>
          <c:dPt>
            <c:idx val="1"/>
            <c:explosion val="14"/>
            <c:spPr>
              <a:solidFill>
                <a:srgbClr val="FF9933"/>
              </a:solidFill>
            </c:spPr>
          </c:dPt>
          <c:dPt>
            <c:idx val="2"/>
            <c:explosion val="14"/>
            <c:spPr>
              <a:solidFill>
                <a:srgbClr val="FFFF00"/>
              </a:solidFill>
            </c:spPr>
          </c:dPt>
          <c:dPt>
            <c:idx val="3"/>
            <c:explosion val="16"/>
            <c:spPr>
              <a:solidFill>
                <a:srgbClr val="00B050"/>
              </a:solidFill>
            </c:spPr>
          </c:dPt>
          <c:dPt>
            <c:idx val="4"/>
            <c:explosion val="21"/>
          </c:dPt>
          <c:dPt>
            <c:idx val="5"/>
            <c:explosion val="15"/>
            <c:spPr>
              <a:solidFill>
                <a:srgbClr val="1F497D"/>
              </a:solidFill>
            </c:spPr>
          </c:dPt>
          <c:dPt>
            <c:idx val="6"/>
            <c:explosion val="16"/>
            <c:spPr>
              <a:solidFill>
                <a:srgbClr val="8064A2">
                  <a:lumMod val="75000"/>
                </a:srgbClr>
              </a:solidFill>
            </c:spPr>
          </c:dPt>
          <c:dPt>
            <c:idx val="7"/>
            <c:explosion val="17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c:spPr>
          </c:dPt>
          <c:dPt>
            <c:idx val="8"/>
            <c:explosion val="14"/>
            <c:spPr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3.5449146981627301E-2"/>
                  <c:y val="0.12253640621513268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8881288276465445E-2"/>
                  <c:y val="9.3197215375859094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853215223097115"/>
                  <c:y val="-0.12265127258777485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435804899387574"/>
                  <c:y val="-0.1013679284311980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838363954505705E-3"/>
                  <c:y val="1.9468988273287323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3705489938757676E-2"/>
                  <c:y val="0.13107130678755269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Лист1!$A$1:$A$9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правоох-я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Межбюджетные трансферты СП</c:v>
                </c:pt>
                <c:pt idx="8">
                  <c:v>Национальная оборона, Охрана окружающей среды, Физическая культура и спорт, Здравоохранение, Средства массовой информации, Обслуживание муниципального долга </c:v>
                </c:pt>
              </c:strCache>
            </c:strRef>
          </c:cat>
          <c:val>
            <c:numRef>
              <c:f>Лист1!$B$1:$B$9</c:f>
              <c:numCache>
                <c:formatCode>#,##0.00</c:formatCode>
                <c:ptCount val="9"/>
                <c:pt idx="0">
                  <c:v>312664.40000000002</c:v>
                </c:pt>
                <c:pt idx="1">
                  <c:v>48489.7</c:v>
                </c:pt>
                <c:pt idx="2">
                  <c:v>456083.7</c:v>
                </c:pt>
                <c:pt idx="3">
                  <c:v>1127435.9000000004</c:v>
                </c:pt>
                <c:pt idx="4">
                  <c:v>1598903.5</c:v>
                </c:pt>
                <c:pt idx="5">
                  <c:v>132849</c:v>
                </c:pt>
                <c:pt idx="6">
                  <c:v>54076.4</c:v>
                </c:pt>
                <c:pt idx="7">
                  <c:v>315099.8</c:v>
                </c:pt>
                <c:pt idx="8">
                  <c:v>22231.200000000001</c:v>
                </c:pt>
              </c:numCache>
            </c:numRef>
          </c:val>
        </c:ser>
        <c:dLbls/>
      </c:pie3DChart>
    </c:plotArea>
    <c:legend>
      <c:legendPos val="l"/>
      <c:layout>
        <c:manualLayout>
          <c:xMode val="edge"/>
          <c:yMode val="edge"/>
          <c:x val="0"/>
          <c:y val="4.8225902440025571E-4"/>
          <c:w val="0.99722222222222212"/>
          <c:h val="0.99951781196641187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703 013,2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c:rich>
      </c:tx>
      <c:layout>
        <c:manualLayout>
          <c:xMode val="edge"/>
          <c:yMode val="edge"/>
          <c:x val="0.18045909886264225"/>
          <c:y val="0.36555788014005286"/>
        </c:manualLayout>
      </c:layout>
    </c:title>
    <c:plotArea>
      <c:layout>
        <c:manualLayout>
          <c:layoutTarget val="inner"/>
          <c:xMode val="edge"/>
          <c:yMode val="edge"/>
          <c:x val="7.4320100612423459E-2"/>
          <c:y val="0.11979994591556246"/>
          <c:w val="0.34234645669291336"/>
          <c:h val="0.65218331540935637"/>
        </c:manualLayout>
      </c:layout>
      <c:doughnutChart>
        <c:varyColors val="1"/>
        <c:ser>
          <c:idx val="0"/>
          <c:order val="0"/>
          <c:tx>
            <c:strRef>
              <c:f>Лист1!$B$5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rgbClr val="99FF33"/>
              </a:solidFill>
            </c:spPr>
          </c:dPt>
          <c:dPt>
            <c:idx val="1"/>
            <c:spPr>
              <a:solidFill>
                <a:srgbClr val="FF66CC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90,2%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777777777777796E-3"/>
                  <c:y val="-2.1167098828267724E-2"/>
                </c:manualLayout>
              </c:layout>
              <c:tx>
                <c:rich>
                  <a:bodyPr/>
                  <a:lstStyle/>
                  <a:p>
                    <a:pPr>
                      <a:defRPr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mtClean="0"/>
                      <a:t>6,3%</a:t>
                    </a:r>
                    <a:endParaRPr lang="en-US"/>
                  </a:p>
                </c:rich>
              </c:tx>
              <c:spPr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0833442694663171E-2"/>
                  <c:y val="-0.11112726884840565"/>
                </c:manualLayout>
              </c:layout>
              <c:tx>
                <c:rich>
                  <a:bodyPr/>
                  <a:lstStyle/>
                  <a:p>
                    <a:pPr>
                      <a:defRPr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0" dirty="0" smtClean="0"/>
                      <a:t>3,4%</a:t>
                    </a:r>
                    <a:endParaRPr lang="en-US" b="0" dirty="0"/>
                  </a:p>
                </c:rich>
              </c:tx>
              <c:spPr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944444444444459E-2"/>
                  <c:y val="-8.9960170020137925E-2"/>
                </c:manualLayout>
              </c:layout>
              <c:tx>
                <c:rich>
                  <a:bodyPr/>
                  <a:lstStyle/>
                  <a:p>
                    <a:pPr>
                      <a:defRPr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0,1%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Лист1!$C$4:$F$4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Лист1!$C$5:$F$5</c:f>
              <c:numCache>
                <c:formatCode>#,##0.0</c:formatCode>
                <c:ptCount val="4"/>
                <c:pt idx="0">
                  <c:v>1536638</c:v>
                </c:pt>
                <c:pt idx="1">
                  <c:v>106450.6</c:v>
                </c:pt>
                <c:pt idx="2">
                  <c:v>57902.8</c:v>
                </c:pt>
                <c:pt idx="3">
                  <c:v>2021.8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91377490623766899"/>
          <c:w val="0.99929101049868774"/>
          <c:h val="8.5545913229061743E-2"/>
        </c:manualLayout>
      </c:layout>
    </c:legend>
    <c:plotVisOnly val="1"/>
    <c:dispBlanksAs val="zero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790 325,6</a:t>
            </a:r>
            <a:endParaRPr lang="ru-RU" b="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706278667449649"/>
          <c:y val="0.38654818080642117"/>
        </c:manualLayout>
      </c:layout>
    </c:title>
    <c:plotArea>
      <c:layout>
        <c:manualLayout>
          <c:layoutTarget val="inner"/>
          <c:xMode val="edge"/>
          <c:yMode val="edge"/>
          <c:x val="0.18433051089561481"/>
          <c:y val="0.10784912787468059"/>
          <c:w val="0.61622161029726863"/>
          <c:h val="0.75676338106682106"/>
        </c:manualLayout>
      </c:layout>
      <c:doughnutChart>
        <c:varyColors val="1"/>
        <c:ser>
          <c:idx val="0"/>
          <c:order val="0"/>
          <c:tx>
            <c:strRef>
              <c:f>Лист1!$B$9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99FF33"/>
            </a:solidFill>
          </c:spPr>
          <c:dPt>
            <c:idx val="1"/>
            <c:spPr>
              <a:solidFill>
                <a:srgbClr val="FF66CC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89,3%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715174504420154E-2"/>
                  <c:y val="-3.40361792159545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7,4%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345850461059886"/>
                  <c:y val="-0.123767924421652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1762820004126527E-2"/>
                  <c:y val="-0.134224364934110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Лист1!$C$8:$F$8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Лист1!$C$9:$F$9</c:f>
              <c:numCache>
                <c:formatCode>#,##0.0</c:formatCode>
                <c:ptCount val="4"/>
                <c:pt idx="0">
                  <c:v>1598903.5</c:v>
                </c:pt>
                <c:pt idx="1">
                  <c:v>132849</c:v>
                </c:pt>
                <c:pt idx="2">
                  <c:v>54076.4</c:v>
                </c:pt>
                <c:pt idx="3">
                  <c:v>4496.7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  <c:dispBlanksAs val="zero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1.3888888888888951E-2"/>
          <c:y val="5.0925925925925937E-2"/>
          <c:w val="0.93888888888889055"/>
          <c:h val="0.76970107903179052"/>
        </c:manualLayout>
      </c:layout>
      <c:bar3DChart>
        <c:barDir val="col"/>
        <c:grouping val="stacked"/>
        <c:ser>
          <c:idx val="0"/>
          <c:order val="0"/>
          <c:tx>
            <c:strRef>
              <c:f>Лист1!$E$4</c:f>
              <c:strCache>
                <c:ptCount val="1"/>
                <c:pt idx="0">
                  <c:v>Средства регионального бюджета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9166666666666667E-2"/>
                  <c:y val="1.85185185185185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18 155 900,0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00000000000012E-2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36 903 500,0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Лист1!$D$5:$D$6</c:f>
              <c:strCache>
                <c:ptCount val="2"/>
                <c:pt idx="0">
                  <c:v>Работники учреждений дополнительного образования детей </c:v>
                </c:pt>
                <c:pt idx="1">
                  <c:v>Работники учреждений культуры</c:v>
                </c:pt>
              </c:strCache>
            </c:strRef>
          </c:cat>
          <c:val>
            <c:numRef>
              <c:f>Лист1!$E$5:$E$6</c:f>
              <c:numCache>
                <c:formatCode>#,##0.0</c:formatCode>
                <c:ptCount val="2"/>
                <c:pt idx="0">
                  <c:v>11092300</c:v>
                </c:pt>
                <c:pt idx="1">
                  <c:v>10103000</c:v>
                </c:pt>
              </c:numCache>
            </c:numRef>
          </c:val>
        </c:ser>
        <c:ser>
          <c:idx val="1"/>
          <c:order val="1"/>
          <c:tx>
            <c:strRef>
              <c:f>Лист1!$F$4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9933"/>
            </a:solidFill>
          </c:spPr>
          <c:dLbls>
            <c:dLbl>
              <c:idx val="0"/>
              <c:layout>
                <c:manualLayout>
                  <c:x val="2.36111111111111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7 781 100,0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388888888888878E-2"/>
                  <c:y val="-1.85185185185185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15 815 800,0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Лист1!$D$5:$D$6</c:f>
              <c:strCache>
                <c:ptCount val="2"/>
                <c:pt idx="0">
                  <c:v>Работники учреждений дополнительного образования детей </c:v>
                </c:pt>
                <c:pt idx="1">
                  <c:v>Работники учреждений культуры</c:v>
                </c:pt>
              </c:strCache>
            </c:strRef>
          </c:cat>
          <c:val>
            <c:numRef>
              <c:f>Лист1!$F$5:$F$6</c:f>
              <c:numCache>
                <c:formatCode>#,##0.0</c:formatCode>
                <c:ptCount val="2"/>
                <c:pt idx="0">
                  <c:v>583800</c:v>
                </c:pt>
                <c:pt idx="1">
                  <c:v>531700</c:v>
                </c:pt>
              </c:numCache>
            </c:numRef>
          </c:val>
        </c:ser>
        <c:dLbls/>
        <c:shape val="cylinder"/>
        <c:axId val="84793216"/>
        <c:axId val="84794752"/>
        <c:axId val="0"/>
      </c:bar3DChart>
      <c:catAx>
        <c:axId val="84793216"/>
        <c:scaling>
          <c:orientation val="minMax"/>
        </c:scaling>
        <c:axPos val="b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794752"/>
        <c:crosses val="autoZero"/>
        <c:auto val="1"/>
        <c:lblAlgn val="ctr"/>
        <c:lblOffset val="100"/>
      </c:catAx>
      <c:valAx>
        <c:axId val="84794752"/>
        <c:scaling>
          <c:orientation val="minMax"/>
        </c:scaling>
        <c:delete val="1"/>
        <c:axPos val="l"/>
        <c:numFmt formatCode="#,##0.0" sourceLinked="1"/>
        <c:tickLblPos val="none"/>
        <c:crossAx val="847932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4F601-5F15-4E2A-AFDF-D4447C1DA72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7A47-0453-43D3-8247-523D0783E8EA}">
      <dgm:prSet phldrT="[Текст]"/>
      <dgm:spPr>
        <a:solidFill>
          <a:srgbClr val="FF99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82,5</a:t>
          </a:r>
          <a:endParaRPr lang="ru-RU" dirty="0">
            <a:solidFill>
              <a:schemeClr val="tx1"/>
            </a:solidFill>
          </a:endParaRPr>
        </a:p>
      </dgm:t>
    </dgm:pt>
    <dgm:pt modelId="{565E0291-C0BE-49EB-99DA-A84CB1401C52}" type="parTrans" cxnId="{18A94AE0-7056-4433-9E5B-6247C02A91F4}">
      <dgm:prSet/>
      <dgm:spPr/>
      <dgm:t>
        <a:bodyPr/>
        <a:lstStyle/>
        <a:p>
          <a:endParaRPr lang="ru-RU"/>
        </a:p>
      </dgm:t>
    </dgm:pt>
    <dgm:pt modelId="{A37A0938-377E-4E1C-9B8A-E1322273A543}" type="sibTrans" cxnId="{18A94AE0-7056-4433-9E5B-6247C02A91F4}">
      <dgm:prSet/>
      <dgm:spPr/>
      <dgm:t>
        <a:bodyPr/>
        <a:lstStyle/>
        <a:p>
          <a:endParaRPr lang="ru-RU"/>
        </a:p>
      </dgm:t>
    </dgm:pt>
    <dgm:pt modelId="{8592EDB9-7DC7-4FCA-9613-44C45E7BA7E8}">
      <dgm:prSet phldrT="[Текст]"/>
      <dgm:spPr>
        <a:solidFill>
          <a:srgbClr val="FF99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59,1</a:t>
          </a:r>
          <a:endParaRPr lang="ru-RU" dirty="0">
            <a:solidFill>
              <a:schemeClr val="tx1"/>
            </a:solidFill>
          </a:endParaRPr>
        </a:p>
      </dgm:t>
    </dgm:pt>
    <dgm:pt modelId="{AFBCE7E6-3221-4DDB-BE2A-33C7CA350471}" type="parTrans" cxnId="{F1DB33CF-205E-4D03-84C1-864115BA141A}">
      <dgm:prSet/>
      <dgm:spPr/>
      <dgm:t>
        <a:bodyPr/>
        <a:lstStyle/>
        <a:p>
          <a:endParaRPr lang="ru-RU"/>
        </a:p>
      </dgm:t>
    </dgm:pt>
    <dgm:pt modelId="{0AAAEE29-DBF2-43EE-B6AE-707A351BED17}" type="sibTrans" cxnId="{F1DB33CF-205E-4D03-84C1-864115BA141A}">
      <dgm:prSet/>
      <dgm:spPr/>
      <dgm:t>
        <a:bodyPr/>
        <a:lstStyle/>
        <a:p>
          <a:endParaRPr lang="ru-RU"/>
        </a:p>
      </dgm:t>
    </dgm:pt>
    <dgm:pt modelId="{70035047-A61A-44DA-A883-D00DEDB0DEDB}">
      <dgm:prSet phldrT="[Текст]"/>
      <dgm:spPr>
        <a:solidFill>
          <a:srgbClr val="FF99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87,8</a:t>
          </a:r>
          <a:endParaRPr lang="ru-RU" dirty="0">
            <a:solidFill>
              <a:schemeClr val="tx1"/>
            </a:solidFill>
          </a:endParaRPr>
        </a:p>
      </dgm:t>
    </dgm:pt>
    <dgm:pt modelId="{B44C70F7-8EB8-4831-9D66-72462A62583E}" type="parTrans" cxnId="{6C5D6F7A-EE1E-4BC9-A449-AC0C63E9B775}">
      <dgm:prSet/>
      <dgm:spPr/>
      <dgm:t>
        <a:bodyPr/>
        <a:lstStyle/>
        <a:p>
          <a:endParaRPr lang="ru-RU"/>
        </a:p>
      </dgm:t>
    </dgm:pt>
    <dgm:pt modelId="{0E309DE2-BB59-49C0-9E23-29C158F7D840}" type="sibTrans" cxnId="{6C5D6F7A-EE1E-4BC9-A449-AC0C63E9B775}">
      <dgm:prSet/>
      <dgm:spPr/>
      <dgm:t>
        <a:bodyPr/>
        <a:lstStyle/>
        <a:p>
          <a:endParaRPr lang="ru-RU"/>
        </a:p>
      </dgm:t>
    </dgm:pt>
    <dgm:pt modelId="{04B65E10-5A20-44D4-9ED9-FC5271611A35}">
      <dgm:prSet phldrT="[Текст]"/>
      <dgm:spPr>
        <a:solidFill>
          <a:srgbClr val="FF99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95</a:t>
          </a:r>
          <a:endParaRPr lang="ru-RU" dirty="0">
            <a:solidFill>
              <a:schemeClr val="tx1"/>
            </a:solidFill>
          </a:endParaRPr>
        </a:p>
      </dgm:t>
    </dgm:pt>
    <dgm:pt modelId="{CAA2C98A-5DBD-4C93-97DC-DD453A09E483}" type="parTrans" cxnId="{E6C777E1-831B-4B04-86AD-B5CCC4D92C87}">
      <dgm:prSet/>
      <dgm:spPr/>
      <dgm:t>
        <a:bodyPr/>
        <a:lstStyle/>
        <a:p>
          <a:endParaRPr lang="ru-RU"/>
        </a:p>
      </dgm:t>
    </dgm:pt>
    <dgm:pt modelId="{62877CA7-DDDD-4513-8D96-6A4FE2E757D8}" type="sibTrans" cxnId="{E6C777E1-831B-4B04-86AD-B5CCC4D92C87}">
      <dgm:prSet/>
      <dgm:spPr/>
      <dgm:t>
        <a:bodyPr/>
        <a:lstStyle/>
        <a:p>
          <a:endParaRPr lang="ru-RU"/>
        </a:p>
      </dgm:t>
    </dgm:pt>
    <dgm:pt modelId="{EF40FD57-D4C2-4761-870B-308486E200DC}">
      <dgm:prSet phldrT="[Текст]"/>
      <dgm:spPr>
        <a:solidFill>
          <a:srgbClr val="FF99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78</a:t>
          </a:r>
          <a:endParaRPr lang="ru-RU" dirty="0">
            <a:solidFill>
              <a:schemeClr val="tx1"/>
            </a:solidFill>
          </a:endParaRPr>
        </a:p>
      </dgm:t>
    </dgm:pt>
    <dgm:pt modelId="{6F7114F7-5809-4058-A902-56FEEBE1498A}" type="parTrans" cxnId="{DF2ECD05-551A-4604-87F4-8B7921A44733}">
      <dgm:prSet/>
      <dgm:spPr/>
      <dgm:t>
        <a:bodyPr/>
        <a:lstStyle/>
        <a:p>
          <a:endParaRPr lang="ru-RU"/>
        </a:p>
      </dgm:t>
    </dgm:pt>
    <dgm:pt modelId="{19154822-9BE2-4620-A37E-0A29B351523A}" type="sibTrans" cxnId="{DF2ECD05-551A-4604-87F4-8B7921A44733}">
      <dgm:prSet/>
      <dgm:spPr/>
      <dgm:t>
        <a:bodyPr/>
        <a:lstStyle/>
        <a:p>
          <a:endParaRPr lang="ru-RU"/>
        </a:p>
      </dgm:t>
    </dgm:pt>
    <dgm:pt modelId="{12BEE053-B16E-4FE3-8E8D-ECAEDDF2BECE}" type="pres">
      <dgm:prSet presAssocID="{F1A4F601-5F15-4E2A-AFDF-D4447C1DA7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7B8A9E-3126-4ED9-A58F-365888C291F1}" type="pres">
      <dgm:prSet presAssocID="{2CFD7A47-0453-43D3-8247-523D0783E8EA}" presName="linNode" presStyleCnt="0"/>
      <dgm:spPr/>
    </dgm:pt>
    <dgm:pt modelId="{E75EB995-8548-408C-95BC-402539586E7A}" type="pres">
      <dgm:prSet presAssocID="{2CFD7A47-0453-43D3-8247-523D0783E8EA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25694-A550-4E18-A2D7-D822B4D3F859}" type="pres">
      <dgm:prSet presAssocID="{2CFD7A47-0453-43D3-8247-523D0783E8EA}" presName="childShp" presStyleLbl="bgAccFollowNode1" presStyleIdx="0" presStyleCnt="5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44EB6922-2C83-4E7F-AD72-E42E417B333E}" type="pres">
      <dgm:prSet presAssocID="{A37A0938-377E-4E1C-9B8A-E1322273A543}" presName="spacing" presStyleCnt="0"/>
      <dgm:spPr/>
    </dgm:pt>
    <dgm:pt modelId="{77E293A3-584A-4A40-AC1C-5396DFC83D24}" type="pres">
      <dgm:prSet presAssocID="{04B65E10-5A20-44D4-9ED9-FC5271611A35}" presName="linNode" presStyleCnt="0"/>
      <dgm:spPr/>
    </dgm:pt>
    <dgm:pt modelId="{187D109F-95FC-4501-9E0B-E8910B0C8197}" type="pres">
      <dgm:prSet presAssocID="{04B65E10-5A20-44D4-9ED9-FC5271611A35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C4C92-9B0A-4BBB-85E0-AE6025B480A6}" type="pres">
      <dgm:prSet presAssocID="{04B65E10-5A20-44D4-9ED9-FC5271611A35}" presName="childShp" presStyleLbl="bgAccFollowNode1" presStyleIdx="1" presStyleCnt="5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D3CDDC46-1C78-4F0E-B610-93B5AA998551}" type="pres">
      <dgm:prSet presAssocID="{62877CA7-DDDD-4513-8D96-6A4FE2E757D8}" presName="spacing" presStyleCnt="0"/>
      <dgm:spPr/>
    </dgm:pt>
    <dgm:pt modelId="{34FF37F6-263B-427B-BE0C-17C09AA0E597}" type="pres">
      <dgm:prSet presAssocID="{EF40FD57-D4C2-4761-870B-308486E200DC}" presName="linNode" presStyleCnt="0"/>
      <dgm:spPr/>
    </dgm:pt>
    <dgm:pt modelId="{39B99AE5-2F79-416B-BF98-F2027B0E839E}" type="pres">
      <dgm:prSet presAssocID="{EF40FD57-D4C2-4761-870B-308486E200DC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E8AC0-603E-438A-A401-72E94E8F4490}" type="pres">
      <dgm:prSet presAssocID="{EF40FD57-D4C2-4761-870B-308486E200DC}" presName="childShp" presStyleLbl="bgAccFollowNode1" presStyleIdx="2" presStyleCnt="5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66E1EFAB-24C8-4D7C-A6C2-0114B7BB7745}" type="pres">
      <dgm:prSet presAssocID="{19154822-9BE2-4620-A37E-0A29B351523A}" presName="spacing" presStyleCnt="0"/>
      <dgm:spPr/>
    </dgm:pt>
    <dgm:pt modelId="{36A5626D-8F95-4B0B-B247-BED5F4505F64}" type="pres">
      <dgm:prSet presAssocID="{70035047-A61A-44DA-A883-D00DEDB0DEDB}" presName="linNode" presStyleCnt="0"/>
      <dgm:spPr/>
    </dgm:pt>
    <dgm:pt modelId="{9760E969-A7F1-4F1F-9C39-BF8B04D52760}" type="pres">
      <dgm:prSet presAssocID="{70035047-A61A-44DA-A883-D00DEDB0DEDB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40657-A07E-4C04-9B8A-EE37161888F3}" type="pres">
      <dgm:prSet presAssocID="{70035047-A61A-44DA-A883-D00DEDB0DEDB}" presName="childShp" presStyleLbl="bgAccFollowNode1" presStyleIdx="3" presStyleCnt="5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E135473A-25D9-4F93-A17D-FE24C44FAD81}" type="pres">
      <dgm:prSet presAssocID="{0E309DE2-BB59-49C0-9E23-29C158F7D840}" presName="spacing" presStyleCnt="0"/>
      <dgm:spPr/>
    </dgm:pt>
    <dgm:pt modelId="{E8C9BB28-1726-41D3-9B47-F10F2C421FDA}" type="pres">
      <dgm:prSet presAssocID="{8592EDB9-7DC7-4FCA-9613-44C45E7BA7E8}" presName="linNode" presStyleCnt="0"/>
      <dgm:spPr/>
    </dgm:pt>
    <dgm:pt modelId="{014056D3-92B5-4E3F-B4DE-A03D55B29A11}" type="pres">
      <dgm:prSet presAssocID="{8592EDB9-7DC7-4FCA-9613-44C45E7BA7E8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594F3-0EC1-4170-8870-878EA4066BF9}" type="pres">
      <dgm:prSet presAssocID="{8592EDB9-7DC7-4FCA-9613-44C45E7BA7E8}" presName="childShp" presStyleLbl="bgAccFollowNode1" presStyleIdx="4" presStyleCnt="5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6C5D6F7A-EE1E-4BC9-A449-AC0C63E9B775}" srcId="{F1A4F601-5F15-4E2A-AFDF-D4447C1DA72F}" destId="{70035047-A61A-44DA-A883-D00DEDB0DEDB}" srcOrd="3" destOrd="0" parTransId="{B44C70F7-8EB8-4831-9D66-72462A62583E}" sibTransId="{0E309DE2-BB59-49C0-9E23-29C158F7D840}"/>
    <dgm:cxn modelId="{18A94AE0-7056-4433-9E5B-6247C02A91F4}" srcId="{F1A4F601-5F15-4E2A-AFDF-D4447C1DA72F}" destId="{2CFD7A47-0453-43D3-8247-523D0783E8EA}" srcOrd="0" destOrd="0" parTransId="{565E0291-C0BE-49EB-99DA-A84CB1401C52}" sibTransId="{A37A0938-377E-4E1C-9B8A-E1322273A543}"/>
    <dgm:cxn modelId="{1AD47FF8-7BAE-40E8-A954-7C80EABB80B2}" type="presOf" srcId="{04B65E10-5A20-44D4-9ED9-FC5271611A35}" destId="{187D109F-95FC-4501-9E0B-E8910B0C8197}" srcOrd="0" destOrd="0" presId="urn:microsoft.com/office/officeart/2005/8/layout/vList6"/>
    <dgm:cxn modelId="{DF2ECD05-551A-4604-87F4-8B7921A44733}" srcId="{F1A4F601-5F15-4E2A-AFDF-D4447C1DA72F}" destId="{EF40FD57-D4C2-4761-870B-308486E200DC}" srcOrd="2" destOrd="0" parTransId="{6F7114F7-5809-4058-A902-56FEEBE1498A}" sibTransId="{19154822-9BE2-4620-A37E-0A29B351523A}"/>
    <dgm:cxn modelId="{4C24C672-3ECC-4259-89FC-49993160130A}" type="presOf" srcId="{EF40FD57-D4C2-4761-870B-308486E200DC}" destId="{39B99AE5-2F79-416B-BF98-F2027B0E839E}" srcOrd="0" destOrd="0" presId="urn:microsoft.com/office/officeart/2005/8/layout/vList6"/>
    <dgm:cxn modelId="{E6C777E1-831B-4B04-86AD-B5CCC4D92C87}" srcId="{F1A4F601-5F15-4E2A-AFDF-D4447C1DA72F}" destId="{04B65E10-5A20-44D4-9ED9-FC5271611A35}" srcOrd="1" destOrd="0" parTransId="{CAA2C98A-5DBD-4C93-97DC-DD453A09E483}" sibTransId="{62877CA7-DDDD-4513-8D96-6A4FE2E757D8}"/>
    <dgm:cxn modelId="{9FB3DDD1-2154-4936-9952-75B07A72001E}" type="presOf" srcId="{8592EDB9-7DC7-4FCA-9613-44C45E7BA7E8}" destId="{014056D3-92B5-4E3F-B4DE-A03D55B29A11}" srcOrd="0" destOrd="0" presId="urn:microsoft.com/office/officeart/2005/8/layout/vList6"/>
    <dgm:cxn modelId="{F1DB33CF-205E-4D03-84C1-864115BA141A}" srcId="{F1A4F601-5F15-4E2A-AFDF-D4447C1DA72F}" destId="{8592EDB9-7DC7-4FCA-9613-44C45E7BA7E8}" srcOrd="4" destOrd="0" parTransId="{AFBCE7E6-3221-4DDB-BE2A-33C7CA350471}" sibTransId="{0AAAEE29-DBF2-43EE-B6AE-707A351BED17}"/>
    <dgm:cxn modelId="{0C0E6064-FEF0-433D-A36B-E0421B22C6E4}" type="presOf" srcId="{70035047-A61A-44DA-A883-D00DEDB0DEDB}" destId="{9760E969-A7F1-4F1F-9C39-BF8B04D52760}" srcOrd="0" destOrd="0" presId="urn:microsoft.com/office/officeart/2005/8/layout/vList6"/>
    <dgm:cxn modelId="{8566FE30-4836-4D02-90C9-AC284AFC0864}" type="presOf" srcId="{F1A4F601-5F15-4E2A-AFDF-D4447C1DA72F}" destId="{12BEE053-B16E-4FE3-8E8D-ECAEDDF2BECE}" srcOrd="0" destOrd="0" presId="urn:microsoft.com/office/officeart/2005/8/layout/vList6"/>
    <dgm:cxn modelId="{C6F40679-F9FA-4402-9A4C-9E767BA178E8}" type="presOf" srcId="{2CFD7A47-0453-43D3-8247-523D0783E8EA}" destId="{E75EB995-8548-408C-95BC-402539586E7A}" srcOrd="0" destOrd="0" presId="urn:microsoft.com/office/officeart/2005/8/layout/vList6"/>
    <dgm:cxn modelId="{1E343941-245D-41AF-9382-4983D41ABC6C}" type="presParOf" srcId="{12BEE053-B16E-4FE3-8E8D-ECAEDDF2BECE}" destId="{747B8A9E-3126-4ED9-A58F-365888C291F1}" srcOrd="0" destOrd="0" presId="urn:microsoft.com/office/officeart/2005/8/layout/vList6"/>
    <dgm:cxn modelId="{E0B24828-5424-4D49-8C0D-DCE2F3053D2A}" type="presParOf" srcId="{747B8A9E-3126-4ED9-A58F-365888C291F1}" destId="{E75EB995-8548-408C-95BC-402539586E7A}" srcOrd="0" destOrd="0" presId="urn:microsoft.com/office/officeart/2005/8/layout/vList6"/>
    <dgm:cxn modelId="{A0F58A15-EF6A-43B0-9DBE-986F2B3BA5A0}" type="presParOf" srcId="{747B8A9E-3126-4ED9-A58F-365888C291F1}" destId="{FA125694-A550-4E18-A2D7-D822B4D3F859}" srcOrd="1" destOrd="0" presId="urn:microsoft.com/office/officeart/2005/8/layout/vList6"/>
    <dgm:cxn modelId="{BD3FF7F0-C6DB-4B0B-942E-B3E3E2825F0D}" type="presParOf" srcId="{12BEE053-B16E-4FE3-8E8D-ECAEDDF2BECE}" destId="{44EB6922-2C83-4E7F-AD72-E42E417B333E}" srcOrd="1" destOrd="0" presId="urn:microsoft.com/office/officeart/2005/8/layout/vList6"/>
    <dgm:cxn modelId="{5A595114-FE1C-4C17-832A-35894CB90741}" type="presParOf" srcId="{12BEE053-B16E-4FE3-8E8D-ECAEDDF2BECE}" destId="{77E293A3-584A-4A40-AC1C-5396DFC83D24}" srcOrd="2" destOrd="0" presId="urn:microsoft.com/office/officeart/2005/8/layout/vList6"/>
    <dgm:cxn modelId="{E44200D9-1B4C-4A14-9EDD-2C8E00EE3E12}" type="presParOf" srcId="{77E293A3-584A-4A40-AC1C-5396DFC83D24}" destId="{187D109F-95FC-4501-9E0B-E8910B0C8197}" srcOrd="0" destOrd="0" presId="urn:microsoft.com/office/officeart/2005/8/layout/vList6"/>
    <dgm:cxn modelId="{CBD32C21-529D-4619-95D6-B805AB769F98}" type="presParOf" srcId="{77E293A3-584A-4A40-AC1C-5396DFC83D24}" destId="{437C4C92-9B0A-4BBB-85E0-AE6025B480A6}" srcOrd="1" destOrd="0" presId="urn:microsoft.com/office/officeart/2005/8/layout/vList6"/>
    <dgm:cxn modelId="{C3D785C0-6028-4ABB-B861-DBC16750AF1A}" type="presParOf" srcId="{12BEE053-B16E-4FE3-8E8D-ECAEDDF2BECE}" destId="{D3CDDC46-1C78-4F0E-B610-93B5AA998551}" srcOrd="3" destOrd="0" presId="urn:microsoft.com/office/officeart/2005/8/layout/vList6"/>
    <dgm:cxn modelId="{BB16BE93-2F27-4597-B73F-DB2B04FECB84}" type="presParOf" srcId="{12BEE053-B16E-4FE3-8E8D-ECAEDDF2BECE}" destId="{34FF37F6-263B-427B-BE0C-17C09AA0E597}" srcOrd="4" destOrd="0" presId="urn:microsoft.com/office/officeart/2005/8/layout/vList6"/>
    <dgm:cxn modelId="{7A3E6905-F13C-4F1D-913D-AFEF906257ED}" type="presParOf" srcId="{34FF37F6-263B-427B-BE0C-17C09AA0E597}" destId="{39B99AE5-2F79-416B-BF98-F2027B0E839E}" srcOrd="0" destOrd="0" presId="urn:microsoft.com/office/officeart/2005/8/layout/vList6"/>
    <dgm:cxn modelId="{7A69C8FC-E5A3-4EDB-989E-95AA83119DF5}" type="presParOf" srcId="{34FF37F6-263B-427B-BE0C-17C09AA0E597}" destId="{C7AE8AC0-603E-438A-A401-72E94E8F4490}" srcOrd="1" destOrd="0" presId="urn:microsoft.com/office/officeart/2005/8/layout/vList6"/>
    <dgm:cxn modelId="{2FF5624A-D3CD-4786-ABB2-EF654663C243}" type="presParOf" srcId="{12BEE053-B16E-4FE3-8E8D-ECAEDDF2BECE}" destId="{66E1EFAB-24C8-4D7C-A6C2-0114B7BB7745}" srcOrd="5" destOrd="0" presId="urn:microsoft.com/office/officeart/2005/8/layout/vList6"/>
    <dgm:cxn modelId="{731B0390-67F3-4048-AD4D-4CA5E9D31268}" type="presParOf" srcId="{12BEE053-B16E-4FE3-8E8D-ECAEDDF2BECE}" destId="{36A5626D-8F95-4B0B-B247-BED5F4505F64}" srcOrd="6" destOrd="0" presId="urn:microsoft.com/office/officeart/2005/8/layout/vList6"/>
    <dgm:cxn modelId="{6542A532-13A6-4868-97BB-5B18C38284D1}" type="presParOf" srcId="{36A5626D-8F95-4B0B-B247-BED5F4505F64}" destId="{9760E969-A7F1-4F1F-9C39-BF8B04D52760}" srcOrd="0" destOrd="0" presId="urn:microsoft.com/office/officeart/2005/8/layout/vList6"/>
    <dgm:cxn modelId="{F2DEB0FB-43DA-42F4-9745-F65B15FF8DE6}" type="presParOf" srcId="{36A5626D-8F95-4B0B-B247-BED5F4505F64}" destId="{93E40657-A07E-4C04-9B8A-EE37161888F3}" srcOrd="1" destOrd="0" presId="urn:microsoft.com/office/officeart/2005/8/layout/vList6"/>
    <dgm:cxn modelId="{8A817CD5-F5B7-40C0-8C14-26F3B5F0E93D}" type="presParOf" srcId="{12BEE053-B16E-4FE3-8E8D-ECAEDDF2BECE}" destId="{E135473A-25D9-4F93-A17D-FE24C44FAD81}" srcOrd="7" destOrd="0" presId="urn:microsoft.com/office/officeart/2005/8/layout/vList6"/>
    <dgm:cxn modelId="{19D7BB01-2763-4DC8-B84F-6DC4DC2A3D66}" type="presParOf" srcId="{12BEE053-B16E-4FE3-8E8D-ECAEDDF2BECE}" destId="{E8C9BB28-1726-41D3-9B47-F10F2C421FDA}" srcOrd="8" destOrd="0" presId="urn:microsoft.com/office/officeart/2005/8/layout/vList6"/>
    <dgm:cxn modelId="{CDD0DD99-D80E-4260-998B-B6329AB4DF0D}" type="presParOf" srcId="{E8C9BB28-1726-41D3-9B47-F10F2C421FDA}" destId="{014056D3-92B5-4E3F-B4DE-A03D55B29A11}" srcOrd="0" destOrd="0" presId="urn:microsoft.com/office/officeart/2005/8/layout/vList6"/>
    <dgm:cxn modelId="{D69D06E8-2434-493C-A686-BA358288B958}" type="presParOf" srcId="{E8C9BB28-1726-41D3-9B47-F10F2C421FDA}" destId="{EA8594F3-0EC1-4170-8870-878EA4066B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B45D2-85C0-45D7-B960-4A4D7B32A9E5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7DB73EF-7CB9-4E10-85E2-E6EBE58CDF67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</a:rPr>
            <a:t>Количество приобретенной техники, оказывающей жилищно-коммунальные услуги, ед.</a:t>
          </a:r>
          <a:endParaRPr lang="ru-RU" sz="1400" b="1" dirty="0">
            <a:solidFill>
              <a:schemeClr val="tx1"/>
            </a:solidFill>
          </a:endParaRPr>
        </a:p>
      </dgm:t>
    </dgm:pt>
    <dgm:pt modelId="{AEB50976-EBB2-4D0D-8F2F-5718ABC803F9}" type="parTrans" cxnId="{0A57E6B2-8379-41DD-9ACE-ED821B9FB9AD}">
      <dgm:prSet/>
      <dgm:spPr/>
      <dgm:t>
        <a:bodyPr/>
        <a:lstStyle/>
        <a:p>
          <a:endParaRPr lang="ru-RU"/>
        </a:p>
      </dgm:t>
    </dgm:pt>
    <dgm:pt modelId="{0EBFA24B-AEB9-4D11-8A49-E8A4C29205B9}" type="sibTrans" cxnId="{0A57E6B2-8379-41DD-9ACE-ED821B9FB9AD}">
      <dgm:prSet/>
      <dgm:spPr/>
      <dgm:t>
        <a:bodyPr/>
        <a:lstStyle/>
        <a:p>
          <a:endParaRPr lang="ru-RU"/>
        </a:p>
      </dgm:t>
    </dgm:pt>
    <dgm:pt modelId="{FDDC5F62-C7E4-4252-B2E9-1EFFD752F092}">
      <dgm:prSet phldrT="[Текст]" custT="1"/>
      <dgm:spPr/>
      <dgm:t>
        <a:bodyPr/>
        <a:lstStyle/>
        <a:p>
          <a:r>
            <a:rPr lang="ru-RU" sz="1800" b="1" dirty="0" smtClean="0"/>
            <a:t>5</a:t>
          </a:r>
          <a:endParaRPr lang="ru-RU" sz="1800" b="1" dirty="0"/>
        </a:p>
      </dgm:t>
    </dgm:pt>
    <dgm:pt modelId="{30660601-A23A-4E5B-AA02-9CF6A074C676}" type="parTrans" cxnId="{B183F5DB-50A6-4405-8CB0-FBC9425CE6BD}">
      <dgm:prSet/>
      <dgm:spPr/>
      <dgm:t>
        <a:bodyPr/>
        <a:lstStyle/>
        <a:p>
          <a:endParaRPr lang="ru-RU"/>
        </a:p>
      </dgm:t>
    </dgm:pt>
    <dgm:pt modelId="{A59E5CD7-97E1-4B19-B2AD-34D2DC6341E4}" type="sibTrans" cxnId="{B183F5DB-50A6-4405-8CB0-FBC9425CE6BD}">
      <dgm:prSet/>
      <dgm:spPr/>
      <dgm:t>
        <a:bodyPr/>
        <a:lstStyle/>
        <a:p>
          <a:endParaRPr lang="ru-RU"/>
        </a:p>
      </dgm:t>
    </dgm:pt>
    <dgm:pt modelId="{D6EDC0D1-D990-4394-9C06-5DC0B2BF9A64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</a:rPr>
            <a:t>Выполнен капитальный ремонт ветхих инженерных сетей, км</a:t>
          </a:r>
          <a:endParaRPr lang="ru-RU" sz="1400" b="1" dirty="0">
            <a:solidFill>
              <a:schemeClr val="tx1"/>
            </a:solidFill>
          </a:endParaRPr>
        </a:p>
      </dgm:t>
    </dgm:pt>
    <dgm:pt modelId="{28FE9A6B-E5A7-4CEA-BFB5-BAC3CEE6B174}" type="parTrans" cxnId="{A42ACD70-27C7-4C6C-A3C4-095415AD8D35}">
      <dgm:prSet/>
      <dgm:spPr/>
      <dgm:t>
        <a:bodyPr/>
        <a:lstStyle/>
        <a:p>
          <a:endParaRPr lang="ru-RU"/>
        </a:p>
      </dgm:t>
    </dgm:pt>
    <dgm:pt modelId="{13C3D729-8DC5-4878-841F-F6677FF78C6A}" type="sibTrans" cxnId="{A42ACD70-27C7-4C6C-A3C4-095415AD8D35}">
      <dgm:prSet/>
      <dgm:spPr/>
      <dgm:t>
        <a:bodyPr/>
        <a:lstStyle/>
        <a:p>
          <a:endParaRPr lang="ru-RU"/>
        </a:p>
      </dgm:t>
    </dgm:pt>
    <dgm:pt modelId="{98AC82D2-E5A2-420B-9E17-672F6EE8BA09}">
      <dgm:prSet phldrT="[Текст]" custT="1"/>
      <dgm:spPr/>
      <dgm:t>
        <a:bodyPr/>
        <a:lstStyle/>
        <a:p>
          <a:r>
            <a:rPr lang="ru-RU" sz="1600" b="1" dirty="0" smtClean="0"/>
            <a:t>4,7</a:t>
          </a:r>
          <a:endParaRPr lang="ru-RU" sz="1600" b="1" dirty="0"/>
        </a:p>
      </dgm:t>
    </dgm:pt>
    <dgm:pt modelId="{40348F60-550C-4A0A-AC1D-2E46823402A1}" type="parTrans" cxnId="{B625F9B2-B8FE-4F4C-AF5E-54654317C0B8}">
      <dgm:prSet/>
      <dgm:spPr/>
      <dgm:t>
        <a:bodyPr/>
        <a:lstStyle/>
        <a:p>
          <a:endParaRPr lang="ru-RU"/>
        </a:p>
      </dgm:t>
    </dgm:pt>
    <dgm:pt modelId="{A562F8D7-865D-4148-BF46-18C3E4F711D7}" type="sibTrans" cxnId="{B625F9B2-B8FE-4F4C-AF5E-54654317C0B8}">
      <dgm:prSet/>
      <dgm:spPr/>
      <dgm:t>
        <a:bodyPr/>
        <a:lstStyle/>
        <a:p>
          <a:endParaRPr lang="ru-RU"/>
        </a:p>
      </dgm:t>
    </dgm:pt>
    <dgm:pt modelId="{5609EB27-504A-4B9C-99B4-6369039F4D0E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</a:rPr>
            <a:t>Количество благоустроенных мест общего пользования, ед.</a:t>
          </a:r>
          <a:endParaRPr lang="ru-RU" sz="1400" b="1" dirty="0">
            <a:solidFill>
              <a:schemeClr val="tx1"/>
            </a:solidFill>
          </a:endParaRPr>
        </a:p>
      </dgm:t>
    </dgm:pt>
    <dgm:pt modelId="{A99D1090-8124-4048-A3D4-23A7D1587F33}" type="parTrans" cxnId="{860213BC-F151-4312-8997-C98AA95BA3EA}">
      <dgm:prSet/>
      <dgm:spPr/>
      <dgm:t>
        <a:bodyPr/>
        <a:lstStyle/>
        <a:p>
          <a:endParaRPr lang="ru-RU"/>
        </a:p>
      </dgm:t>
    </dgm:pt>
    <dgm:pt modelId="{866061C4-5702-4D58-8D4D-C8BEECE2C693}" type="sibTrans" cxnId="{860213BC-F151-4312-8997-C98AA95BA3EA}">
      <dgm:prSet/>
      <dgm:spPr/>
      <dgm:t>
        <a:bodyPr/>
        <a:lstStyle/>
        <a:p>
          <a:endParaRPr lang="ru-RU"/>
        </a:p>
      </dgm:t>
    </dgm:pt>
    <dgm:pt modelId="{16685447-AD5A-43A6-A7F1-5E6C7EFBD0C5}">
      <dgm:prSet phldrT="[Текст]" custT="1"/>
      <dgm:spPr/>
      <dgm:t>
        <a:bodyPr/>
        <a:lstStyle/>
        <a:p>
          <a:r>
            <a:rPr lang="ru-RU" sz="1600" b="1" dirty="0" smtClean="0"/>
            <a:t>4</a:t>
          </a:r>
          <a:endParaRPr lang="ru-RU" sz="1600" b="1" dirty="0"/>
        </a:p>
      </dgm:t>
    </dgm:pt>
    <dgm:pt modelId="{C370A0FF-5B06-4AED-AF8C-484522998AC6}" type="parTrans" cxnId="{49BD8E0E-6687-4127-9559-528D392EDB76}">
      <dgm:prSet/>
      <dgm:spPr/>
      <dgm:t>
        <a:bodyPr/>
        <a:lstStyle/>
        <a:p>
          <a:endParaRPr lang="ru-RU"/>
        </a:p>
      </dgm:t>
    </dgm:pt>
    <dgm:pt modelId="{E855D887-532C-47AA-9F19-EA731C45E517}" type="sibTrans" cxnId="{49BD8E0E-6687-4127-9559-528D392EDB76}">
      <dgm:prSet/>
      <dgm:spPr/>
      <dgm:t>
        <a:bodyPr/>
        <a:lstStyle/>
        <a:p>
          <a:endParaRPr lang="ru-RU"/>
        </a:p>
      </dgm:t>
    </dgm:pt>
    <dgm:pt modelId="{1F78881B-E86E-43AC-95DD-674D44A9D81D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</a:rPr>
            <a:t>Строительство, реконструкция капитальный ремонт объектов жилищно-коммунального хозяйства, ед.</a:t>
          </a:r>
          <a:endParaRPr lang="ru-RU" sz="1400" b="1" dirty="0">
            <a:solidFill>
              <a:schemeClr val="tx1"/>
            </a:solidFill>
          </a:endParaRPr>
        </a:p>
      </dgm:t>
    </dgm:pt>
    <dgm:pt modelId="{1023AF06-3186-4263-9E06-60181DD9215E}" type="parTrans" cxnId="{CD376280-4916-48BF-B3FD-9444122D2604}">
      <dgm:prSet/>
      <dgm:spPr/>
      <dgm:t>
        <a:bodyPr/>
        <a:lstStyle/>
        <a:p>
          <a:endParaRPr lang="ru-RU"/>
        </a:p>
      </dgm:t>
    </dgm:pt>
    <dgm:pt modelId="{F1B3BF28-A4B3-4DD8-B03E-D95DBEDE6D2D}" type="sibTrans" cxnId="{CD376280-4916-48BF-B3FD-9444122D2604}">
      <dgm:prSet/>
      <dgm:spPr/>
      <dgm:t>
        <a:bodyPr/>
        <a:lstStyle/>
        <a:p>
          <a:endParaRPr lang="ru-RU"/>
        </a:p>
      </dgm:t>
    </dgm:pt>
    <dgm:pt modelId="{DEA75F3A-7DCA-4490-AE44-DCDF8101E6AF}">
      <dgm:prSet phldrT="[Текст]" custT="1"/>
      <dgm:spPr/>
      <dgm:t>
        <a:bodyPr/>
        <a:lstStyle/>
        <a:p>
          <a:r>
            <a:rPr lang="ru-RU" sz="1600" b="1" dirty="0" smtClean="0"/>
            <a:t>8</a:t>
          </a:r>
          <a:endParaRPr lang="ru-RU" sz="1600" b="1" dirty="0"/>
        </a:p>
      </dgm:t>
    </dgm:pt>
    <dgm:pt modelId="{7A03FACA-3802-4B37-9D23-77FE815A3189}" type="parTrans" cxnId="{8CA663DE-B171-478E-823E-365930756665}">
      <dgm:prSet/>
      <dgm:spPr/>
      <dgm:t>
        <a:bodyPr/>
        <a:lstStyle/>
        <a:p>
          <a:endParaRPr lang="ru-RU"/>
        </a:p>
      </dgm:t>
    </dgm:pt>
    <dgm:pt modelId="{FC06A2D1-5931-4FBD-B78A-0F5485FA1136}" type="sibTrans" cxnId="{8CA663DE-B171-478E-823E-365930756665}">
      <dgm:prSet/>
      <dgm:spPr/>
      <dgm:t>
        <a:bodyPr/>
        <a:lstStyle/>
        <a:p>
          <a:endParaRPr lang="ru-RU"/>
        </a:p>
      </dgm:t>
    </dgm:pt>
    <dgm:pt modelId="{B9DA6DB7-546F-4652-A101-1B3D97CEBADD}" type="pres">
      <dgm:prSet presAssocID="{FABB45D2-85C0-45D7-B960-4A4D7B32A9E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34986D-4CDA-4808-9CBC-9032BE335EF9}" type="pres">
      <dgm:prSet presAssocID="{E7DB73EF-7CB9-4E10-85E2-E6EBE58CDF67}" presName="horFlow" presStyleCnt="0"/>
      <dgm:spPr/>
      <dgm:t>
        <a:bodyPr/>
        <a:lstStyle/>
        <a:p>
          <a:endParaRPr lang="ru-RU"/>
        </a:p>
      </dgm:t>
    </dgm:pt>
    <dgm:pt modelId="{E4B0F02F-EE9D-4854-996A-10FFBA3811DB}" type="pres">
      <dgm:prSet presAssocID="{E7DB73EF-7CB9-4E10-85E2-E6EBE58CDF67}" presName="bigChev" presStyleLbl="node1" presStyleIdx="0" presStyleCnt="4" custScaleX="339102" custScaleY="171892"/>
      <dgm:spPr/>
      <dgm:t>
        <a:bodyPr/>
        <a:lstStyle/>
        <a:p>
          <a:endParaRPr lang="ru-RU"/>
        </a:p>
      </dgm:t>
    </dgm:pt>
    <dgm:pt modelId="{B5A6970F-789F-47D0-885F-BDD026AE9B74}" type="pres">
      <dgm:prSet presAssocID="{30660601-A23A-4E5B-AA02-9CF6A074C676}" presName="parTrans" presStyleCnt="0"/>
      <dgm:spPr/>
      <dgm:t>
        <a:bodyPr/>
        <a:lstStyle/>
        <a:p>
          <a:endParaRPr lang="ru-RU"/>
        </a:p>
      </dgm:t>
    </dgm:pt>
    <dgm:pt modelId="{393304C7-86EE-4521-A617-039466C31BF4}" type="pres">
      <dgm:prSet presAssocID="{FDDC5F62-C7E4-4252-B2E9-1EFFD752F092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B2B42-7122-43B3-B0E3-9E1456B00DE6}" type="pres">
      <dgm:prSet presAssocID="{E7DB73EF-7CB9-4E10-85E2-E6EBE58CDF67}" presName="vSp" presStyleCnt="0"/>
      <dgm:spPr/>
      <dgm:t>
        <a:bodyPr/>
        <a:lstStyle/>
        <a:p>
          <a:endParaRPr lang="ru-RU"/>
        </a:p>
      </dgm:t>
    </dgm:pt>
    <dgm:pt modelId="{CA05E67A-C435-4BAB-8A4A-C4065C6485D2}" type="pres">
      <dgm:prSet presAssocID="{D6EDC0D1-D990-4394-9C06-5DC0B2BF9A64}" presName="horFlow" presStyleCnt="0"/>
      <dgm:spPr/>
      <dgm:t>
        <a:bodyPr/>
        <a:lstStyle/>
        <a:p>
          <a:endParaRPr lang="ru-RU"/>
        </a:p>
      </dgm:t>
    </dgm:pt>
    <dgm:pt modelId="{6F261AE7-DC00-463C-ABA2-84BFF62A96B2}" type="pres">
      <dgm:prSet presAssocID="{D6EDC0D1-D990-4394-9C06-5DC0B2BF9A64}" presName="bigChev" presStyleLbl="node1" presStyleIdx="1" presStyleCnt="4" custScaleX="332754" custScaleY="162210"/>
      <dgm:spPr/>
      <dgm:t>
        <a:bodyPr/>
        <a:lstStyle/>
        <a:p>
          <a:endParaRPr lang="ru-RU"/>
        </a:p>
      </dgm:t>
    </dgm:pt>
    <dgm:pt modelId="{3B0433B7-2F63-474B-BC7F-FCB51E388FCD}" type="pres">
      <dgm:prSet presAssocID="{40348F60-550C-4A0A-AC1D-2E46823402A1}" presName="parTrans" presStyleCnt="0"/>
      <dgm:spPr/>
      <dgm:t>
        <a:bodyPr/>
        <a:lstStyle/>
        <a:p>
          <a:endParaRPr lang="ru-RU"/>
        </a:p>
      </dgm:t>
    </dgm:pt>
    <dgm:pt modelId="{A3F6DDE4-D21D-44FE-9F16-6FE56BC3DCB6}" type="pres">
      <dgm:prSet presAssocID="{98AC82D2-E5A2-420B-9E17-672F6EE8BA09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CEC0C-A997-4FC1-93A2-50496DB410D9}" type="pres">
      <dgm:prSet presAssocID="{D6EDC0D1-D990-4394-9C06-5DC0B2BF9A64}" presName="vSp" presStyleCnt="0"/>
      <dgm:spPr/>
      <dgm:t>
        <a:bodyPr/>
        <a:lstStyle/>
        <a:p>
          <a:endParaRPr lang="ru-RU"/>
        </a:p>
      </dgm:t>
    </dgm:pt>
    <dgm:pt modelId="{EC6FA15A-9797-4F7A-89DC-ABC3BC884E0C}" type="pres">
      <dgm:prSet presAssocID="{1F78881B-E86E-43AC-95DD-674D44A9D81D}" presName="horFlow" presStyleCnt="0"/>
      <dgm:spPr/>
      <dgm:t>
        <a:bodyPr/>
        <a:lstStyle/>
        <a:p>
          <a:endParaRPr lang="ru-RU"/>
        </a:p>
      </dgm:t>
    </dgm:pt>
    <dgm:pt modelId="{7A03C9BC-2040-40BA-8E1B-BC13543B0E3D}" type="pres">
      <dgm:prSet presAssocID="{1F78881B-E86E-43AC-95DD-674D44A9D81D}" presName="bigChev" presStyleLbl="node1" presStyleIdx="2" presStyleCnt="4" custScaleX="329899" custScaleY="184571"/>
      <dgm:spPr/>
      <dgm:t>
        <a:bodyPr/>
        <a:lstStyle/>
        <a:p>
          <a:endParaRPr lang="ru-RU"/>
        </a:p>
      </dgm:t>
    </dgm:pt>
    <dgm:pt modelId="{B0B6F988-DD5A-43E4-A04C-45957F9F4232}" type="pres">
      <dgm:prSet presAssocID="{7A03FACA-3802-4B37-9D23-77FE815A3189}" presName="parTrans" presStyleCnt="0"/>
      <dgm:spPr/>
      <dgm:t>
        <a:bodyPr/>
        <a:lstStyle/>
        <a:p>
          <a:endParaRPr lang="ru-RU"/>
        </a:p>
      </dgm:t>
    </dgm:pt>
    <dgm:pt modelId="{C5606618-6B47-4BD6-9FE0-BC16F9AADA73}" type="pres">
      <dgm:prSet presAssocID="{DEA75F3A-7DCA-4490-AE44-DCDF8101E6AF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516D7-5E73-4312-87F7-B9E8561804AC}" type="pres">
      <dgm:prSet presAssocID="{1F78881B-E86E-43AC-95DD-674D44A9D81D}" presName="vSp" presStyleCnt="0"/>
      <dgm:spPr/>
      <dgm:t>
        <a:bodyPr/>
        <a:lstStyle/>
        <a:p>
          <a:endParaRPr lang="ru-RU"/>
        </a:p>
      </dgm:t>
    </dgm:pt>
    <dgm:pt modelId="{83F78DAE-0588-4109-9DD6-9F52DE8F71E5}" type="pres">
      <dgm:prSet presAssocID="{5609EB27-504A-4B9C-99B4-6369039F4D0E}" presName="horFlow" presStyleCnt="0"/>
      <dgm:spPr/>
      <dgm:t>
        <a:bodyPr/>
        <a:lstStyle/>
        <a:p>
          <a:endParaRPr lang="ru-RU"/>
        </a:p>
      </dgm:t>
    </dgm:pt>
    <dgm:pt modelId="{4F7FD997-3864-42B3-8409-CF57781C0119}" type="pres">
      <dgm:prSet presAssocID="{5609EB27-504A-4B9C-99B4-6369039F4D0E}" presName="bigChev" presStyleLbl="node1" presStyleIdx="3" presStyleCnt="4" custScaleX="332794" custScaleY="170031"/>
      <dgm:spPr/>
      <dgm:t>
        <a:bodyPr/>
        <a:lstStyle/>
        <a:p>
          <a:endParaRPr lang="ru-RU"/>
        </a:p>
      </dgm:t>
    </dgm:pt>
    <dgm:pt modelId="{596377CA-7411-4385-8D1C-CE7226433955}" type="pres">
      <dgm:prSet presAssocID="{C370A0FF-5B06-4AED-AF8C-484522998AC6}" presName="parTrans" presStyleCnt="0"/>
      <dgm:spPr/>
      <dgm:t>
        <a:bodyPr/>
        <a:lstStyle/>
        <a:p>
          <a:endParaRPr lang="ru-RU"/>
        </a:p>
      </dgm:t>
    </dgm:pt>
    <dgm:pt modelId="{2F32BB97-4922-4ECF-B8CD-0B7B21305C26}" type="pres">
      <dgm:prSet presAssocID="{16685447-AD5A-43A6-A7F1-5E6C7EFBD0C5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34312A-C894-4D98-8ACE-0A8F823F6945}" type="presOf" srcId="{1F78881B-E86E-43AC-95DD-674D44A9D81D}" destId="{7A03C9BC-2040-40BA-8E1B-BC13543B0E3D}" srcOrd="0" destOrd="0" presId="urn:microsoft.com/office/officeart/2005/8/layout/lProcess3"/>
    <dgm:cxn modelId="{8CA663DE-B171-478E-823E-365930756665}" srcId="{1F78881B-E86E-43AC-95DD-674D44A9D81D}" destId="{DEA75F3A-7DCA-4490-AE44-DCDF8101E6AF}" srcOrd="0" destOrd="0" parTransId="{7A03FACA-3802-4B37-9D23-77FE815A3189}" sibTransId="{FC06A2D1-5931-4FBD-B78A-0F5485FA1136}"/>
    <dgm:cxn modelId="{3FFFCBA8-E538-49D6-BBC4-C03F6C67978C}" type="presOf" srcId="{E7DB73EF-7CB9-4E10-85E2-E6EBE58CDF67}" destId="{E4B0F02F-EE9D-4854-996A-10FFBA3811DB}" srcOrd="0" destOrd="0" presId="urn:microsoft.com/office/officeart/2005/8/layout/lProcess3"/>
    <dgm:cxn modelId="{62480CDD-DD1A-42E3-AAA2-AFDAC9417214}" type="presOf" srcId="{FABB45D2-85C0-45D7-B960-4A4D7B32A9E5}" destId="{B9DA6DB7-546F-4652-A101-1B3D97CEBADD}" srcOrd="0" destOrd="0" presId="urn:microsoft.com/office/officeart/2005/8/layout/lProcess3"/>
    <dgm:cxn modelId="{A42ACD70-27C7-4C6C-A3C4-095415AD8D35}" srcId="{FABB45D2-85C0-45D7-B960-4A4D7B32A9E5}" destId="{D6EDC0D1-D990-4394-9C06-5DC0B2BF9A64}" srcOrd="1" destOrd="0" parTransId="{28FE9A6B-E5A7-4CEA-BFB5-BAC3CEE6B174}" sibTransId="{13C3D729-8DC5-4878-841F-F6677FF78C6A}"/>
    <dgm:cxn modelId="{CD376280-4916-48BF-B3FD-9444122D2604}" srcId="{FABB45D2-85C0-45D7-B960-4A4D7B32A9E5}" destId="{1F78881B-E86E-43AC-95DD-674D44A9D81D}" srcOrd="2" destOrd="0" parTransId="{1023AF06-3186-4263-9E06-60181DD9215E}" sibTransId="{F1B3BF28-A4B3-4DD8-B03E-D95DBEDE6D2D}"/>
    <dgm:cxn modelId="{7924E2D2-AD35-47DB-AD2D-002D74D0F6CB}" type="presOf" srcId="{DEA75F3A-7DCA-4490-AE44-DCDF8101E6AF}" destId="{C5606618-6B47-4BD6-9FE0-BC16F9AADA73}" srcOrd="0" destOrd="0" presId="urn:microsoft.com/office/officeart/2005/8/layout/lProcess3"/>
    <dgm:cxn modelId="{5896C488-C49E-4497-86DA-8B7609DA8725}" type="presOf" srcId="{16685447-AD5A-43A6-A7F1-5E6C7EFBD0C5}" destId="{2F32BB97-4922-4ECF-B8CD-0B7B21305C26}" srcOrd="0" destOrd="0" presId="urn:microsoft.com/office/officeart/2005/8/layout/lProcess3"/>
    <dgm:cxn modelId="{B625F9B2-B8FE-4F4C-AF5E-54654317C0B8}" srcId="{D6EDC0D1-D990-4394-9C06-5DC0B2BF9A64}" destId="{98AC82D2-E5A2-420B-9E17-672F6EE8BA09}" srcOrd="0" destOrd="0" parTransId="{40348F60-550C-4A0A-AC1D-2E46823402A1}" sibTransId="{A562F8D7-865D-4148-BF46-18C3E4F711D7}"/>
    <dgm:cxn modelId="{860213BC-F151-4312-8997-C98AA95BA3EA}" srcId="{FABB45D2-85C0-45D7-B960-4A4D7B32A9E5}" destId="{5609EB27-504A-4B9C-99B4-6369039F4D0E}" srcOrd="3" destOrd="0" parTransId="{A99D1090-8124-4048-A3D4-23A7D1587F33}" sibTransId="{866061C4-5702-4D58-8D4D-C8BEECE2C693}"/>
    <dgm:cxn modelId="{A7A1ADB4-B0E2-4D01-BB4F-4873980267C0}" type="presOf" srcId="{FDDC5F62-C7E4-4252-B2E9-1EFFD752F092}" destId="{393304C7-86EE-4521-A617-039466C31BF4}" srcOrd="0" destOrd="0" presId="urn:microsoft.com/office/officeart/2005/8/layout/lProcess3"/>
    <dgm:cxn modelId="{49BD8E0E-6687-4127-9559-528D392EDB76}" srcId="{5609EB27-504A-4B9C-99B4-6369039F4D0E}" destId="{16685447-AD5A-43A6-A7F1-5E6C7EFBD0C5}" srcOrd="0" destOrd="0" parTransId="{C370A0FF-5B06-4AED-AF8C-484522998AC6}" sibTransId="{E855D887-532C-47AA-9F19-EA731C45E517}"/>
    <dgm:cxn modelId="{0A57E6B2-8379-41DD-9ACE-ED821B9FB9AD}" srcId="{FABB45D2-85C0-45D7-B960-4A4D7B32A9E5}" destId="{E7DB73EF-7CB9-4E10-85E2-E6EBE58CDF67}" srcOrd="0" destOrd="0" parTransId="{AEB50976-EBB2-4D0D-8F2F-5718ABC803F9}" sibTransId="{0EBFA24B-AEB9-4D11-8A49-E8A4C29205B9}"/>
    <dgm:cxn modelId="{B183F5DB-50A6-4405-8CB0-FBC9425CE6BD}" srcId="{E7DB73EF-7CB9-4E10-85E2-E6EBE58CDF67}" destId="{FDDC5F62-C7E4-4252-B2E9-1EFFD752F092}" srcOrd="0" destOrd="0" parTransId="{30660601-A23A-4E5B-AA02-9CF6A074C676}" sibTransId="{A59E5CD7-97E1-4B19-B2AD-34D2DC6341E4}"/>
    <dgm:cxn modelId="{D806314B-61D6-4379-BF1C-180AF50F0EEC}" type="presOf" srcId="{98AC82D2-E5A2-420B-9E17-672F6EE8BA09}" destId="{A3F6DDE4-D21D-44FE-9F16-6FE56BC3DCB6}" srcOrd="0" destOrd="0" presId="urn:microsoft.com/office/officeart/2005/8/layout/lProcess3"/>
    <dgm:cxn modelId="{CD2444DF-6985-4C71-AB5A-C9005210AB32}" type="presOf" srcId="{D6EDC0D1-D990-4394-9C06-5DC0B2BF9A64}" destId="{6F261AE7-DC00-463C-ABA2-84BFF62A96B2}" srcOrd="0" destOrd="0" presId="urn:microsoft.com/office/officeart/2005/8/layout/lProcess3"/>
    <dgm:cxn modelId="{14267431-07FD-4E6E-896C-1CF485D057B6}" type="presOf" srcId="{5609EB27-504A-4B9C-99B4-6369039F4D0E}" destId="{4F7FD997-3864-42B3-8409-CF57781C0119}" srcOrd="0" destOrd="0" presId="urn:microsoft.com/office/officeart/2005/8/layout/lProcess3"/>
    <dgm:cxn modelId="{CC21960D-7833-4CDA-BCA6-F7F35033151D}" type="presParOf" srcId="{B9DA6DB7-546F-4652-A101-1B3D97CEBADD}" destId="{6234986D-4CDA-4808-9CBC-9032BE335EF9}" srcOrd="0" destOrd="0" presId="urn:microsoft.com/office/officeart/2005/8/layout/lProcess3"/>
    <dgm:cxn modelId="{BA403B47-2B4F-48B0-AB71-E09A2F74563E}" type="presParOf" srcId="{6234986D-4CDA-4808-9CBC-9032BE335EF9}" destId="{E4B0F02F-EE9D-4854-996A-10FFBA3811DB}" srcOrd="0" destOrd="0" presId="urn:microsoft.com/office/officeart/2005/8/layout/lProcess3"/>
    <dgm:cxn modelId="{A7C6E816-2225-4B93-916E-FEBEA922D653}" type="presParOf" srcId="{6234986D-4CDA-4808-9CBC-9032BE335EF9}" destId="{B5A6970F-789F-47D0-885F-BDD026AE9B74}" srcOrd="1" destOrd="0" presId="urn:microsoft.com/office/officeart/2005/8/layout/lProcess3"/>
    <dgm:cxn modelId="{60E3BCB5-99E2-4CD7-AF5A-78C1670E99A3}" type="presParOf" srcId="{6234986D-4CDA-4808-9CBC-9032BE335EF9}" destId="{393304C7-86EE-4521-A617-039466C31BF4}" srcOrd="2" destOrd="0" presId="urn:microsoft.com/office/officeart/2005/8/layout/lProcess3"/>
    <dgm:cxn modelId="{510F7F4E-FEB3-447E-86B7-0B90543B1579}" type="presParOf" srcId="{B9DA6DB7-546F-4652-A101-1B3D97CEBADD}" destId="{E30B2B42-7122-43B3-B0E3-9E1456B00DE6}" srcOrd="1" destOrd="0" presId="urn:microsoft.com/office/officeart/2005/8/layout/lProcess3"/>
    <dgm:cxn modelId="{8E908147-5440-48F7-BF8F-6B1C5D9C1972}" type="presParOf" srcId="{B9DA6DB7-546F-4652-A101-1B3D97CEBADD}" destId="{CA05E67A-C435-4BAB-8A4A-C4065C6485D2}" srcOrd="2" destOrd="0" presId="urn:microsoft.com/office/officeart/2005/8/layout/lProcess3"/>
    <dgm:cxn modelId="{4B967052-9BE3-4266-BB47-1732571DD871}" type="presParOf" srcId="{CA05E67A-C435-4BAB-8A4A-C4065C6485D2}" destId="{6F261AE7-DC00-463C-ABA2-84BFF62A96B2}" srcOrd="0" destOrd="0" presId="urn:microsoft.com/office/officeart/2005/8/layout/lProcess3"/>
    <dgm:cxn modelId="{43E4DBE0-C12E-4A66-A953-AB41579DE495}" type="presParOf" srcId="{CA05E67A-C435-4BAB-8A4A-C4065C6485D2}" destId="{3B0433B7-2F63-474B-BC7F-FCB51E388FCD}" srcOrd="1" destOrd="0" presId="urn:microsoft.com/office/officeart/2005/8/layout/lProcess3"/>
    <dgm:cxn modelId="{21532D02-991B-4A86-AA58-ACAB8548065A}" type="presParOf" srcId="{CA05E67A-C435-4BAB-8A4A-C4065C6485D2}" destId="{A3F6DDE4-D21D-44FE-9F16-6FE56BC3DCB6}" srcOrd="2" destOrd="0" presId="urn:microsoft.com/office/officeart/2005/8/layout/lProcess3"/>
    <dgm:cxn modelId="{E6CCB604-CAA8-4474-937A-5F690B59DF2A}" type="presParOf" srcId="{B9DA6DB7-546F-4652-A101-1B3D97CEBADD}" destId="{AFECEC0C-A997-4FC1-93A2-50496DB410D9}" srcOrd="3" destOrd="0" presId="urn:microsoft.com/office/officeart/2005/8/layout/lProcess3"/>
    <dgm:cxn modelId="{A0306170-5E13-4C11-B973-72532A2CB699}" type="presParOf" srcId="{B9DA6DB7-546F-4652-A101-1B3D97CEBADD}" destId="{EC6FA15A-9797-4F7A-89DC-ABC3BC884E0C}" srcOrd="4" destOrd="0" presId="urn:microsoft.com/office/officeart/2005/8/layout/lProcess3"/>
    <dgm:cxn modelId="{103B5B8F-688B-46DD-8C2E-EFDB32BBFE67}" type="presParOf" srcId="{EC6FA15A-9797-4F7A-89DC-ABC3BC884E0C}" destId="{7A03C9BC-2040-40BA-8E1B-BC13543B0E3D}" srcOrd="0" destOrd="0" presId="urn:microsoft.com/office/officeart/2005/8/layout/lProcess3"/>
    <dgm:cxn modelId="{6E62F0ED-EA71-471F-BA99-FF10AEED6E12}" type="presParOf" srcId="{EC6FA15A-9797-4F7A-89DC-ABC3BC884E0C}" destId="{B0B6F988-DD5A-43E4-A04C-45957F9F4232}" srcOrd="1" destOrd="0" presId="urn:microsoft.com/office/officeart/2005/8/layout/lProcess3"/>
    <dgm:cxn modelId="{DBB60DDE-E61C-4CC2-A143-7F40D7BD0532}" type="presParOf" srcId="{EC6FA15A-9797-4F7A-89DC-ABC3BC884E0C}" destId="{C5606618-6B47-4BD6-9FE0-BC16F9AADA73}" srcOrd="2" destOrd="0" presId="urn:microsoft.com/office/officeart/2005/8/layout/lProcess3"/>
    <dgm:cxn modelId="{CA72CD3B-7FC8-4D28-944E-858B3F478D7C}" type="presParOf" srcId="{B9DA6DB7-546F-4652-A101-1B3D97CEBADD}" destId="{1C8516D7-5E73-4312-87F7-B9E8561804AC}" srcOrd="5" destOrd="0" presId="urn:microsoft.com/office/officeart/2005/8/layout/lProcess3"/>
    <dgm:cxn modelId="{7647322E-F6AD-4562-8537-D1C42E16ADED}" type="presParOf" srcId="{B9DA6DB7-546F-4652-A101-1B3D97CEBADD}" destId="{83F78DAE-0588-4109-9DD6-9F52DE8F71E5}" srcOrd="6" destOrd="0" presId="urn:microsoft.com/office/officeart/2005/8/layout/lProcess3"/>
    <dgm:cxn modelId="{9C70C02D-CB2F-44FF-AC31-D8BAB2FF0F1B}" type="presParOf" srcId="{83F78DAE-0588-4109-9DD6-9F52DE8F71E5}" destId="{4F7FD997-3864-42B3-8409-CF57781C0119}" srcOrd="0" destOrd="0" presId="urn:microsoft.com/office/officeart/2005/8/layout/lProcess3"/>
    <dgm:cxn modelId="{D40BBB5F-E43B-4B62-85AF-CFD34E2B96F1}" type="presParOf" srcId="{83F78DAE-0588-4109-9DD6-9F52DE8F71E5}" destId="{596377CA-7411-4385-8D1C-CE7226433955}" srcOrd="1" destOrd="0" presId="urn:microsoft.com/office/officeart/2005/8/layout/lProcess3"/>
    <dgm:cxn modelId="{88D8D8A2-A307-4B1D-B1D5-FE7B7BCD23BB}" type="presParOf" srcId="{83F78DAE-0588-4109-9DD6-9F52DE8F71E5}" destId="{2F32BB97-4922-4ECF-B8CD-0B7B21305C2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0.13547</cdr:x>
      <cdr:y>0.62727</cdr:y>
    </cdr:from>
    <cdr:to>
      <cdr:x>0.29297</cdr:x>
      <cdr:y>0.67977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18608">
          <a:off x="1238754" y="4301844"/>
          <a:ext cx="1440160" cy="360040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993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0.17384</cdr:x>
      <cdr:y>0.57594</cdr:y>
    </cdr:from>
    <cdr:to>
      <cdr:x>0.24959</cdr:x>
      <cdr:y>0.62844</cdr:y>
    </cdr:to>
    <cdr:sp macro="" textlink="">
      <cdr:nvSpPr>
        <cdr:cNvPr id="3" name="TextBox 1"/>
        <cdr:cNvSpPr txBox="1"/>
      </cdr:nvSpPr>
      <cdr:spPr>
        <a:xfrm xmlns:a="http://schemas.openxmlformats.org/drawingml/2006/main" rot="2001414">
          <a:off x="1589590" y="3949827"/>
          <a:ext cx="692704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-3,0%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0.12293</cdr:x>
      <cdr:y>0.64472</cdr:y>
    </cdr:from>
    <cdr:to>
      <cdr:x>0.24308</cdr:x>
      <cdr:y>0.69722</cdr:y>
    </cdr:to>
    <cdr:sp macro="" textlink="">
      <cdr:nvSpPr>
        <cdr:cNvPr id="4" name="TextBox 1"/>
        <cdr:cNvSpPr txBox="1"/>
      </cdr:nvSpPr>
      <cdr:spPr>
        <a:xfrm xmlns:a="http://schemas.openxmlformats.org/drawingml/2006/main" rot="2001414">
          <a:off x="1124106" y="4421469"/>
          <a:ext cx="1098642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-115 793,3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0.51347</cdr:x>
      <cdr:y>0.63777</cdr:y>
    </cdr:from>
    <cdr:to>
      <cdr:x>0.67096</cdr:x>
      <cdr:y>0.69027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2018608">
          <a:off x="4695138" y="4373852"/>
          <a:ext cx="1440160" cy="360040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993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0.55129</cdr:x>
      <cdr:y>0.58886</cdr:y>
    </cdr:from>
    <cdr:to>
      <cdr:x>0.63363</cdr:x>
      <cdr:y>0.64135</cdr:y>
    </cdr:to>
    <cdr:sp macro="" textlink="">
      <cdr:nvSpPr>
        <cdr:cNvPr id="6" name="TextBox 1"/>
        <cdr:cNvSpPr txBox="1"/>
      </cdr:nvSpPr>
      <cdr:spPr>
        <a:xfrm xmlns:a="http://schemas.openxmlformats.org/drawingml/2006/main" rot="2001414">
          <a:off x="5041021" y="4038370"/>
          <a:ext cx="752851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-6,3%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0.49305</cdr:x>
      <cdr:y>0.65522</cdr:y>
    </cdr:from>
    <cdr:to>
      <cdr:x>0.6132</cdr:x>
      <cdr:y>0.70772</cdr:y>
    </cdr:to>
    <cdr:sp macro="" textlink="">
      <cdr:nvSpPr>
        <cdr:cNvPr id="7" name="TextBox 1"/>
        <cdr:cNvSpPr txBox="1"/>
      </cdr:nvSpPr>
      <cdr:spPr>
        <a:xfrm xmlns:a="http://schemas.openxmlformats.org/drawingml/2006/main" rot="2001414">
          <a:off x="4508482" y="4493478"/>
          <a:ext cx="1098642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-234 152,3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0.20709</cdr:x>
      <cdr:y>0.40468</cdr:y>
    </cdr:from>
    <cdr:to>
      <cdr:x>0.36458</cdr:x>
      <cdr:y>0.45718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19678709">
          <a:off x="1893596" y="2775311"/>
          <a:ext cx="1440160" cy="360040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993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0.60221</cdr:x>
      <cdr:y>0.41049</cdr:y>
    </cdr:from>
    <cdr:to>
      <cdr:x>0.75971</cdr:x>
      <cdr:y>0.46299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 rot="19887127">
          <a:off x="5506586" y="2815130"/>
          <a:ext cx="1440160" cy="360040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993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0.19321</cdr:x>
      <cdr:y>0.38536</cdr:y>
    </cdr:from>
    <cdr:to>
      <cdr:x>0.29675</cdr:x>
      <cdr:y>0.43786</cdr:y>
    </cdr:to>
    <cdr:sp macro="" textlink="">
      <cdr:nvSpPr>
        <cdr:cNvPr id="10" name="TextBox 1"/>
        <cdr:cNvSpPr txBox="1"/>
      </cdr:nvSpPr>
      <cdr:spPr>
        <a:xfrm xmlns:a="http://schemas.openxmlformats.org/drawingml/2006/main" rot="19697595">
          <a:off x="1766695" y="2642816"/>
          <a:ext cx="946763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+16,8%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0.59746</cdr:x>
      <cdr:y>0.38168</cdr:y>
    </cdr:from>
    <cdr:to>
      <cdr:x>0.69809</cdr:x>
      <cdr:y>0.43418</cdr:y>
    </cdr:to>
    <cdr:sp macro="" textlink="">
      <cdr:nvSpPr>
        <cdr:cNvPr id="11" name="TextBox 1"/>
        <cdr:cNvSpPr txBox="1"/>
      </cdr:nvSpPr>
      <cdr:spPr>
        <a:xfrm xmlns:a="http://schemas.openxmlformats.org/drawingml/2006/main" rot="19901390">
          <a:off x="5463198" y="2617536"/>
          <a:ext cx="920120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+16,6%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0.20858</cdr:x>
      <cdr:y>0.4617</cdr:y>
    </cdr:from>
    <cdr:to>
      <cdr:x>0.3471</cdr:x>
      <cdr:y>0.5142</cdr:y>
    </cdr:to>
    <cdr:sp macro="" textlink="">
      <cdr:nvSpPr>
        <cdr:cNvPr id="12" name="TextBox 1"/>
        <cdr:cNvSpPr txBox="1"/>
      </cdr:nvSpPr>
      <cdr:spPr>
        <a:xfrm xmlns:a="http://schemas.openxmlformats.org/drawingml/2006/main" rot="19639862">
          <a:off x="1907219" y="3166331"/>
          <a:ext cx="1266707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+629 640,4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0.6073</cdr:x>
      <cdr:y>0.46671</cdr:y>
    </cdr:from>
    <cdr:to>
      <cdr:x>0.74111</cdr:x>
      <cdr:y>0.51921</cdr:y>
    </cdr:to>
    <cdr:sp macro="" textlink="">
      <cdr:nvSpPr>
        <cdr:cNvPr id="13" name="TextBox 1"/>
        <cdr:cNvSpPr txBox="1"/>
      </cdr:nvSpPr>
      <cdr:spPr>
        <a:xfrm xmlns:a="http://schemas.openxmlformats.org/drawingml/2006/main" rot="19846552">
          <a:off x="5553196" y="3200699"/>
          <a:ext cx="1223482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+579 924,4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0.77196</cdr:x>
      <cdr:y>0</cdr:y>
    </cdr:from>
    <cdr:to>
      <cdr:x>0.98408</cdr:x>
      <cdr:y>0.05129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779912" y="-1412776"/>
          <a:ext cx="1038655" cy="141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0.73705</cdr:y>
    </cdr:from>
    <cdr:to>
      <cdr:x>0.21212</cdr:x>
      <cdr:y>0.78833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0" y="2036278"/>
          <a:ext cx="1038654" cy="141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0.30124</cdr:x>
      <cdr:y>0.30725</cdr:y>
    </cdr:from>
    <cdr:to>
      <cdr:x>0.41225</cdr:x>
      <cdr:y>0.34073</cdr:y>
    </cdr:to>
    <cdr:sp macro="" textlink="">
      <cdr:nvSpPr>
        <cdr:cNvPr id="5" name="Стрелка влево 4"/>
        <cdr:cNvSpPr/>
      </cdr:nvSpPr>
      <cdr:spPr>
        <a:xfrm xmlns:a="http://schemas.openxmlformats.org/drawingml/2006/main" rot="9838167">
          <a:off x="2754563" y="1827907"/>
          <a:ext cx="1015075" cy="199182"/>
        </a:xfrm>
        <a:prstGeom xmlns:a="http://schemas.openxmlformats.org/drawingml/2006/main" prst="leftArrow">
          <a:avLst>
            <a:gd name="adj1" fmla="val 49701"/>
            <a:gd name="adj2" fmla="val 85936"/>
          </a:avLst>
        </a:prstGeom>
        <a:scene3d xmlns:a="http://schemas.openxmlformats.org/drawingml/2006/main">
          <a:camera prst="orthographicFront">
            <a:rot lat="0" lon="0" rev="6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0.29744</cdr:x>
      <cdr:y>0.11976</cdr:y>
    </cdr:from>
    <cdr:to>
      <cdr:x>0.40837</cdr:x>
      <cdr:y>0.16817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1414587">
          <a:off x="2719825" y="712515"/>
          <a:ext cx="1014344" cy="288005"/>
        </a:xfrm>
        <a:prstGeom xmlns:a="http://schemas.openxmlformats.org/drawingml/2006/main" prst="rightArrow">
          <a:avLst>
            <a:gd name="adj1" fmla="val 50000"/>
            <a:gd name="adj2" fmla="val 88940"/>
          </a:avLst>
        </a:prstGeom>
        <a:scene3d xmlns:a="http://schemas.openxmlformats.org/drawingml/2006/main">
          <a:camera prst="orthographicFront">
            <a:rot lat="0" lon="0" rev="6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0.08263</cdr:x>
      <cdr:y>0.08473</cdr:y>
    </cdr:from>
    <cdr:to>
      <cdr:x>0.138</cdr:x>
      <cdr:y>0.87146</cdr:y>
    </cdr:to>
    <cdr:sp macro="" textlink="">
      <cdr:nvSpPr>
        <cdr:cNvPr id="8" name="Левая фигурная скобка 7"/>
        <cdr:cNvSpPr/>
      </cdr:nvSpPr>
      <cdr:spPr>
        <a:xfrm xmlns:a="http://schemas.openxmlformats.org/drawingml/2006/main">
          <a:off x="755576" y="504056"/>
          <a:ext cx="506303" cy="4680505"/>
        </a:xfrm>
        <a:prstGeom xmlns:a="http://schemas.openxmlformats.org/drawingml/2006/main" prst="lef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0.01176</cdr:x>
      <cdr:y>0.45994</cdr:y>
    </cdr:from>
    <cdr:to>
      <cdr:x>0.12216</cdr:x>
      <cdr:y>0.53861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7504" y="2736304"/>
          <a:ext cx="1009498" cy="46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>
              <a:rot lat="0" lon="0" rev="5400000"/>
            </a:camera>
            <a:lightRig rig="threePt" dir="t"/>
          </a:scene3d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438 770,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0.60237</cdr:x>
      <cdr:y>0.44784</cdr:y>
    </cdr:from>
    <cdr:to>
      <cdr:x>0.75219</cdr:x>
      <cdr:y>0.50835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508104" y="2664296"/>
          <a:ext cx="1369954" cy="36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>
              <a:rot lat="0" lon="0" rev="5400000"/>
            </a:camera>
            <a:lightRig rig="threePt" dir="t"/>
          </a:scene3d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421 178,4</a:t>
          </a:r>
        </a:p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0.30638</cdr:x>
      <cdr:y>0.0863</cdr:y>
    </cdr:from>
    <cdr:to>
      <cdr:x>0.42372</cdr:x>
      <cdr:y>0.15892</cdr:y>
    </cdr:to>
    <cdr:sp macro="" textlink="">
      <cdr:nvSpPr>
        <cdr:cNvPr id="11" name="TextBox 10"/>
        <cdr:cNvSpPr txBox="1"/>
      </cdr:nvSpPr>
      <cdr:spPr>
        <a:xfrm xmlns:a="http://schemas.openxmlformats.org/drawingml/2006/main" rot="1288543">
          <a:off x="2801508" y="513402"/>
          <a:ext cx="1073024" cy="432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>
              <a:rot lat="0" lon="0" rev="600000"/>
            </a:camera>
            <a:lightRig rig="threePt" dir="t"/>
          </a:scene3d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-19 044,7</a:t>
          </a:r>
        </a:p>
        <a:p xmlns:a="http://schemas.openxmlformats.org/drawingml/2006/main"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0.30739</cdr:x>
      <cdr:y>0.46032</cdr:y>
    </cdr:from>
    <cdr:to>
      <cdr:x>0.70863</cdr:x>
      <cdr:y>0.56032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89242" y="2478280"/>
          <a:ext cx="1682823" cy="538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rgbClr val="FF0000"/>
              </a:solidFill>
            </a:rPr>
            <a:t>3 678 864,2</a:t>
          </a:r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0.57633</cdr:x>
      <cdr:y>0.28206</cdr:y>
    </cdr:from>
    <cdr:to>
      <cdr:x>0.72388</cdr:x>
      <cdr:y>0.31812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6199" y="1542666"/>
          <a:ext cx="654424" cy="197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0.28457</cdr:x>
      <cdr:y>0.4746</cdr:y>
    </cdr:from>
    <cdr:to>
      <cdr:x>0.71944</cdr:x>
      <cdr:y>0.55556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13501" y="2555192"/>
          <a:ext cx="1854439" cy="435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rgbClr val="FF0000"/>
              </a:solidFill>
            </a:rPr>
            <a:t>4 419 958,4</a:t>
          </a:r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0.79196</cdr:x>
      <cdr:y>0.13028</cdr:y>
    </cdr:from>
    <cdr:to>
      <cdr:x>1</cdr:x>
      <cdr:y>0.30474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9565" y="6827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0.08095</cdr:y>
    </cdr:from>
    <cdr:to>
      <cdr:x>1</cdr:x>
      <cdr:y>0.20099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97655" y="424285"/>
          <a:ext cx="2197655" cy="629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Увеличение на 20,1 %</a:t>
          </a:r>
          <a:endParaRPr lang="ru-RU" sz="1600" b="1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0.72504</cdr:x>
      <cdr:y>0.04381</cdr:y>
    </cdr:from>
    <cdr:to>
      <cdr:x>0.91691</cdr:x>
      <cdr:y>0.09431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29790" y="239842"/>
          <a:ext cx="1754459" cy="27645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 1 031 283,5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0.46945</cdr:x>
      <cdr:y>0.03878</cdr:y>
    </cdr:from>
    <cdr:to>
      <cdr:x>0.66525</cdr:x>
      <cdr:y>0.08767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292638" y="212314"/>
          <a:ext cx="1790395" cy="2676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solidFill>
            <a:schemeClr val="accent4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947 467,0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0.19288</cdr:x>
      <cdr:y>0.07871</cdr:y>
    </cdr:from>
    <cdr:to>
      <cdr:x>0.22368</cdr:x>
      <cdr:y>0.12508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rot="10800000">
          <a:off x="1763688" y="377797"/>
          <a:ext cx="281682" cy="222586"/>
        </a:xfrm>
        <a:prstGeom xmlns:a="http://schemas.openxmlformats.org/drawingml/2006/main" prst="bentConnector3">
          <a:avLst>
            <a:gd name="adj1" fmla="val -2062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0.48571</cdr:x>
      <cdr:y>0.07967</cdr:y>
    </cdr:from>
    <cdr:to>
      <cdr:x>0.51429</cdr:x>
      <cdr:y>0.11186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2448272" y="326982"/>
          <a:ext cx="144016" cy="132136"/>
        </a:xfrm>
        <a:prstGeom xmlns:a="http://schemas.openxmlformats.org/drawingml/2006/main" prst="bentConnector3">
          <a:avLst>
            <a:gd name="adj1" fmla="val 8071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0.87012</cdr:x>
      <cdr:y>0.11151</cdr:y>
    </cdr:from>
    <cdr:to>
      <cdr:x>0.96462</cdr:x>
      <cdr:y>0.164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56375" y="764736"/>
          <a:ext cx="864109" cy="359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0.10626</cdr:x>
      <cdr:y>0.1745</cdr:y>
    </cdr:from>
    <cdr:to>
      <cdr:x>0.185</cdr:x>
      <cdr:y>0.7835</cdr:y>
    </cdr:to>
    <cdr:sp macro="" textlink="">
      <cdr:nvSpPr>
        <cdr:cNvPr id="6" name="Левая фигурная скобка 5"/>
        <cdr:cNvSpPr/>
      </cdr:nvSpPr>
      <cdr:spPr>
        <a:xfrm xmlns:a="http://schemas.openxmlformats.org/drawingml/2006/main">
          <a:off x="971600" y="1196752"/>
          <a:ext cx="720080" cy="4176464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0.75987</cdr:x>
      <cdr:y>0.3635</cdr:y>
    </cdr:from>
    <cdr:to>
      <cdr:x>0.83862</cdr:x>
      <cdr:y>0.7835</cdr:y>
    </cdr:to>
    <cdr:sp macro="" textlink="">
      <cdr:nvSpPr>
        <cdr:cNvPr id="8" name="Правая фигурная скобка 7"/>
        <cdr:cNvSpPr/>
      </cdr:nvSpPr>
      <cdr:spPr>
        <a:xfrm xmlns:a="http://schemas.openxmlformats.org/drawingml/2006/main">
          <a:off x="6948264" y="2492896"/>
          <a:ext cx="720080" cy="288032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0.49132</cdr:x>
      <cdr:y>0.11849</cdr:y>
    </cdr:from>
    <cdr:to>
      <cdr:x>0.88507</cdr:x>
      <cdr:y>0.32848</cdr:y>
    </cdr:to>
    <cdr:sp macro="" textlink="">
      <cdr:nvSpPr>
        <cdr:cNvPr id="9" name="Пятно 1 8"/>
        <cdr:cNvSpPr/>
      </cdr:nvSpPr>
      <cdr:spPr>
        <a:xfrm xmlns:a="http://schemas.openxmlformats.org/drawingml/2006/main" rot="1151908">
          <a:off x="4492651" y="812581"/>
          <a:ext cx="3600400" cy="1440160"/>
        </a:xfrm>
        <a:prstGeom xmlns:a="http://schemas.openxmlformats.org/drawingml/2006/main" prst="irregularSeal1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0.61099</cdr:x>
      <cdr:y>0.19612</cdr:y>
    </cdr:from>
    <cdr:to>
      <cdr:x>0.76061</cdr:x>
      <cdr:y>0.24862</cdr:y>
    </cdr:to>
    <cdr:sp macro="" textlink="">
      <cdr:nvSpPr>
        <cdr:cNvPr id="10" name="TextBox 9"/>
        <cdr:cNvSpPr txBox="1"/>
      </cdr:nvSpPr>
      <cdr:spPr>
        <a:xfrm xmlns:a="http://schemas.openxmlformats.org/drawingml/2006/main" rot="1628533">
          <a:off x="5586905" y="1344988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78 656 300,0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0.86224</cdr:x>
      <cdr:y>0.458</cdr:y>
    </cdr:from>
    <cdr:to>
      <cdr:x>0.98037</cdr:x>
      <cdr:y>0.5105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884368" y="3140968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0.05901</cdr:x>
      <cdr:y>0.3635</cdr:y>
    </cdr:from>
    <cdr:to>
      <cdr:x>0.10626</cdr:x>
      <cdr:y>0.5945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39552" y="2492896"/>
          <a:ext cx="432048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0.815</cdr:x>
      <cdr:y>0.521</cdr:y>
    </cdr:from>
    <cdr:to>
      <cdr:x>0.96068</cdr:x>
      <cdr:y>0.5735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452320" y="3573016"/>
          <a:ext cx="13321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52 719 300,0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0.01176</cdr:x>
      <cdr:y>0.416</cdr:y>
    </cdr:from>
    <cdr:to>
      <cdr:x>0.16138</cdr:x>
      <cdr:y>0.4685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07504" y="2852936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25 937 000,0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0.35952</cdr:x>
      <cdr:y>0.55501</cdr:y>
    </cdr:from>
    <cdr:to>
      <cdr:x>0.60262</cdr:x>
      <cdr:y>0.64113</cdr:y>
    </cdr:to>
    <cdr:sp macro="" textlink="">
      <cdr:nvSpPr>
        <cdr:cNvPr id="17" name="Двойная стрелка влево/вправо 16"/>
        <cdr:cNvSpPr/>
      </cdr:nvSpPr>
      <cdr:spPr>
        <a:xfrm xmlns:a="http://schemas.openxmlformats.org/drawingml/2006/main" rot="1858194">
          <a:off x="3287468" y="3806259"/>
          <a:ext cx="2222860" cy="590583"/>
        </a:xfrm>
        <a:prstGeom xmlns:a="http://schemas.openxmlformats.org/drawingml/2006/main" prst="leftRightArrow">
          <a:avLst>
            <a:gd name="adj1" fmla="val 50000"/>
            <a:gd name="adj2" fmla="val 88032"/>
          </a:avLst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0.3611</cdr:x>
      <cdr:y>0.29619</cdr:y>
    </cdr:from>
    <cdr:to>
      <cdr:x>0.61075</cdr:x>
      <cdr:y>0.37916</cdr:y>
    </cdr:to>
    <cdr:sp macro="" textlink="">
      <cdr:nvSpPr>
        <cdr:cNvPr id="18" name="Двойная стрелка влево/вправо 17"/>
        <cdr:cNvSpPr/>
      </cdr:nvSpPr>
      <cdr:spPr>
        <a:xfrm xmlns:a="http://schemas.openxmlformats.org/drawingml/2006/main" rot="1904732">
          <a:off x="3301854" y="2031267"/>
          <a:ext cx="2282885" cy="568984"/>
        </a:xfrm>
        <a:prstGeom xmlns:a="http://schemas.openxmlformats.org/drawingml/2006/main" prst="leftRightArrow">
          <a:avLst>
            <a:gd name="adj1" fmla="val 50000"/>
            <a:gd name="adj2" fmla="val 99800"/>
          </a:avLst>
        </a:prstGeom>
        <a:solidFill xmlns:a="http://schemas.openxmlformats.org/drawingml/2006/main">
          <a:srgbClr val="FF993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0.40383</cdr:x>
      <cdr:y>0.30723</cdr:y>
    </cdr:from>
    <cdr:to>
      <cdr:x>0.5524</cdr:x>
      <cdr:y>0.37022</cdr:y>
    </cdr:to>
    <cdr:sp macro="" textlink="">
      <cdr:nvSpPr>
        <cdr:cNvPr id="19" name="TextBox 18"/>
        <cdr:cNvSpPr txBox="1"/>
      </cdr:nvSpPr>
      <cdr:spPr>
        <a:xfrm xmlns:a="http://schemas.openxmlformats.org/drawingml/2006/main" rot="1892811">
          <a:off x="3692588" y="2106970"/>
          <a:ext cx="1358599" cy="431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23 596 900,0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0.40781</cdr:x>
      <cdr:y>0.57458</cdr:y>
    </cdr:from>
    <cdr:to>
      <cdr:x>0.54956</cdr:x>
      <cdr:y>0.63758</cdr:y>
    </cdr:to>
    <cdr:sp macro="" textlink="">
      <cdr:nvSpPr>
        <cdr:cNvPr id="20" name="TextBox 19"/>
        <cdr:cNvSpPr txBox="1"/>
      </cdr:nvSpPr>
      <cdr:spPr>
        <a:xfrm xmlns:a="http://schemas.openxmlformats.org/drawingml/2006/main" rot="1802505">
          <a:off x="3728990" y="3940449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55 059 400,0</a:t>
          </a:r>
          <a:endParaRPr lang="ru-RU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0.28926</cdr:x>
      <cdr:y>0.44048</cdr:y>
    </cdr:from>
    <cdr:to>
      <cdr:x>0.50413</cdr:x>
      <cdr:y>0.52381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520280" y="2664296"/>
          <a:ext cx="1872155" cy="50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FF0000"/>
              </a:solidFill>
            </a:rPr>
            <a:t>245 070,1</a:t>
          </a:r>
          <a:endParaRPr lang="ru-RU" sz="28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0.49697</cdr:x>
      <cdr:y>0</cdr:y>
    </cdr:from>
    <cdr:to>
      <cdr:x>0.97566</cdr:x>
      <cdr:y>0.28812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2093235" y="0"/>
          <a:ext cx="2016224" cy="1000244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5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C2E07-F508-462D-9490-AF939E24570B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83B4D-2C13-40FA-9092-943028752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0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A134-D574-43E7-8632-6F9BFDB5699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3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A134-D574-43E7-8632-6F9BFDB5699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10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2498-5B31-47A0-BFEE-90579D2F5BB7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50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9396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6594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7826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6266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2214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1740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3762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7199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1451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4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530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2593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3369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7630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178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9879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9947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8971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1230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3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1261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1129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5592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1471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1547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4028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50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8173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2137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4094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24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4428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5249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4538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47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212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240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335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327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085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05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13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733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497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842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40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7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8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96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4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76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26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503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50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86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46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959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742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279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716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66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156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781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609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706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781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672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816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6626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885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77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5944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820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937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2648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699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3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4180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134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588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09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950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742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95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7663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4785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6033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9213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2205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54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4946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5352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8122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2960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801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2579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5113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565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2850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17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8330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4375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4308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9833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0278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6765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4223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2542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9125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6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7921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7393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6391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0714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6159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2018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158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2064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8554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25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95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07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88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8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29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64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26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99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62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59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5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0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Microsoft_Office_Excel5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176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7624" y="2132856"/>
            <a:ext cx="688183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Отчёт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исполнении бюджета Ханты-Мансийского района за 2018 год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Y:\УПРАВЛЕНИЕ ПО БЮДЖЕТУ\ПУБЛИЧНЫЕ СЛУШАНИЯ\Публичные слушания по отчету за 2016 год\images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156176" y="260648"/>
            <a:ext cx="2619375" cy="174307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6899" y="63540"/>
            <a:ext cx="6850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динамика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района в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гг., (тыс. руб.)</a:t>
            </a:r>
            <a:endParaRPr lang="ru-RU" sz="2200" b="1" dirty="0">
              <a:solidFill>
                <a:prstClr val="white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0" y="894537"/>
          <a:ext cx="9144000" cy="547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28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251"/>
            <a:ext cx="9144000" cy="4564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42860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Сведения об исполнении бюджета за 2018 год в разрезе доходов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0" y="785794"/>
          <a:ext cx="8870535" cy="532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6899" y="63540"/>
            <a:ext cx="6850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</a:rPr>
              <a:t>Структура и динамика неналоговых доходов бюджета района в </a:t>
            </a:r>
            <a:r>
              <a:rPr lang="ru-RU" sz="2000" b="1" dirty="0" smtClean="0">
                <a:solidFill>
                  <a:prstClr val="white"/>
                </a:solidFill>
              </a:rPr>
              <a:t>2017-2018 </a:t>
            </a:r>
            <a:r>
              <a:rPr lang="ru-RU" sz="2000" b="1" dirty="0">
                <a:solidFill>
                  <a:prstClr val="white"/>
                </a:solidFill>
              </a:rPr>
              <a:t>гг., (тыс. руб.)</a:t>
            </a:r>
          </a:p>
        </p:txBody>
      </p:sp>
      <p:sp>
        <p:nvSpPr>
          <p:cNvPr id="6" name="Овал 5"/>
          <p:cNvSpPr/>
          <p:nvPr/>
        </p:nvSpPr>
        <p:spPr>
          <a:xfrm>
            <a:off x="4955177" y="1204956"/>
            <a:ext cx="1913505" cy="798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Неналоговые доходы</a:t>
            </a:r>
            <a:endParaRPr lang="ru-RU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50280" y="1122363"/>
            <a:ext cx="1589518" cy="262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360 </a:t>
            </a:r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046,5</a:t>
            </a:r>
          </a:p>
          <a:p>
            <a:pPr algn="ctr"/>
            <a:endParaRPr lang="ru-RU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50280" y="2315910"/>
            <a:ext cx="1563881" cy="2090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355 251,0</a:t>
            </a:r>
            <a:endParaRPr lang="ru-RU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673339" y="1151439"/>
            <a:ext cx="1461331" cy="2592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11141" y="2008078"/>
            <a:ext cx="1392964" cy="48740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44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121" y="63540"/>
            <a:ext cx="7276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prstClr val="white"/>
                </a:solidFill>
              </a:rPr>
              <a:t>Источники формирования дорожного фонда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prstClr val="white"/>
                </a:solidFill>
              </a:rPr>
              <a:t>Ханты-Мансийского района </a:t>
            </a:r>
            <a:r>
              <a:rPr lang="ru-RU" sz="2200" b="1" dirty="0">
                <a:solidFill>
                  <a:prstClr val="white"/>
                </a:solidFill>
              </a:rPr>
              <a:t>в </a:t>
            </a:r>
            <a:r>
              <a:rPr lang="ru-RU" sz="2200" b="1" dirty="0" smtClean="0">
                <a:solidFill>
                  <a:prstClr val="white"/>
                </a:solidFill>
              </a:rPr>
              <a:t>2018 г., </a:t>
            </a:r>
            <a:r>
              <a:rPr lang="ru-RU" sz="2200" b="1" dirty="0">
                <a:solidFill>
                  <a:prstClr val="white"/>
                </a:solidFill>
              </a:rPr>
              <a:t>(тыс. руб.)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062716" y="2817628"/>
            <a:ext cx="4635795" cy="2030820"/>
          </a:xfrm>
          <a:custGeom>
            <a:avLst/>
            <a:gdLst>
              <a:gd name="connsiteX0" fmla="*/ 0 w 2270452"/>
              <a:gd name="connsiteY0" fmla="*/ 986810 h 1973620"/>
              <a:gd name="connsiteX1" fmla="*/ 390464 w 2270452"/>
              <a:gd name="connsiteY1" fmla="*/ 242047 h 1973620"/>
              <a:gd name="connsiteX2" fmla="*/ 1135228 w 2270452"/>
              <a:gd name="connsiteY2" fmla="*/ 2 h 1973620"/>
              <a:gd name="connsiteX3" fmla="*/ 1879992 w 2270452"/>
              <a:gd name="connsiteY3" fmla="*/ 242049 h 1973620"/>
              <a:gd name="connsiteX4" fmla="*/ 2270453 w 2270452"/>
              <a:gd name="connsiteY4" fmla="*/ 986814 h 1973620"/>
              <a:gd name="connsiteX5" fmla="*/ 1879990 w 2270452"/>
              <a:gd name="connsiteY5" fmla="*/ 1731578 h 1973620"/>
              <a:gd name="connsiteX6" fmla="*/ 1135226 w 2270452"/>
              <a:gd name="connsiteY6" fmla="*/ 1973624 h 1973620"/>
              <a:gd name="connsiteX7" fmla="*/ 390462 w 2270452"/>
              <a:gd name="connsiteY7" fmla="*/ 1731577 h 1973620"/>
              <a:gd name="connsiteX8" fmla="*/ 0 w 2270452"/>
              <a:gd name="connsiteY8" fmla="*/ 986813 h 1973620"/>
              <a:gd name="connsiteX9" fmla="*/ 0 w 2270452"/>
              <a:gd name="connsiteY9" fmla="*/ 986810 h 197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0452" h="1973620">
                <a:moveTo>
                  <a:pt x="0" y="986810"/>
                </a:moveTo>
                <a:cubicBezTo>
                  <a:pt x="0" y="701129"/>
                  <a:pt x="142427" y="429467"/>
                  <a:pt x="390464" y="242047"/>
                </a:cubicBezTo>
                <a:cubicBezTo>
                  <a:pt x="597034" y="85959"/>
                  <a:pt x="861524" y="1"/>
                  <a:pt x="1135228" y="2"/>
                </a:cubicBezTo>
                <a:cubicBezTo>
                  <a:pt x="1408933" y="2"/>
                  <a:pt x="1673422" y="85961"/>
                  <a:pt x="1879992" y="242049"/>
                </a:cubicBezTo>
                <a:cubicBezTo>
                  <a:pt x="2128028" y="429470"/>
                  <a:pt x="2270454" y="701132"/>
                  <a:pt x="2270453" y="986814"/>
                </a:cubicBezTo>
                <a:cubicBezTo>
                  <a:pt x="2270453" y="1272495"/>
                  <a:pt x="2128027" y="1544157"/>
                  <a:pt x="1879990" y="1731578"/>
                </a:cubicBezTo>
                <a:cubicBezTo>
                  <a:pt x="1673420" y="1887666"/>
                  <a:pt x="1408931" y="1973624"/>
                  <a:pt x="1135226" y="1973624"/>
                </a:cubicBezTo>
                <a:cubicBezTo>
                  <a:pt x="861521" y="1973624"/>
                  <a:pt x="597032" y="1887665"/>
                  <a:pt x="390462" y="1731577"/>
                </a:cubicBezTo>
                <a:cubicBezTo>
                  <a:pt x="142426" y="1544156"/>
                  <a:pt x="0" y="1272494"/>
                  <a:pt x="0" y="986813"/>
                </a:cubicBezTo>
                <a:lnTo>
                  <a:pt x="0" y="98681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1390" tIns="297920" rIns="341390" bIns="29792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Дорожный фонд района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21 036,9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70121" y="1142232"/>
            <a:ext cx="3487317" cy="1426798"/>
          </a:xfrm>
          <a:custGeom>
            <a:avLst/>
            <a:gdLst>
              <a:gd name="connsiteX0" fmla="*/ 0 w 1933275"/>
              <a:gd name="connsiteY0" fmla="*/ 161083 h 1610831"/>
              <a:gd name="connsiteX1" fmla="*/ 47180 w 1933275"/>
              <a:gd name="connsiteY1" fmla="*/ 47180 h 1610831"/>
              <a:gd name="connsiteX2" fmla="*/ 161083 w 1933275"/>
              <a:gd name="connsiteY2" fmla="*/ 0 h 1610831"/>
              <a:gd name="connsiteX3" fmla="*/ 1772192 w 1933275"/>
              <a:gd name="connsiteY3" fmla="*/ 0 h 1610831"/>
              <a:gd name="connsiteX4" fmla="*/ 1886095 w 1933275"/>
              <a:gd name="connsiteY4" fmla="*/ 47180 h 1610831"/>
              <a:gd name="connsiteX5" fmla="*/ 1933275 w 1933275"/>
              <a:gd name="connsiteY5" fmla="*/ 161083 h 1610831"/>
              <a:gd name="connsiteX6" fmla="*/ 1933275 w 1933275"/>
              <a:gd name="connsiteY6" fmla="*/ 1449748 h 1610831"/>
              <a:gd name="connsiteX7" fmla="*/ 1886095 w 1933275"/>
              <a:gd name="connsiteY7" fmla="*/ 1563651 h 1610831"/>
              <a:gd name="connsiteX8" fmla="*/ 1772192 w 1933275"/>
              <a:gd name="connsiteY8" fmla="*/ 1610831 h 1610831"/>
              <a:gd name="connsiteX9" fmla="*/ 161083 w 1933275"/>
              <a:gd name="connsiteY9" fmla="*/ 1610831 h 1610831"/>
              <a:gd name="connsiteX10" fmla="*/ 47180 w 1933275"/>
              <a:gd name="connsiteY10" fmla="*/ 1563651 h 1610831"/>
              <a:gd name="connsiteX11" fmla="*/ 0 w 1933275"/>
              <a:gd name="connsiteY11" fmla="*/ 1449748 h 1610831"/>
              <a:gd name="connsiteX12" fmla="*/ 0 w 1933275"/>
              <a:gd name="connsiteY12" fmla="*/ 161083 h 161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3275" h="1610831">
                <a:moveTo>
                  <a:pt x="0" y="161083"/>
                </a:moveTo>
                <a:cubicBezTo>
                  <a:pt x="0" y="118361"/>
                  <a:pt x="16971" y="77389"/>
                  <a:pt x="47180" y="47180"/>
                </a:cubicBezTo>
                <a:cubicBezTo>
                  <a:pt x="77389" y="16971"/>
                  <a:pt x="118361" y="0"/>
                  <a:pt x="161083" y="0"/>
                </a:cubicBezTo>
                <a:lnTo>
                  <a:pt x="1772192" y="0"/>
                </a:lnTo>
                <a:cubicBezTo>
                  <a:pt x="1814914" y="0"/>
                  <a:pt x="1855886" y="16971"/>
                  <a:pt x="1886095" y="47180"/>
                </a:cubicBezTo>
                <a:cubicBezTo>
                  <a:pt x="1916304" y="77389"/>
                  <a:pt x="1933275" y="118361"/>
                  <a:pt x="1933275" y="161083"/>
                </a:cubicBezTo>
                <a:lnTo>
                  <a:pt x="1933275" y="1449748"/>
                </a:lnTo>
                <a:cubicBezTo>
                  <a:pt x="1933275" y="1492470"/>
                  <a:pt x="1916304" y="1533442"/>
                  <a:pt x="1886095" y="1563651"/>
                </a:cubicBezTo>
                <a:cubicBezTo>
                  <a:pt x="1855886" y="1593860"/>
                  <a:pt x="1814914" y="1610831"/>
                  <a:pt x="1772192" y="1610831"/>
                </a:cubicBezTo>
                <a:lnTo>
                  <a:pt x="161083" y="1610831"/>
                </a:lnTo>
                <a:cubicBezTo>
                  <a:pt x="118361" y="1610831"/>
                  <a:pt x="77389" y="1593860"/>
                  <a:pt x="47180" y="1563651"/>
                </a:cubicBezTo>
                <a:cubicBezTo>
                  <a:pt x="16971" y="1533442"/>
                  <a:pt x="0" y="1492470"/>
                  <a:pt x="0" y="1449748"/>
                </a:cubicBezTo>
                <a:lnTo>
                  <a:pt x="0" y="16108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70040" tIns="70040" rIns="70040" bIns="7004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Дифференцированные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нормативы отчислений от акцизов автомобильный бензин, дизельное топливо, моторные масла </a:t>
            </a:r>
            <a:endParaRPr lang="ru-RU" sz="1600" dirty="0">
              <a:solidFill>
                <a:prstClr val="white"/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347164" y="1081579"/>
            <a:ext cx="3796836" cy="1487451"/>
          </a:xfrm>
          <a:custGeom>
            <a:avLst/>
            <a:gdLst>
              <a:gd name="connsiteX0" fmla="*/ 0 w 3112851"/>
              <a:gd name="connsiteY0" fmla="*/ 90071 h 900709"/>
              <a:gd name="connsiteX1" fmla="*/ 26381 w 3112851"/>
              <a:gd name="connsiteY1" fmla="*/ 26381 h 900709"/>
              <a:gd name="connsiteX2" fmla="*/ 90071 w 3112851"/>
              <a:gd name="connsiteY2" fmla="*/ 0 h 900709"/>
              <a:gd name="connsiteX3" fmla="*/ 3022780 w 3112851"/>
              <a:gd name="connsiteY3" fmla="*/ 0 h 900709"/>
              <a:gd name="connsiteX4" fmla="*/ 3086470 w 3112851"/>
              <a:gd name="connsiteY4" fmla="*/ 26381 h 900709"/>
              <a:gd name="connsiteX5" fmla="*/ 3112851 w 3112851"/>
              <a:gd name="connsiteY5" fmla="*/ 90071 h 900709"/>
              <a:gd name="connsiteX6" fmla="*/ 3112851 w 3112851"/>
              <a:gd name="connsiteY6" fmla="*/ 810638 h 900709"/>
              <a:gd name="connsiteX7" fmla="*/ 3086470 w 3112851"/>
              <a:gd name="connsiteY7" fmla="*/ 874328 h 900709"/>
              <a:gd name="connsiteX8" fmla="*/ 3022780 w 3112851"/>
              <a:gd name="connsiteY8" fmla="*/ 900709 h 900709"/>
              <a:gd name="connsiteX9" fmla="*/ 90071 w 3112851"/>
              <a:gd name="connsiteY9" fmla="*/ 900709 h 900709"/>
              <a:gd name="connsiteX10" fmla="*/ 26381 w 3112851"/>
              <a:gd name="connsiteY10" fmla="*/ 874328 h 900709"/>
              <a:gd name="connsiteX11" fmla="*/ 0 w 3112851"/>
              <a:gd name="connsiteY11" fmla="*/ 810638 h 900709"/>
              <a:gd name="connsiteX12" fmla="*/ 0 w 3112851"/>
              <a:gd name="connsiteY12" fmla="*/ 90071 h 9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2851" h="900709">
                <a:moveTo>
                  <a:pt x="0" y="90071"/>
                </a:moveTo>
                <a:cubicBezTo>
                  <a:pt x="0" y="66183"/>
                  <a:pt x="9490" y="43273"/>
                  <a:pt x="26381" y="26381"/>
                </a:cubicBezTo>
                <a:cubicBezTo>
                  <a:pt x="43273" y="9489"/>
                  <a:pt x="66183" y="0"/>
                  <a:pt x="90071" y="0"/>
                </a:cubicBezTo>
                <a:lnTo>
                  <a:pt x="3022780" y="0"/>
                </a:lnTo>
                <a:cubicBezTo>
                  <a:pt x="3046668" y="0"/>
                  <a:pt x="3069578" y="9490"/>
                  <a:pt x="3086470" y="26381"/>
                </a:cubicBezTo>
                <a:cubicBezTo>
                  <a:pt x="3103362" y="43273"/>
                  <a:pt x="3112851" y="66183"/>
                  <a:pt x="3112851" y="90071"/>
                </a:cubicBezTo>
                <a:lnTo>
                  <a:pt x="3112851" y="810638"/>
                </a:lnTo>
                <a:cubicBezTo>
                  <a:pt x="3112851" y="834526"/>
                  <a:pt x="3103361" y="857436"/>
                  <a:pt x="3086470" y="874328"/>
                </a:cubicBezTo>
                <a:cubicBezTo>
                  <a:pt x="3069578" y="891220"/>
                  <a:pt x="3046668" y="900709"/>
                  <a:pt x="3022780" y="900709"/>
                </a:cubicBezTo>
                <a:lnTo>
                  <a:pt x="90071" y="900709"/>
                </a:lnTo>
                <a:cubicBezTo>
                  <a:pt x="66183" y="900709"/>
                  <a:pt x="43273" y="891219"/>
                  <a:pt x="26381" y="874328"/>
                </a:cubicBezTo>
                <a:cubicBezTo>
                  <a:pt x="9489" y="857436"/>
                  <a:pt x="0" y="834526"/>
                  <a:pt x="0" y="810638"/>
                </a:cubicBezTo>
                <a:lnTo>
                  <a:pt x="0" y="9007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9241" tIns="49241" rIns="49241" bIns="49241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окружного бюджета на проектирование, строительство, реконструкцию, капитальный ремонт и ремонт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автомобильных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дорог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19 879,4 тыс. рублей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solidFill>
                <a:prstClr val="white"/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6589620">
            <a:off x="6378826" y="3301291"/>
            <a:ext cx="1249427" cy="492330"/>
          </a:xfrm>
          <a:prstGeom prst="curvedDownArrow">
            <a:avLst>
              <a:gd name="adj1" fmla="val 25000"/>
              <a:gd name="adj2" fmla="val 449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4929863" flipV="1">
            <a:off x="1122310" y="3135875"/>
            <a:ext cx="1371278" cy="611149"/>
          </a:xfrm>
          <a:prstGeom prst="curvedDownArrow">
            <a:avLst>
              <a:gd name="adj1" fmla="val 25000"/>
              <a:gd name="adj2" fmla="val 449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4244126" y="4848448"/>
            <a:ext cx="272973" cy="453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8569" y="2139331"/>
            <a:ext cx="2216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157,0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346713" y="5320785"/>
            <a:ext cx="4340772" cy="928667"/>
          </a:xfrm>
          <a:custGeom>
            <a:avLst/>
            <a:gdLst>
              <a:gd name="connsiteX0" fmla="*/ 0 w 1933275"/>
              <a:gd name="connsiteY0" fmla="*/ 161083 h 1610831"/>
              <a:gd name="connsiteX1" fmla="*/ 47180 w 1933275"/>
              <a:gd name="connsiteY1" fmla="*/ 47180 h 1610831"/>
              <a:gd name="connsiteX2" fmla="*/ 161083 w 1933275"/>
              <a:gd name="connsiteY2" fmla="*/ 0 h 1610831"/>
              <a:gd name="connsiteX3" fmla="*/ 1772192 w 1933275"/>
              <a:gd name="connsiteY3" fmla="*/ 0 h 1610831"/>
              <a:gd name="connsiteX4" fmla="*/ 1886095 w 1933275"/>
              <a:gd name="connsiteY4" fmla="*/ 47180 h 1610831"/>
              <a:gd name="connsiteX5" fmla="*/ 1933275 w 1933275"/>
              <a:gd name="connsiteY5" fmla="*/ 161083 h 1610831"/>
              <a:gd name="connsiteX6" fmla="*/ 1933275 w 1933275"/>
              <a:gd name="connsiteY6" fmla="*/ 1449748 h 1610831"/>
              <a:gd name="connsiteX7" fmla="*/ 1886095 w 1933275"/>
              <a:gd name="connsiteY7" fmla="*/ 1563651 h 1610831"/>
              <a:gd name="connsiteX8" fmla="*/ 1772192 w 1933275"/>
              <a:gd name="connsiteY8" fmla="*/ 1610831 h 1610831"/>
              <a:gd name="connsiteX9" fmla="*/ 161083 w 1933275"/>
              <a:gd name="connsiteY9" fmla="*/ 1610831 h 1610831"/>
              <a:gd name="connsiteX10" fmla="*/ 47180 w 1933275"/>
              <a:gd name="connsiteY10" fmla="*/ 1563651 h 1610831"/>
              <a:gd name="connsiteX11" fmla="*/ 0 w 1933275"/>
              <a:gd name="connsiteY11" fmla="*/ 1449748 h 1610831"/>
              <a:gd name="connsiteX12" fmla="*/ 0 w 1933275"/>
              <a:gd name="connsiteY12" fmla="*/ 161083 h 161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3275" h="1610831">
                <a:moveTo>
                  <a:pt x="0" y="161083"/>
                </a:moveTo>
                <a:cubicBezTo>
                  <a:pt x="0" y="118361"/>
                  <a:pt x="16971" y="77389"/>
                  <a:pt x="47180" y="47180"/>
                </a:cubicBezTo>
                <a:cubicBezTo>
                  <a:pt x="77389" y="16971"/>
                  <a:pt x="118361" y="0"/>
                  <a:pt x="161083" y="0"/>
                </a:cubicBezTo>
                <a:lnTo>
                  <a:pt x="1772192" y="0"/>
                </a:lnTo>
                <a:cubicBezTo>
                  <a:pt x="1814914" y="0"/>
                  <a:pt x="1855886" y="16971"/>
                  <a:pt x="1886095" y="47180"/>
                </a:cubicBezTo>
                <a:cubicBezTo>
                  <a:pt x="1916304" y="77389"/>
                  <a:pt x="1933275" y="118361"/>
                  <a:pt x="1933275" y="161083"/>
                </a:cubicBezTo>
                <a:lnTo>
                  <a:pt x="1933275" y="1449748"/>
                </a:lnTo>
                <a:cubicBezTo>
                  <a:pt x="1933275" y="1492470"/>
                  <a:pt x="1916304" y="1533442"/>
                  <a:pt x="1886095" y="1563651"/>
                </a:cubicBezTo>
                <a:cubicBezTo>
                  <a:pt x="1855886" y="1593860"/>
                  <a:pt x="1814914" y="1610831"/>
                  <a:pt x="1772192" y="1610831"/>
                </a:cubicBezTo>
                <a:lnTo>
                  <a:pt x="161083" y="1610831"/>
                </a:lnTo>
                <a:cubicBezTo>
                  <a:pt x="118361" y="1610831"/>
                  <a:pt x="77389" y="1593860"/>
                  <a:pt x="47180" y="1563651"/>
                </a:cubicBezTo>
                <a:cubicBezTo>
                  <a:pt x="16971" y="1533442"/>
                  <a:pt x="0" y="1492470"/>
                  <a:pt x="0" y="1449748"/>
                </a:cubicBezTo>
                <a:lnTo>
                  <a:pt x="0" y="16108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70040" tIns="70040" rIns="70040" bIns="7004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Денежные взыскания (штрафы) за нарушение правил перевозки крупногабаритных и тяжеловесных грузов,                 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0,5 тыс. рублей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0019" y="63540"/>
            <a:ext cx="7152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муниципального образования Ханты-Мансийского района за </a:t>
            </a:r>
            <a:r>
              <a:rPr lang="ru-RU" sz="1600" b="1" dirty="0" smtClean="0">
                <a:solidFill>
                  <a:prstClr val="white"/>
                </a:solidFill>
              </a:rPr>
              <a:t>2017-2018 г., </a:t>
            </a:r>
            <a:r>
              <a:rPr lang="ru-RU" sz="1600" b="1" dirty="0">
                <a:solidFill>
                  <a:prstClr val="white"/>
                </a:solidFill>
              </a:rPr>
              <a:t>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1151723"/>
          <a:ext cx="8978862" cy="490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966"/>
                <a:gridCol w="1910018"/>
                <a:gridCol w="2083878"/>
              </a:tblGrid>
              <a:tr h="23290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1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бюджетной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системы Российской Федерации в валюте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Российской Федерации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49 873,5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85 645,2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3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-49 873,5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- 52 068,1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1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от продажи акций и иных форм участия в капитале, находящихся в собственности муниципальных районов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63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бюджетных кредитов, предоставленных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юридическим лицам из бюджетов муниципальных районов в валюте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30 250,9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19 622,6</a:t>
                      </a:r>
                      <a:endParaRPr lang="ru-RU" dirty="0"/>
                    </a:p>
                  </a:txBody>
                  <a:tcPr/>
                </a:tc>
              </a:tr>
              <a:tr h="663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171 332,4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319 679,3</a:t>
                      </a:r>
                      <a:endParaRPr lang="ru-RU" dirty="0"/>
                    </a:p>
                  </a:txBody>
                  <a:tcPr/>
                </a:tc>
              </a:tr>
              <a:tr h="360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дефицитов бюджетов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190 955,0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352 124,8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33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Исполнение расходов бюджета Ханты-Мансийского района по разделам бюджетной классификации за 2018 год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5807836"/>
              </p:ext>
            </p:extLst>
          </p:nvPr>
        </p:nvGraphicFramePr>
        <p:xfrm>
          <a:off x="21025" y="476672"/>
          <a:ext cx="9144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497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467"/>
            <a:ext cx="9144000" cy="756237"/>
          </a:xfr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  <a:effectLst>
            <a:softEdge rad="152400"/>
          </a:effectLst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Ханты-Мансийского района на социальную сферу в 2017-2018 годах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4311721"/>
              </p:ext>
            </p:extLst>
          </p:nvPr>
        </p:nvGraphicFramePr>
        <p:xfrm>
          <a:off x="106074" y="5373216"/>
          <a:ext cx="9002431" cy="1003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6954"/>
                <a:gridCol w="1843508"/>
                <a:gridCol w="1346562"/>
                <a:gridCol w="2116024"/>
                <a:gridCol w="2479383"/>
              </a:tblGrid>
              <a:tr h="476250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4000">
                          <a:srgbClr val="EEE800"/>
                        </a:gs>
                        <a:gs pos="1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1 536 638,0</a:t>
                      </a:r>
                    </a:p>
                  </a:txBody>
                  <a:tcPr marL="9525" marR="9525" marT="9525" marB="0" anchor="b">
                    <a:gradFill>
                      <a:gsLst>
                        <a:gs pos="34000">
                          <a:srgbClr val="EEE800"/>
                        </a:gs>
                        <a:gs pos="1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106 450,6</a:t>
                      </a:r>
                    </a:p>
                  </a:txBody>
                  <a:tcPr marL="9525" marR="9525" marT="9525" marB="0" anchor="b">
                    <a:gradFill>
                      <a:gsLst>
                        <a:gs pos="34000">
                          <a:srgbClr val="EEE800"/>
                        </a:gs>
                        <a:gs pos="1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57 902,8</a:t>
                      </a:r>
                    </a:p>
                  </a:txBody>
                  <a:tcPr marL="9525" marR="9525" marT="9525" marB="0" anchor="b">
                    <a:gradFill>
                      <a:gsLst>
                        <a:gs pos="34000">
                          <a:srgbClr val="EEE800"/>
                        </a:gs>
                        <a:gs pos="1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2 021,8</a:t>
                      </a:r>
                    </a:p>
                  </a:txBody>
                  <a:tcPr marL="9525" marR="9525" marT="9525" marB="0" anchor="b">
                    <a:gradFill>
                      <a:gsLst>
                        <a:gs pos="34000">
                          <a:srgbClr val="EEE800"/>
                        </a:gs>
                        <a:gs pos="1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F0000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598 903,5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F0000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F0000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F0000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F0000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8" y="503292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241488" y="83692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246491" y="839658"/>
            <a:ext cx="504056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8695021"/>
              </p:ext>
            </p:extLst>
          </p:nvPr>
        </p:nvGraphicFramePr>
        <p:xfrm>
          <a:off x="0" y="386907"/>
          <a:ext cx="9144000" cy="479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1724477"/>
              </p:ext>
            </p:extLst>
          </p:nvPr>
        </p:nvGraphicFramePr>
        <p:xfrm>
          <a:off x="3995936" y="548680"/>
          <a:ext cx="50405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Соединительная линия уступом 6"/>
          <p:cNvCxnSpPr/>
          <p:nvPr/>
        </p:nvCxnSpPr>
        <p:spPr>
          <a:xfrm rot="10800000">
            <a:off x="5940152" y="836924"/>
            <a:ext cx="288032" cy="144016"/>
          </a:xfrm>
          <a:prstGeom prst="bentConnector3">
            <a:avLst>
              <a:gd name="adj1" fmla="val 20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60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-1141"/>
            <a:ext cx="5796136" cy="1200329"/>
          </a:xfrm>
          <a:prstGeom prst="rect">
            <a:avLst/>
          </a:prstGeom>
          <a:solidFill>
            <a:srgbClr val="00FF99">
              <a:alpha val="42000"/>
            </a:srgbClr>
          </a:solidFill>
          <a:effectLst>
            <a:glow rad="127000">
              <a:schemeClr val="accent1">
                <a:alpha val="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Средства направленные на государственную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поддержку семьи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в 2018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2348880"/>
            <a:ext cx="7416824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612 018,9 тыс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34517" y="5229200"/>
            <a:ext cx="2929177" cy="707886"/>
          </a:xfrm>
          <a:prstGeom prst="rect">
            <a:avLst/>
          </a:prstGeom>
          <a:solidFill>
            <a:srgbClr val="FF66CC">
              <a:alpha val="96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сфере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социальной поддержки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4365104"/>
            <a:ext cx="2560253" cy="400110"/>
          </a:xfrm>
          <a:prstGeom prst="rect">
            <a:avLst/>
          </a:prstGeom>
          <a:solidFill>
            <a:srgbClr val="EEE800"/>
          </a:solidFill>
          <a:effectLst>
            <a:softEdge rad="114300"/>
          </a:effectLst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сфере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34517" y="3212976"/>
            <a:ext cx="292917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сфере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обеспечения жильём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31802" y="5367699"/>
            <a:ext cx="3288670" cy="400110"/>
          </a:xfrm>
          <a:prstGeom prst="rect">
            <a:avLst/>
          </a:prstGeom>
          <a:gradFill>
            <a:gsLst>
              <a:gs pos="5000">
                <a:srgbClr val="FF000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50 653,9 тыс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4365104"/>
            <a:ext cx="3384376" cy="400110"/>
          </a:xfrm>
          <a:prstGeom prst="rect">
            <a:avLst/>
          </a:prstGeom>
          <a:gradFill>
            <a:gsLst>
              <a:gs pos="500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055 080,5 тыс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7985" y="3351475"/>
            <a:ext cx="2736304" cy="400110"/>
          </a:xfrm>
          <a:prstGeom prst="rect">
            <a:avLst/>
          </a:prstGeom>
          <a:gradFill>
            <a:gsLst>
              <a:gs pos="5000">
                <a:srgbClr val="FFFF0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506 284,5 тыс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5732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  <a:gradFill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отдельных категорий работников социальной сферы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5522170"/>
              </p:ext>
            </p:extLst>
          </p:nvPr>
        </p:nvGraphicFramePr>
        <p:xfrm>
          <a:off x="35497" y="620688"/>
          <a:ext cx="9001001" cy="6237312"/>
        </p:xfrm>
        <a:graphic>
          <a:graphicData uri="http://schemas.openxmlformats.org/drawingml/2006/table">
            <a:tbl>
              <a:tblPr/>
              <a:tblGrid>
                <a:gridCol w="792087"/>
                <a:gridCol w="4680520"/>
                <a:gridCol w="792088"/>
                <a:gridCol w="792088"/>
                <a:gridCol w="792088"/>
                <a:gridCol w="576064"/>
                <a:gridCol w="576066"/>
              </a:tblGrid>
              <a:tr h="14829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Категория работников в соответствии с указами Президента РФ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факт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 план "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дорож-ная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карта"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факт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                        к  факту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                           к плану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427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Педагогические работники</a:t>
                      </a:r>
                    </a:p>
                  </a:txBody>
                  <a:tcPr marL="5080" marR="5080" marT="508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C9FCB"/>
                        </a:gs>
                        <a:gs pos="10000">
                          <a:srgbClr val="F8B049"/>
                        </a:gs>
                        <a:gs pos="21001">
                          <a:srgbClr val="F8B049"/>
                        </a:gs>
                        <a:gs pos="100000">
                          <a:srgbClr val="FEE7F2"/>
                        </a:gs>
                        <a:gs pos="100000">
                          <a:srgbClr val="C50849"/>
                        </a:gs>
                        <a:gs pos="100000">
                          <a:srgbClr val="B43E85"/>
                        </a:gs>
                        <a:gs pos="100000">
                          <a:srgbClr val="F8B04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Образовательных учреждений в сфере общего образования (в части субвенции на реализацию основных общеобразовательных программ)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3D4A8"/>
                        </a:gs>
                        <a:gs pos="90000">
                          <a:srgbClr val="21D6E0"/>
                        </a:gs>
                        <a:gs pos="100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58 720,0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3D4A8"/>
                        </a:gs>
                        <a:gs pos="90000">
                          <a:srgbClr val="21D6E0"/>
                        </a:gs>
                        <a:gs pos="100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59 928,8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3D4A8"/>
                        </a:gs>
                        <a:gs pos="90000">
                          <a:srgbClr val="21D6E0"/>
                        </a:gs>
                        <a:gs pos="100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59 928,8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3D4A8"/>
                        </a:gs>
                        <a:gs pos="90000">
                          <a:srgbClr val="21D6E0"/>
                        </a:gs>
                        <a:gs pos="100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102,1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3D4A8"/>
                        </a:gs>
                        <a:gs pos="90000">
                          <a:srgbClr val="21D6E0"/>
                        </a:gs>
                        <a:gs pos="100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3D4A8"/>
                        </a:gs>
                        <a:gs pos="90000">
                          <a:srgbClr val="21D6E0"/>
                        </a:gs>
                        <a:gs pos="100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1442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Дошкольных образовательных учреждений (в части субвенции на реализацию дошкольными образовательными организациями основных общеобразовательных программ дошкольного образования)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49 057,0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52 123,5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52 123,5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106,3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100,0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2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Учреждений дополнительного образования детей (ведомства образования, культуры, физической культуры и спорта)</a:t>
                      </a:r>
                    </a:p>
                  </a:txBody>
                  <a:tcPr marL="5080" marR="508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58 923,6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66 429,9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66 429,9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112,7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100,0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2618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5080" marR="508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84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46 574,8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84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54 176,8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84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54 234,0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84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116,4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84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100,1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84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33265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53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ФОТ отдельным категориям работников учреждений культуры и дополнительного образования детей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8320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32960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063" name="Слайд" r:id="rId3" imgW="496664" imgH="373555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48680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Капитальные вложения в объекты муниципальной собственности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200751658"/>
              </p:ext>
            </p:extLst>
          </p:nvPr>
        </p:nvGraphicFramePr>
        <p:xfrm>
          <a:off x="179512" y="791072"/>
          <a:ext cx="871296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406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6" y="116632"/>
            <a:ext cx="8964488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 объектов с участием средств бюджета автономного округа за 2018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1192395"/>
              </p:ext>
            </p:extLst>
          </p:nvPr>
        </p:nvGraphicFramePr>
        <p:xfrm>
          <a:off x="251520" y="1556792"/>
          <a:ext cx="8640961" cy="403244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422497"/>
                <a:gridCol w="1162223"/>
                <a:gridCol w="1005127"/>
                <a:gridCol w="1051114"/>
              </a:tblGrid>
              <a:tr h="2821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объекта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в том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9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Средства бюджета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АО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Средства местного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ctr"/>
                </a:tc>
              </a:tr>
              <a:tr h="3089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Реконструкция ВОС в д. Ярки Ханты-Мансийского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83 350,0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78 979,4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4 370,6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362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Строительство газораспределительной станции в д.Ярки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77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990,0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74 090,5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899,5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3267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Строительство пожарного водоема в п. Сибирский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2 960,0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2 072,0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888,0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Строительство пожарного водоема в п. Урманный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3 003,6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2 102,5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901,1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Строительство пожарного водоема в с. Цингалы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3 016,3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2 111,4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904,9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5337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Строительство участка подъезда дороги до п. Выкатной (1,2,3 этапы СМР)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9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959 ,2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9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461,2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498,0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344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Строительство участка подъезда дороги до с.Реполово (ПИР,СМР)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5 177,4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4 918,6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258 ,9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448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185 456,5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173 735,6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11 720,9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68645" y="112474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9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Применение программно-целевого метода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00297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98610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  <a:noFill/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Исполнение расходов на реализацию муниципальных программ</a:t>
            </a:r>
            <a:b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за 2018 год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153258770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116553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Тыс.рублей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0058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259" y="0"/>
            <a:ext cx="9144000" cy="62068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«Развитие образования в Ханты-Мансийском районе на 2018 – 2020 годы» за 2018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6"/>
            <a:ext cx="4176464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«Инновационное развитие образования»  2 839,5 тыс.рублей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348880"/>
            <a:ext cx="4572000" cy="57606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сферы образования  6 183,0тыс.рублей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212976"/>
            <a:ext cx="4572000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«Оказание образовательных услуг в организациях дошкольного, общего среднего и дополнительного образования» 1 429 730,7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492896"/>
            <a:ext cx="4176464" cy="50405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качества и содержания технологий образования 299,6 тыс. 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628800"/>
            <a:ext cx="4572000" cy="60270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дошкольных и общеобразовательных  учреждений  4 640,1тыс.рублей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836712"/>
            <a:ext cx="4572000" cy="6480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материально-технической базы сферы образования» 10 823,1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844824"/>
            <a:ext cx="4176464" cy="57606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Стимулирование лидеров и поддержка системы воспитания  1923,9 тыс.рублей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068960"/>
            <a:ext cx="4170891" cy="7200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Информационное,  организационно-методическое  сопровождение  реализации  программы                        111,0 тыс. 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861048"/>
            <a:ext cx="4182037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«Обеспечение комплексной безопасности и комфортных условий образовательного процесса» 27 163,5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725144"/>
            <a:ext cx="4187610" cy="50405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капитальных  и текущих ремонтов зданий, сооружений 7 509,0тыс.рублей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293096"/>
            <a:ext cx="4572000" cy="64807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 учреждений общего, дошкольного и дополнительного  образования   1 269 649,6 тыс.рублей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5085184"/>
            <a:ext cx="4572000" cy="64807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мероприятий по организации питания обучающихся 54 867 ,1 тыс.рублей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373216"/>
            <a:ext cx="4182037" cy="57606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пожарной  и санитарно-эпидемиологической безопасности 15 698,2 тыс.рублей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093296"/>
            <a:ext cx="4182037" cy="68480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по устранению предписаний надзорных органов  и повышение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3 956,3 тыс.рублей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5877272"/>
            <a:ext cx="4572000" cy="64807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 комитета по образованию и централизованной бухгалтерии  105 214,0 тыс. 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268760"/>
            <a:ext cx="4176464" cy="50405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Оснащение образовательного процесса 505,0 тыс.рублей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747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целевые показатели результативности муниципальной программы «Развитие образования в Ханты-Мансийском районе на 2018 – 2020 годы»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93657336"/>
              </p:ext>
            </p:extLst>
          </p:nvPr>
        </p:nvGraphicFramePr>
        <p:xfrm>
          <a:off x="107504" y="980728"/>
          <a:ext cx="16916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1835696" y="1124744"/>
            <a:ext cx="5976664" cy="79208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Доля  обучающихся общеобразовательных организаций, которым обеспечена возможность пользоваться учебным оборудованием для практических работ и интерактивными учебными пособиями  в соответствии с новыми ФГОС,%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835696" y="2132856"/>
            <a:ext cx="5976664" cy="79208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Доля детей в возрасте от 1 до 7 лет, получающих дошкольную образовательную услугу и (или) услугу  по их содержанию, 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835696" y="3128144"/>
            <a:ext cx="5976664" cy="79208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Доля детей, охваченных образовательными программами дополнительного образования,  в общей численности детей и молодежи в возрасте  5 – 18 лет, 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848437" y="4221088"/>
            <a:ext cx="5976664" cy="79208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Доля  образовательных организаций, отвечающих современным условиям по осуществлению образовательного процесса, 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835696" y="5301208"/>
            <a:ext cx="5976664" cy="79208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Доля обучающихся 5 – 11 классов, принявших участие в школьном этапе Всероссийской олимпиады школьников,%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25733" y="1124744"/>
            <a:ext cx="1152128" cy="792088"/>
          </a:xfrm>
          <a:prstGeom prst="ellipse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89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525261" y="2132856"/>
            <a:ext cx="1152128" cy="792088"/>
          </a:xfrm>
          <a:prstGeom prst="ellipse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95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525261" y="3128144"/>
            <a:ext cx="1152128" cy="792088"/>
          </a:xfrm>
          <a:prstGeom prst="ellipse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88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525733" y="4221088"/>
            <a:ext cx="1152128" cy="792088"/>
          </a:xfrm>
          <a:prstGeom prst="ellipse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92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525261" y="5301208"/>
            <a:ext cx="1152128" cy="792088"/>
          </a:xfrm>
          <a:prstGeom prst="ellipse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59,3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6206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8344" y="6206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775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964488" cy="43204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Расходы и результаты реализации </a:t>
            </a:r>
            <a:r>
              <a:rPr lang="ru-RU" sz="1800" b="1" dirty="0"/>
              <a:t>муниципальной программы </a:t>
            </a:r>
            <a:r>
              <a:rPr lang="ru-RU" sz="1800" b="1" dirty="0" smtClean="0"/>
              <a:t>«</a:t>
            </a:r>
            <a:r>
              <a:rPr lang="ru-RU" sz="1800" b="1" dirty="0"/>
              <a:t>Улучшение жилищных условий жителей Ханты-Мансийского района на 2018 – 2020 годы»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496" y="831775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0070C0"/>
                </a:solidFill>
              </a:rPr>
              <a:t>Тыс. рублей</a:t>
            </a:r>
            <a:endParaRPr lang="ru-RU" sz="10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936117177"/>
              </p:ext>
            </p:extLst>
          </p:nvPr>
        </p:nvGraphicFramePr>
        <p:xfrm>
          <a:off x="0" y="692696"/>
          <a:ext cx="4211960" cy="347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8858946"/>
              </p:ext>
            </p:extLst>
          </p:nvPr>
        </p:nvGraphicFramePr>
        <p:xfrm>
          <a:off x="4427984" y="946341"/>
          <a:ext cx="4127500" cy="291470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16198"/>
                <a:gridCol w="1055651"/>
                <a:gridCol w="1055651"/>
              </a:tblGrid>
              <a:tr h="602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918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 Подпрограмма "Стимулирование жилищного строительства"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82 994,0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496 997,6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918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Подпрограмма "Улучшение жилищных условий отдельных категорий граждан"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1 310,5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1 477,6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7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84 304,5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498 475,2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2555" y="4164310"/>
            <a:ext cx="8287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Приобретено 117 жилых помещений </a:t>
            </a:r>
          </a:p>
          <a:p>
            <a:pPr algn="ctr"/>
            <a:endParaRPr lang="ru-RU" b="1" dirty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srgbClr val="0C641B"/>
                </a:solidFill>
              </a:rPr>
              <a:t>Предоставлена субсидия </a:t>
            </a:r>
            <a:r>
              <a:rPr lang="ru-RU" b="1" dirty="0">
                <a:solidFill>
                  <a:srgbClr val="0C641B"/>
                </a:solidFill>
              </a:rPr>
              <a:t>на улучшение жилищных </a:t>
            </a:r>
            <a:r>
              <a:rPr lang="ru-RU" b="1" dirty="0" smtClean="0">
                <a:solidFill>
                  <a:srgbClr val="0C641B"/>
                </a:solidFill>
              </a:rPr>
              <a:t>условий 2 молодым семьям</a:t>
            </a:r>
          </a:p>
          <a:p>
            <a:pPr algn="ctr"/>
            <a:endParaRPr lang="ru-RU" b="1" dirty="0" smtClean="0">
              <a:solidFill>
                <a:prstClr val="black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691680" y="4329166"/>
            <a:ext cx="5760640" cy="906413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4319" y="4428430"/>
            <a:ext cx="6549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Целевые показатели достигнутые в  </a:t>
            </a:r>
            <a:r>
              <a:rPr lang="ru-RU" sz="2000" b="1" dirty="0" smtClean="0">
                <a:solidFill>
                  <a:srgbClr val="FF0000"/>
                </a:solidFill>
              </a:rPr>
              <a:t>2018 </a:t>
            </a:r>
            <a:r>
              <a:rPr lang="ru-RU" sz="2000" b="1" dirty="0">
                <a:solidFill>
                  <a:srgbClr val="FF0000"/>
                </a:solidFill>
              </a:rPr>
              <a:t>году:</a:t>
            </a:r>
          </a:p>
          <a:p>
            <a:pPr algn="ctr"/>
            <a:endParaRPr lang="ru-RU" sz="2000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7838" y="2454589"/>
            <a:ext cx="2016224" cy="864096"/>
          </a:xfrm>
          <a:prstGeom prst="triangl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2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6" y="116632"/>
            <a:ext cx="8964488" cy="792088"/>
          </a:xfrm>
        </p:spPr>
        <p:txBody>
          <a:bodyPr>
            <a:noAutofit/>
          </a:bodyPr>
          <a:lstStyle/>
          <a:p>
            <a:r>
              <a:rPr lang="ru-RU" sz="1800" b="1" dirty="0"/>
              <a:t>Расходы </a:t>
            </a:r>
            <a:r>
              <a:rPr lang="ru-RU" sz="1800" b="1" dirty="0" smtClean="0"/>
              <a:t>и результаты  реализации муниципальной </a:t>
            </a:r>
            <a:r>
              <a:rPr lang="ru-RU" sz="1800" b="1" dirty="0"/>
              <a:t>программы </a:t>
            </a:r>
            <a:r>
              <a:rPr lang="ru-RU" sz="1800" b="1" dirty="0" smtClean="0"/>
              <a:t>«</a:t>
            </a:r>
            <a:r>
              <a:rPr lang="ru-RU" sz="1800" b="1" dirty="0"/>
              <a:t>Развитие и модернизация жилищно-коммунального комплекса и повышение энергетической эффективности Ханты-Мансийского района  на 2018 – 2022 годы»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638392244"/>
              </p:ext>
            </p:extLst>
          </p:nvPr>
        </p:nvGraphicFramePr>
        <p:xfrm>
          <a:off x="113574" y="4005064"/>
          <a:ext cx="5034490" cy="276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693" y="3789040"/>
            <a:ext cx="978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690093436"/>
              </p:ext>
            </p:extLst>
          </p:nvPr>
        </p:nvGraphicFramePr>
        <p:xfrm>
          <a:off x="4427984" y="2132856"/>
          <a:ext cx="46085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4008" y="1369120"/>
            <a:ext cx="32403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Целевые показатели достигнутые в 2018 году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ndrievskay_ig\Desktop\1-EnergiaReside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166" y="1085300"/>
            <a:ext cx="2969568" cy="29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 со стрелкой вниз 5"/>
          <p:cNvSpPr/>
          <p:nvPr/>
        </p:nvSpPr>
        <p:spPr>
          <a:xfrm>
            <a:off x="4499992" y="1340768"/>
            <a:ext cx="3528392" cy="1229316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73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ndrievskay_ig\Desktop\blagoustroystvo-teretor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651" y="3969678"/>
            <a:ext cx="2530666" cy="2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771775" y="1196975"/>
            <a:ext cx="3529013" cy="13065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340" name="Прямоугольник 9"/>
          <p:cNvSpPr>
            <a:spLocks noChangeArrowheads="1"/>
          </p:cNvSpPr>
          <p:nvPr/>
        </p:nvSpPr>
        <p:spPr bwMode="auto">
          <a:xfrm>
            <a:off x="2916238" y="1331913"/>
            <a:ext cx="3240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проектов –      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5 684,9 тыс.рублей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5850" y="2689225"/>
            <a:ext cx="3529013" cy="12239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342" name="Прямоугольник 11"/>
          <p:cNvSpPr>
            <a:spLocks noChangeArrowheads="1"/>
          </p:cNvSpPr>
          <p:nvPr/>
        </p:nvSpPr>
        <p:spPr bwMode="auto">
          <a:xfrm>
            <a:off x="4572000" y="2886075"/>
            <a:ext cx="417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проекта в рамках государственных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–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4 459,9 тыс.рублей</a:t>
            </a:r>
            <a:endParaRPr lang="ru-RU" altLang="ru-RU" sz="1600" dirty="0" smtClean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6113" y="2716213"/>
            <a:ext cx="3530600" cy="12255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344" name="Прямоугольник 13"/>
          <p:cNvSpPr>
            <a:spLocks noChangeArrowheads="1"/>
          </p:cNvSpPr>
          <p:nvPr/>
        </p:nvSpPr>
        <p:spPr bwMode="auto">
          <a:xfrm>
            <a:off x="261938" y="2905125"/>
            <a:ext cx="4176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проект в рамках муниципальных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–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1 225,0 тыс.рублей</a:t>
            </a:r>
            <a:endParaRPr lang="ru-RU" altLang="ru-RU" sz="1600" dirty="0" smtClean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16238" y="4110038"/>
            <a:ext cx="3527425" cy="12239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граждан, ИП, юридических лиц –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160,7 тыс.рублей</a:t>
            </a:r>
          </a:p>
          <a:p>
            <a:pPr>
              <a:defRPr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任意多边形 74"/>
          <p:cNvSpPr/>
          <p:nvPr/>
        </p:nvSpPr>
        <p:spPr>
          <a:xfrm>
            <a:off x="2051050" y="1663700"/>
            <a:ext cx="687388" cy="1044575"/>
          </a:xfrm>
          <a:custGeom>
            <a:avLst/>
            <a:gdLst>
              <a:gd name="connsiteX0" fmla="*/ 0 w 895546"/>
              <a:gd name="connsiteY0" fmla="*/ 678730 h 678730"/>
              <a:gd name="connsiteX1" fmla="*/ 0 w 895546"/>
              <a:gd name="connsiteY1" fmla="*/ 0 h 678730"/>
              <a:gd name="connsiteX2" fmla="*/ 895546 w 895546"/>
              <a:gd name="connsiteY2" fmla="*/ 0 h 67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546" h="678730">
                <a:moveTo>
                  <a:pt x="0" y="678730"/>
                </a:moveTo>
                <a:lnTo>
                  <a:pt x="0" y="0"/>
                </a:lnTo>
                <a:lnTo>
                  <a:pt x="895546" y="0"/>
                </a:lnTo>
              </a:path>
            </a:pathLst>
          </a:custGeom>
          <a:noFill/>
          <a:ln w="22225" cap="flat" cmpd="sng" algn="ctr">
            <a:solidFill>
              <a:srgbClr val="414455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任意多边形 74"/>
          <p:cNvSpPr/>
          <p:nvPr/>
        </p:nvSpPr>
        <p:spPr>
          <a:xfrm rot="5400000">
            <a:off x="6169025" y="1838325"/>
            <a:ext cx="1025525" cy="676275"/>
          </a:xfrm>
          <a:custGeom>
            <a:avLst/>
            <a:gdLst>
              <a:gd name="connsiteX0" fmla="*/ 0 w 895546"/>
              <a:gd name="connsiteY0" fmla="*/ 678730 h 678730"/>
              <a:gd name="connsiteX1" fmla="*/ 0 w 895546"/>
              <a:gd name="connsiteY1" fmla="*/ 0 h 678730"/>
              <a:gd name="connsiteX2" fmla="*/ 895546 w 895546"/>
              <a:gd name="connsiteY2" fmla="*/ 0 h 67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546" h="678730">
                <a:moveTo>
                  <a:pt x="0" y="678730"/>
                </a:moveTo>
                <a:lnTo>
                  <a:pt x="0" y="0"/>
                </a:lnTo>
                <a:lnTo>
                  <a:pt x="895546" y="0"/>
                </a:lnTo>
              </a:path>
            </a:pathLst>
          </a:custGeom>
          <a:noFill/>
          <a:ln w="22225" cap="flat" cmpd="sng" algn="ctr">
            <a:solidFill>
              <a:srgbClr val="414455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194175" y="3489325"/>
            <a:ext cx="341313" cy="620713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535488" y="3489325"/>
            <a:ext cx="360362" cy="639763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Users\andrievskay_ig\Desktop\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13" y="4009359"/>
            <a:ext cx="2769825" cy="23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ndrievskay_ig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181" y="208280"/>
            <a:ext cx="1498665" cy="1328796"/>
          </a:xfrm>
          <a:prstGeom prst="rect">
            <a:avLst/>
          </a:prstGeom>
          <a:noFill/>
          <a:scene3d>
            <a:camera prst="orthographicFront">
              <a:rot lat="0" lon="12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ndrievskay_ig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886" y="161835"/>
            <a:ext cx="1355280" cy="13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15346" y="349458"/>
            <a:ext cx="5400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5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9118036"/>
              </p:ext>
            </p:extLst>
          </p:nvPr>
        </p:nvGraphicFramePr>
        <p:xfrm>
          <a:off x="179512" y="1066182"/>
          <a:ext cx="3024336" cy="5585618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50800" dir="5400000" rotWithShape="0">
                    <a:schemeClr val="accent1">
                      <a:lumMod val="40000"/>
                      <a:lumOff val="60000"/>
                      <a:alpha val="60000"/>
                    </a:schemeClr>
                  </a:outerShdw>
                </a:effectLst>
                <a:tableStyleId>{08FB837D-C827-4EFA-A057-4D05807E0F7C}</a:tableStyleId>
              </a:tblPr>
              <a:tblGrid>
                <a:gridCol w="1872208"/>
                <a:gridCol w="1152128"/>
              </a:tblGrid>
              <a:tr h="58327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основных мероприятий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 (тыс.рублей)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26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Проектирование, строительство, реконструкция, капитальный (текущий) ремонт автомобильных дорог местного значения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25400" cap="flat" cmpd="sng" algn="ctr">
                      <a:noFill/>
                      <a:prstDash val="soli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54 577,7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8806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доступности и повышение качества транспортных услуг водным,  воздушным транспортом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17 434,2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2529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транспортной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инфраструктуры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6 986,0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8544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78 997,9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Штриховая стрелка вправо 4"/>
          <p:cNvSpPr/>
          <p:nvPr/>
        </p:nvSpPr>
        <p:spPr>
          <a:xfrm>
            <a:off x="3275856" y="2277037"/>
            <a:ext cx="648072" cy="3096344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42852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Муниципальная  программа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 "</a:t>
            </a:r>
            <a:r>
              <a:rPr lang="ru-RU" b="1" dirty="0" smtClean="0"/>
              <a:t>Комплексное развитие транспортной системы  на территории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 Ханты-Мансийского района </a:t>
            </a:r>
            <a:r>
              <a:rPr lang="ru-RU" b="1" dirty="0" smtClean="0">
                <a:solidFill>
                  <a:prstClr val="black"/>
                </a:solidFill>
              </a:rPr>
              <a:t>"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0489138"/>
              </p:ext>
            </p:extLst>
          </p:nvPr>
        </p:nvGraphicFramePr>
        <p:xfrm>
          <a:off x="3995936" y="1063300"/>
          <a:ext cx="5005220" cy="5606060"/>
        </p:xfrm>
        <a:graphic>
          <a:graphicData uri="http://schemas.openxmlformats.org/drawingml/2006/table">
            <a:tbl>
              <a:tblPr/>
              <a:tblGrid>
                <a:gridCol w="4592122"/>
                <a:gridCol w="413098"/>
              </a:tblGrid>
              <a:tr h="2461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2F2F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достигнутые за 2018 год</a:t>
                      </a:r>
                    </a:p>
                  </a:txBody>
                  <a:tcPr marL="5507" marR="5507" marT="5507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6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сети автомобильных дорог общего пользования местного значения, км</a:t>
                      </a:r>
                    </a:p>
                  </a:txBody>
                  <a:tcPr marL="5507" marR="5507" marT="5507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206,1</a:t>
                      </a:r>
                    </a:p>
                  </a:txBody>
                  <a:tcPr marL="5507" marR="5507" marT="5507" marB="0" anchor="ctr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68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автомобильных дорог общего пользования местного значения, соответствующих нормативным требованиям к транспортно-эксплуатационным показателям, км</a:t>
                      </a:r>
                    </a:p>
                  </a:txBody>
                  <a:tcPr marL="5507" marR="5507" marT="5507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206,1</a:t>
                      </a:r>
                    </a:p>
                  </a:txBody>
                  <a:tcPr marL="5507" marR="5507" marT="5507" marB="0" anchor="ctr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98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дорог, км,</a:t>
                      </a:r>
                    </a:p>
                  </a:txBody>
                  <a:tcPr marL="5507" marR="5507" marT="5507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5507" marR="5507" marT="5507" marB="0" anchor="ctr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52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 субсидий, предоставленных местным бюджетам из бюджета Ханты-Мансийского автономного округа – Югры</a:t>
                      </a:r>
                    </a:p>
                  </a:txBody>
                  <a:tcPr marL="5507" marR="5507" marT="5507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5507" marR="5507" marT="5507" marB="0" anchor="ctr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0834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протяженности автомобильных дорог общего пользования местного значения района, соответствующих нормативным требованиям к транспортно-эксплуатационным показателям на 31 декабря отчетного года, %</a:t>
                      </a:r>
                    </a:p>
                  </a:txBody>
                  <a:tcPr marL="5507" marR="5507" marT="5507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507" marR="5507" marT="5507" marB="0" anchor="ctr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856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рейсов водного, воздушного и автомобильного транспорта, рейс</a:t>
                      </a:r>
                    </a:p>
                  </a:txBody>
                  <a:tcPr marL="5507" marR="5507" marT="5507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425,0</a:t>
                      </a:r>
                    </a:p>
                  </a:txBody>
                  <a:tcPr marL="5507" marR="5507" marT="5507" marB="0" anchor="ctr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856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автомобильных дорог, содержащихся за счет средств бюджета Ханты-Мансийского района, км</a:t>
                      </a:r>
                    </a:p>
                  </a:txBody>
                  <a:tcPr marL="5507" marR="5507" marT="5507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5507" marR="5507" marT="5507" marB="0" anchor="ctr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404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6451774"/>
              </p:ext>
            </p:extLst>
          </p:nvPr>
        </p:nvGraphicFramePr>
        <p:xfrm>
          <a:off x="0" y="44624"/>
          <a:ext cx="9144000" cy="6858000"/>
        </p:xfrm>
        <a:graphic>
          <a:graphicData uri="http://schemas.openxmlformats.org/presentationml/2006/ole">
            <p:oleObj spid="_x0000_s70773" name="Слайд" r:id="rId3" imgW="3057195" imgH="2292170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867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>
            <a:off x="1673678" y="3501008"/>
            <a:ext cx="5868652" cy="1944216"/>
          </a:xfrm>
          <a:custGeom>
            <a:avLst/>
            <a:gdLst>
              <a:gd name="connsiteX0" fmla="*/ 0 w 2938036"/>
              <a:gd name="connsiteY0" fmla="*/ 61632 h 616324"/>
              <a:gd name="connsiteX1" fmla="*/ 18052 w 2938036"/>
              <a:gd name="connsiteY1" fmla="*/ 18052 h 616324"/>
              <a:gd name="connsiteX2" fmla="*/ 61632 w 2938036"/>
              <a:gd name="connsiteY2" fmla="*/ 0 h 616324"/>
              <a:gd name="connsiteX3" fmla="*/ 2876404 w 2938036"/>
              <a:gd name="connsiteY3" fmla="*/ 0 h 616324"/>
              <a:gd name="connsiteX4" fmla="*/ 2919984 w 2938036"/>
              <a:gd name="connsiteY4" fmla="*/ 18052 h 616324"/>
              <a:gd name="connsiteX5" fmla="*/ 2938036 w 2938036"/>
              <a:gd name="connsiteY5" fmla="*/ 61632 h 616324"/>
              <a:gd name="connsiteX6" fmla="*/ 2938036 w 2938036"/>
              <a:gd name="connsiteY6" fmla="*/ 554692 h 616324"/>
              <a:gd name="connsiteX7" fmla="*/ 2919984 w 2938036"/>
              <a:gd name="connsiteY7" fmla="*/ 598272 h 616324"/>
              <a:gd name="connsiteX8" fmla="*/ 2876404 w 2938036"/>
              <a:gd name="connsiteY8" fmla="*/ 616324 h 616324"/>
              <a:gd name="connsiteX9" fmla="*/ 61632 w 2938036"/>
              <a:gd name="connsiteY9" fmla="*/ 616324 h 616324"/>
              <a:gd name="connsiteX10" fmla="*/ 18052 w 2938036"/>
              <a:gd name="connsiteY10" fmla="*/ 598272 h 616324"/>
              <a:gd name="connsiteX11" fmla="*/ 0 w 2938036"/>
              <a:gd name="connsiteY11" fmla="*/ 554692 h 616324"/>
              <a:gd name="connsiteX12" fmla="*/ 0 w 2938036"/>
              <a:gd name="connsiteY12" fmla="*/ 61632 h 61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8036" h="616324">
                <a:moveTo>
                  <a:pt x="0" y="61632"/>
                </a:moveTo>
                <a:cubicBezTo>
                  <a:pt x="0" y="45286"/>
                  <a:pt x="6493" y="29610"/>
                  <a:pt x="18052" y="18052"/>
                </a:cubicBezTo>
                <a:cubicBezTo>
                  <a:pt x="29610" y="6494"/>
                  <a:pt x="45287" y="0"/>
                  <a:pt x="61632" y="0"/>
                </a:cubicBezTo>
                <a:lnTo>
                  <a:pt x="2876404" y="0"/>
                </a:lnTo>
                <a:cubicBezTo>
                  <a:pt x="2892750" y="0"/>
                  <a:pt x="2908426" y="6493"/>
                  <a:pt x="2919984" y="18052"/>
                </a:cubicBezTo>
                <a:cubicBezTo>
                  <a:pt x="2931542" y="29610"/>
                  <a:pt x="2938036" y="45287"/>
                  <a:pt x="2938036" y="61632"/>
                </a:cubicBezTo>
                <a:lnTo>
                  <a:pt x="2938036" y="554692"/>
                </a:lnTo>
                <a:cubicBezTo>
                  <a:pt x="2938036" y="571038"/>
                  <a:pt x="2931543" y="586714"/>
                  <a:pt x="2919984" y="598272"/>
                </a:cubicBezTo>
                <a:cubicBezTo>
                  <a:pt x="2908426" y="609830"/>
                  <a:pt x="2892749" y="616324"/>
                  <a:pt x="2876404" y="616324"/>
                </a:cubicBezTo>
                <a:lnTo>
                  <a:pt x="61632" y="616324"/>
                </a:lnTo>
                <a:cubicBezTo>
                  <a:pt x="45286" y="616324"/>
                  <a:pt x="29610" y="609831"/>
                  <a:pt x="18052" y="598272"/>
                </a:cubicBezTo>
                <a:cubicBezTo>
                  <a:pt x="6494" y="586714"/>
                  <a:pt x="0" y="571037"/>
                  <a:pt x="0" y="554692"/>
                </a:cubicBezTo>
                <a:lnTo>
                  <a:pt x="0" y="6163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0912" tIns="40912" rIns="40912" bIns="40912" numCol="1" spcCol="1270" anchor="ctr" anchorCtr="0">
            <a:noAutofit/>
          </a:bodyPr>
          <a:lstStyle/>
          <a:p>
            <a:pPr defTabSz="533400">
              <a:spcBef>
                <a:spcPct val="0"/>
              </a:spcBef>
              <a:spcAft>
                <a:spcPct val="35000"/>
              </a:spcAft>
            </a:pPr>
            <a:endParaRPr lang="ru-RU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defTabSz="533400"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Строительство  участка подъезда дороги до п. </a:t>
            </a:r>
            <a:r>
              <a:rPr lang="ru-RU" b="1" dirty="0" err="1" smtClean="0">
                <a:solidFill>
                  <a:prstClr val="black"/>
                </a:solidFill>
                <a:cs typeface="Times New Roman" pitchFamily="18" charset="0"/>
              </a:rPr>
              <a:t>Выкатной</a:t>
            </a:r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  9 694,7 тыс.рублей; </a:t>
            </a:r>
          </a:p>
          <a:p>
            <a:pPr defTabSz="533400"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Строительство </a:t>
            </a: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участка подъезда дороги до </a:t>
            </a:r>
            <a:r>
              <a:rPr lang="ru-RU" b="1" dirty="0" err="1">
                <a:solidFill>
                  <a:prstClr val="black"/>
                </a:solidFill>
                <a:cs typeface="Times New Roman" pitchFamily="18" charset="0"/>
              </a:rPr>
              <a:t>с.Реполово</a:t>
            </a: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    4 918,5 тыс.рублей</a:t>
            </a: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;</a:t>
            </a:r>
            <a:endParaRPr lang="ru-RU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defTabSz="533400"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prstClr val="black"/>
                </a:solidFill>
              </a:rPr>
              <a:t>Ремонт </a:t>
            </a:r>
            <a:r>
              <a:rPr lang="ru-RU" b="1" dirty="0" smtClean="0">
                <a:solidFill>
                  <a:prstClr val="black"/>
                </a:solidFill>
              </a:rPr>
              <a:t>внутрипоселковых дорог в сельском поселении Луговской 6 423,7 </a:t>
            </a:r>
            <a:r>
              <a:rPr lang="ru-RU" b="1" dirty="0">
                <a:solidFill>
                  <a:prstClr val="black"/>
                </a:solidFill>
              </a:rPr>
              <a:t>тыс. рублей</a:t>
            </a:r>
          </a:p>
          <a:p>
            <a:pPr defTabSz="533400"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544" y="11663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Источники формирования и направления расходования дорожного фонда Ханты-Мансийского района  в 2018 году </a:t>
            </a:r>
            <a:endParaRPr lang="ru-RU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004206"/>
            <a:ext cx="3096344" cy="840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Доходы дорожного фонда </a:t>
            </a: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района </a:t>
            </a:r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за 2018 год –                                   21 036,9 тыс.рублей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48064" y="979711"/>
            <a:ext cx="2952328" cy="8610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Остаток дорожного фонда на 01.01.2018 </a:t>
            </a: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года </a:t>
            </a:r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              21,2 тыс.рублей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15816" y="2276872"/>
            <a:ext cx="324036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Исполнено </a:t>
            </a:r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в 2018 году –                   21 036,9 тыс.рублей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131840" y="1840742"/>
            <a:ext cx="720080" cy="364122"/>
          </a:xfrm>
          <a:prstGeom prst="straightConnector1">
            <a:avLst/>
          </a:prstGeom>
          <a:ln w="412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148064" y="1840742"/>
            <a:ext cx="576064" cy="364122"/>
          </a:xfrm>
          <a:prstGeom prst="straightConnector1">
            <a:avLst/>
          </a:prstGeom>
          <a:ln w="412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535996" y="3140968"/>
            <a:ext cx="0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971600" y="5877272"/>
            <a:ext cx="727280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Остаток дорожного фонда на </a:t>
            </a:r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01.01.2019 </a:t>
            </a: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года  </a:t>
            </a:r>
            <a:r>
              <a:rPr lang="ru-RU" b="1" dirty="0" smtClean="0">
                <a:solidFill>
                  <a:prstClr val="black"/>
                </a:solidFill>
                <a:cs typeface="Times New Roman" pitchFamily="18" charset="0"/>
              </a:rPr>
              <a:t>21,2 тыс.рублей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4552950" y="5517232"/>
            <a:ext cx="0" cy="28803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4897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3847173"/>
              </p:ext>
            </p:extLst>
          </p:nvPr>
        </p:nvGraphicFramePr>
        <p:xfrm>
          <a:off x="395536" y="1046109"/>
          <a:ext cx="8280920" cy="4738791"/>
        </p:xfrm>
        <a:graphic>
          <a:graphicData uri="http://schemas.openxmlformats.org/drawingml/2006/table">
            <a:tbl>
              <a:tblPr/>
              <a:tblGrid>
                <a:gridCol w="6628013"/>
                <a:gridCol w="1652907"/>
              </a:tblGrid>
              <a:tr h="3061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СТРОИТЕЛЬСТВО ДОРОГ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1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Строительство участка подъезда дороги до п.Выкатной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264,5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5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Строительство участка подъезда дороги до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с.Реполово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1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РЕМОНТ ВНУТРИПОСЕЛКОВЫХ ДОРОГ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48 153,9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6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Сельское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поселение Цингалы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14 583,1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Сельское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поселение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Согом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2 001,0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С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ельское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поселение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Шапша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7 139,9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Сельское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поселение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Луговской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3 589,2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Сельское поселение Селиярово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3 027,4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Сельское поселение Сибирский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13 822,5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Сельское поселение Кедровый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3 990,8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СОДЕРЖАНИЕ  ПОДЪЕЗДНЫХ ДОРОГ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4 002,2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03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Участок подъезда дороги к д.Ярки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   1 902,2</a:t>
                      </a: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3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Участок подъезда дороги к п.Выкатной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         2 100,0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05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внутрипоселковых дорог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п.Выкатной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(средства РН-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Юганскнефтегаз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              54,9</a:t>
                      </a: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837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prstClr val="black"/>
                          </a:solidFill>
                        </a:rPr>
                        <a:t>ВСЕГО  НА ПОДДЕРЖКУ ДОРОЖНОГО ХОЗЯЙСТВА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52 734,4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16632"/>
            <a:ext cx="8280920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latin typeface="+mj-lt"/>
              </a:rPr>
              <a:t>ОБЪЁМ РАСХОДОВ ЗА СЧЕТ СРЕДСТВ БЮДЖЕТА ХАНТЫ-МАНСИЙСКОГО РАЙОНА НА ПОДДЕРЖКУ ДОРОЖНОГО ХОЗЯЙСТВА В 2018 ГОДУ </a:t>
            </a:r>
          </a:p>
          <a:p>
            <a:pPr algn="ctr"/>
            <a:r>
              <a:rPr lang="ru-RU" sz="1600" b="1" dirty="0" smtClean="0">
                <a:latin typeface="+mj-lt"/>
              </a:rPr>
              <a:t> </a:t>
            </a:r>
            <a:endParaRPr lang="ru-RU" sz="1500" dirty="0"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73833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тыс. рублей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1630439"/>
              </p:ext>
            </p:extLst>
          </p:nvPr>
        </p:nvGraphicFramePr>
        <p:xfrm>
          <a:off x="251520" y="975361"/>
          <a:ext cx="8640961" cy="4722303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50800" dir="5400000" rotWithShape="0">
                    <a:schemeClr val="accent1">
                      <a:lumMod val="40000"/>
                      <a:lumOff val="60000"/>
                      <a:alpha val="60000"/>
                    </a:schemeClr>
                  </a:outerShdw>
                </a:effectLst>
                <a:tableStyleId>{08FB837D-C827-4EFA-A057-4D05807E0F7C}</a:tableStyleId>
              </a:tblPr>
              <a:tblGrid>
                <a:gridCol w="6480720"/>
                <a:gridCol w="1080120"/>
                <a:gridCol w="1080121"/>
              </a:tblGrid>
              <a:tr h="5143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основных мероприятий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   (тыс. руб.)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(тыс.руб.)</a:t>
                      </a:r>
                      <a:endParaRPr lang="ru-RU" sz="1400" dirty="0"/>
                    </a:p>
                  </a:txBody>
                  <a:tcPr anchor="ctr"/>
                </a:tc>
              </a:tr>
              <a:tr h="302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307 605,3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324,5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02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и муниципальная поддержка малых форм хозяйствования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1 148,7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74,7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0258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животноводства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94 504,8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104 389,2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258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растениеводства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58 751,0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48 510,8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02585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поддержка рыбохозяйственного комплекса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36 526,6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667,8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258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заготовки и переработки дикоросов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9 136,0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3 000,0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06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участка подъезда дороги до п. Выкатной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46  659,4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9 959,2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258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участка подъезда дороги до с.Реполово 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54 620,1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5 177,4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43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мероприятий по устойчивому развитию сельских территорий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1 067,5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620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поддержка юридических и физических лиц из числа коренных малочисленных народов, ведущих традиционный образ жизни и осуществляющих традиционную хозяйственную деятельность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5 010,6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2 353,4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51439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стабильной благополучной эпизоотической обстановки и защита населения от болезней, общих для человека и животных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1 248,0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1 124,5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3282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агропромышленного  комплекса и традиционной хозяйственной  деятельности коренных малочисленных народов  Севера Ханты-Мансийского района»</a:t>
            </a:r>
          </a:p>
        </p:txBody>
      </p:sp>
    </p:spTree>
    <p:extLst>
      <p:ext uri="{BB962C8B-B14F-4D97-AF65-F5344CB8AC3E}">
        <p14:creationId xmlns:p14="http://schemas.microsoft.com/office/powerpoint/2010/main" xmlns="" val="4220488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8520065"/>
              </p:ext>
            </p:extLst>
          </p:nvPr>
        </p:nvGraphicFramePr>
        <p:xfrm>
          <a:off x="0" y="2143116"/>
          <a:ext cx="9144000" cy="581028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742466"/>
                <a:gridCol w="1401534"/>
              </a:tblGrid>
              <a:tr h="3331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Целевые показатели достигнутые  за 2018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Поголовье крупного рогатого скота, голов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2510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Поголовье свиней, голов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2972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мяса, тонн</a:t>
                      </a: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1008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Производства молока, тонн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6134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Валовой сбор картофеля, тонн</a:t>
                      </a: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6215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Валовой сбор овощей, тонн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3510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Вылов рыбы, тонн</a:t>
                      </a: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3847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Заготовка ягод, тонн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Заготовка  грибов, тонн</a:t>
                      </a: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Заготовка кедрового ореха, тонн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построенных (реконструированных) сельскохозяйственных объектов, единиц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работающих  в отрасли сельского хозяйства, человек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385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валовой продукции сельского хозяйства на 10 тыс. человек,  тыс. рублей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990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86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национальных общин и организаций,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осуществляющих традиционное хозяйствование и занимающихся традиционными промыслами коренных малочисленных народов, единиц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286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отловленных безнадзорных и бродячих животных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286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пользователей территориями традиционного природопользования, человек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303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286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ввода в эксплуатацию после строительства и реконструкции автомобильных дорог общего пользования местного значения, всего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2,496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286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Прирост протяженности сети автомобильных дорог общего пользования местного значения в результате строительства новых автомобильных дорог, км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2,496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286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мероприятий по устойчивому развитию сельских территорий, единиц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5400000">
            <a:off x="4187577" y="-1359532"/>
            <a:ext cx="792088" cy="6048672"/>
          </a:xfrm>
          <a:prstGeom prst="striped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7417" y="1507355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2018 год –  </a:t>
            </a:r>
            <a:r>
              <a:rPr lang="ru-RU" sz="1400" b="1" dirty="0" smtClean="0">
                <a:solidFill>
                  <a:schemeClr val="dk1"/>
                </a:solidFill>
              </a:rPr>
              <a:t>216 324,5 </a:t>
            </a: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16632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агропромышленного комплекса и традиционной хозяйственной деятельности коренных малочисленных народов Севера Ханты-Мансийского района»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3175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5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осуществляемые в рамках муниципальной программы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ответственного управления муниципальными финансами, повышения устойчивости местных бюджетов Ханты-Мансийского района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годы»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052736"/>
            <a:ext cx="4392488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системы распределения и перераспределения финансовых ресурсов между уровнями бюджетной системы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- 315 099,8 тыс.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276872"/>
            <a:ext cx="439248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бюджетной обеспеченности муниципальных образований сельских поселений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315 099,8 тыс. рублей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492896"/>
            <a:ext cx="4392488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бюджетного процесса в Ханты-Мансийском районе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46 944,0 тыс.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645023"/>
            <a:ext cx="4392488" cy="1008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резервными средствами бюджета Ханты-Мансийского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расходы составили    5 165,8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невостребованных средств составил 2 834,2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4910620"/>
            <a:ext cx="439248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комитета по финансам администрации Ханты-Мансийского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46 944,0 тыс. рублей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3356992"/>
            <a:ext cx="439248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долгом Ханты-Мансийского района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- 21,1 тыс. рублей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422836"/>
            <a:ext cx="4392488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муниципального долга Ханты-Мансийского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21,1 тыс. рублей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ятно 2 14"/>
          <p:cNvSpPr/>
          <p:nvPr/>
        </p:nvSpPr>
        <p:spPr>
          <a:xfrm rot="1763652">
            <a:off x="6133667" y="923014"/>
            <a:ext cx="2490356" cy="1441746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437131">
            <a:off x="6633705" y="1315192"/>
            <a:ext cx="1345781" cy="584775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362 064,9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342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0"/>
            <a:ext cx="6408712" cy="1556792"/>
          </a:xfrm>
          <a:prstGeom prst="rect">
            <a:avLst/>
          </a:prstGeom>
          <a:solidFill>
            <a:schemeClr val="accent5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результативности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ответственного управления муниципальными финансами, повышения устойчивости местных бюджетов Ханты-Мансийского </a:t>
            </a:r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годы»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827584" y="1916832"/>
            <a:ext cx="7200800" cy="252028"/>
          </a:xfrm>
          <a:prstGeom prst="homePlate">
            <a:avLst>
              <a:gd name="adj" fmla="val 176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бюджетной обеспеченности сельских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поселений,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869927" y="2305496"/>
            <a:ext cx="7272808" cy="504056"/>
          </a:xfrm>
          <a:prstGeom prst="homePlate">
            <a:avLst>
              <a:gd name="adj" fmla="val 109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формирование резервного фонда администрации района в общем объеме расходов бюджета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845332" y="2924944"/>
            <a:ext cx="7344816" cy="720080"/>
          </a:xfrm>
          <a:prstGeom prst="homePlate">
            <a:avLst>
              <a:gd name="adj" fmla="val 104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фактического объема налоговых и неналоговых доходов бюджета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учета доходов по дополнительным нормативам отчислений от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НДФЛ)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год к первоначально утвержденному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плану,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833923" y="3789040"/>
            <a:ext cx="7344816" cy="720080"/>
          </a:xfrm>
          <a:prstGeom prst="homePlate">
            <a:avLst>
              <a:gd name="adj" fmla="val 91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уровня исполнения расходных обязательств Ханты-Мансийского района за отчетный финансовый год, утвержденных решением о бюджете Ханты-Мансийского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854170" y="4653136"/>
            <a:ext cx="7416824" cy="504056"/>
          </a:xfrm>
          <a:prstGeom prst="homePlate">
            <a:avLst>
              <a:gd name="adj" fmla="val 138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доли числа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 Ханты-Мансийского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улучивших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суммарную оценку качества финансового менеджмента, в общем числе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 района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827584" y="5301208"/>
            <a:ext cx="7344816" cy="468052"/>
          </a:xfrm>
          <a:prstGeom prst="homePlate">
            <a:avLst>
              <a:gd name="adj" fmla="val 180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лиц, охваченных мероприятиями, направленными на повышение финансовой грамотности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385 человек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814760" y="5877272"/>
            <a:ext cx="7429648" cy="720080"/>
          </a:xfrm>
          <a:prstGeom prst="homePlate">
            <a:avLst>
              <a:gd name="adj" fmla="val 114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 (%)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7504" y="1916832"/>
            <a:ext cx="648072" cy="2520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504" y="2305496"/>
            <a:ext cx="64807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7504" y="2924944"/>
            <a:ext cx="648072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34,9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4" y="3789040"/>
            <a:ext cx="648072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93,0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504" y="4653136"/>
            <a:ext cx="64807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7504" y="5301208"/>
            <a:ext cx="64807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557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7504" y="5877272"/>
            <a:ext cx="648072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172400" y="1916832"/>
            <a:ext cx="899592" cy="2520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190148" y="2305496"/>
            <a:ext cx="864096" cy="5760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201775" y="3003993"/>
            <a:ext cx="864096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36,4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201775" y="3801956"/>
            <a:ext cx="899592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92,9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285460" y="4653136"/>
            <a:ext cx="792088" cy="5040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8172401" y="5301208"/>
            <a:ext cx="864096" cy="5040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2107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8244410" y="5877272"/>
            <a:ext cx="792086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ятно 1 43"/>
          <p:cNvSpPr/>
          <p:nvPr/>
        </p:nvSpPr>
        <p:spPr>
          <a:xfrm>
            <a:off x="107504" y="908720"/>
            <a:ext cx="1296144" cy="1008112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528" y="119675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ятно 1 46"/>
          <p:cNvSpPr/>
          <p:nvPr/>
        </p:nvSpPr>
        <p:spPr>
          <a:xfrm>
            <a:off x="7668344" y="908720"/>
            <a:ext cx="1296144" cy="1008112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84368" y="119675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9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18058"/>
          </a:xfrm>
          <a:solidFill>
            <a:srgbClr val="00FF99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Резервный фонд администрации Ханты-Мансийского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504" y="476672"/>
            <a:ext cx="4104456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Объём резервного фонда в 2018 году составил 8 000,0 тыс. рублей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95536" y="1844824"/>
            <a:ext cx="3888432" cy="3528392"/>
          </a:xfrm>
          <a:prstGeom prst="horizontalScroll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ущерба, наносимого водным биоресурсам  и среде их обитания по объекту строительства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«Строительство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участка подъезда дороги до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Выкатной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на сумму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3 465,8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499992" y="2852936"/>
            <a:ext cx="4104456" cy="2736304"/>
          </a:xfrm>
          <a:prstGeom prst="horizontalScroll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штрафов по постановлению Управления Федеральной службы по надзору в сфере природопользования по ХМАО-Югре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сумму      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1 700,0 тыс. рублей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329507" y="2679605"/>
            <a:ext cx="733457" cy="360040"/>
          </a:xfrm>
          <a:prstGeom prst="rightArrow">
            <a:avLst>
              <a:gd name="adj1" fmla="val 50000"/>
              <a:gd name="adj2" fmla="val 1011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8593778">
            <a:off x="4030733" y="2748614"/>
            <a:ext cx="733457" cy="360040"/>
          </a:xfrm>
          <a:prstGeom prst="rightArrow">
            <a:avLst>
              <a:gd name="adj1" fmla="val 50000"/>
              <a:gd name="adj2" fmla="val 1011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043608" y="5471152"/>
            <a:ext cx="7344816" cy="1224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использованный остаток средств резервного фонда составил 2 834,2 тыс. рублей.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572000" y="1340768"/>
            <a:ext cx="4032448" cy="1512168"/>
          </a:xfrm>
          <a:prstGeom prst="horizontalScroll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Осуществлены расходы за счёт средств резервного фонда в сумме 5 165,8  тыс. рублей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9696766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80728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2130" y="2883"/>
            <a:ext cx="9156130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Объем межбюджетных трансфертов, предоставленный бюджетам сельских поселений  Ханты-Мансийского района в </a:t>
            </a:r>
            <a:r>
              <a:rPr lang="ru-RU" sz="2000" b="1" i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2017 </a:t>
            </a:r>
            <a:r>
              <a:rPr lang="ru-RU" sz="2000" b="1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2000" b="1" i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2018 </a:t>
            </a:r>
            <a:r>
              <a:rPr lang="ru-RU" sz="2000" b="1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годах, в разрезе видов межбюджетных трансфертов</a:t>
            </a:r>
          </a:p>
        </p:txBody>
      </p:sp>
      <p:sp>
        <p:nvSpPr>
          <p:cNvPr id="11" name="Стрелка влево 10"/>
          <p:cNvSpPr/>
          <p:nvPr/>
        </p:nvSpPr>
        <p:spPr>
          <a:xfrm rot="9863745">
            <a:off x="2771800" y="4293096"/>
            <a:ext cx="1008112" cy="324036"/>
          </a:xfrm>
          <a:prstGeom prst="leftArrow">
            <a:avLst>
              <a:gd name="adj1" fmla="val 50000"/>
              <a:gd name="adj2" fmla="val 92595"/>
            </a:avLst>
          </a:prstGeom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5364088" y="1412776"/>
            <a:ext cx="504056" cy="46805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20465819">
            <a:off x="2609218" y="2494839"/>
            <a:ext cx="952312" cy="307777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+369,1</a:t>
            </a:r>
          </a:p>
        </p:txBody>
      </p:sp>
      <p:sp>
        <p:nvSpPr>
          <p:cNvPr id="15" name="TextBox 14"/>
          <p:cNvSpPr txBox="1"/>
          <p:nvPr/>
        </p:nvSpPr>
        <p:spPr>
          <a:xfrm rot="20655992">
            <a:off x="2653326" y="4116454"/>
            <a:ext cx="864096" cy="307777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+1 083,3</a:t>
            </a:r>
          </a:p>
        </p:txBody>
      </p:sp>
    </p:spTree>
    <p:extLst>
      <p:ext uri="{BB962C8B-B14F-4D97-AF65-F5344CB8AC3E}">
        <p14:creationId xmlns:p14="http://schemas.microsoft.com/office/powerpoint/2010/main" xmlns="" val="389729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0018" y="63540"/>
            <a:ext cx="8388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Объем долга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Ханты-Мансийского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42909" y="1151723"/>
          <a:ext cx="8335953" cy="249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030"/>
                <a:gridCol w="1773256"/>
                <a:gridCol w="1934667"/>
              </a:tblGrid>
              <a:tr h="23290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остаток на 01.01.2018 года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остаток на 31.12.2018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1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33 577,1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1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за счет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33 577,1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33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КОНТАКТНАЯ ИНФОРМАЦИЯ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86808" cy="457203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800" dirty="0" smtClean="0"/>
              <a:t>Комитет по финансам администрации 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Ханты-Мансийского района</a:t>
            </a:r>
            <a:endParaRPr lang="ru-RU" sz="4800" dirty="0" smtClean="0"/>
          </a:p>
          <a:p>
            <a:pPr>
              <a:buNone/>
            </a:pPr>
            <a:r>
              <a:rPr lang="ru-RU" sz="4800" b="1" dirty="0" smtClean="0"/>
              <a:t>адрес:</a:t>
            </a:r>
            <a:r>
              <a:rPr lang="ru-RU" sz="4800" dirty="0" smtClean="0"/>
              <a:t> ул. Гагарина, д. 214, г. Ханты-Мансийск, 628002</a:t>
            </a:r>
          </a:p>
          <a:p>
            <a:pPr>
              <a:buNone/>
            </a:pPr>
            <a:r>
              <a:rPr lang="ru-RU" sz="4800" b="1" dirty="0" err="1" smtClean="0"/>
              <a:t>еmail</a:t>
            </a:r>
            <a:r>
              <a:rPr lang="ru-RU" sz="4800" b="1" dirty="0" smtClean="0"/>
              <a:t>:</a:t>
            </a:r>
            <a:r>
              <a:rPr lang="ru-RU" sz="4800" dirty="0" smtClean="0"/>
              <a:t> </a:t>
            </a:r>
            <a:r>
              <a:rPr lang="ru-RU" sz="4800" dirty="0" err="1" smtClean="0"/>
              <a:t>komitet@hmrn.ru</a:t>
            </a:r>
            <a:endParaRPr lang="ru-RU" sz="4800" dirty="0" smtClean="0"/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Режим </a:t>
            </a:r>
            <a:r>
              <a:rPr lang="ru-RU" sz="4800" b="1" dirty="0" smtClean="0"/>
              <a:t>работы: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понедельник — четверг   с 09.00 до 18.15</a:t>
            </a:r>
          </a:p>
          <a:p>
            <a:pPr>
              <a:buNone/>
            </a:pPr>
            <a:r>
              <a:rPr lang="ru-RU" sz="4800" dirty="0" smtClean="0"/>
              <a:t>пятница с 09.00 до 17.00</a:t>
            </a:r>
          </a:p>
          <a:p>
            <a:pPr>
              <a:buNone/>
            </a:pPr>
            <a:r>
              <a:rPr lang="ru-RU" sz="4800" dirty="0" smtClean="0"/>
              <a:t>обед: с 13.00 до 14.00</a:t>
            </a:r>
          </a:p>
          <a:p>
            <a:pPr>
              <a:buNone/>
            </a:pPr>
            <a:r>
              <a:rPr lang="ru-RU" sz="4800" dirty="0" smtClean="0"/>
              <a:t>выходные дни: суббота, воскресенье</a:t>
            </a: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b="1" dirty="0" smtClean="0"/>
              <a:t>Приемная</a:t>
            </a:r>
            <a:endParaRPr lang="ru-RU" sz="4800" dirty="0" smtClean="0"/>
          </a:p>
          <a:p>
            <a:pPr>
              <a:buNone/>
            </a:pPr>
            <a:r>
              <a:rPr lang="ru-RU" sz="4800" dirty="0" err="1" smtClean="0"/>
              <a:t>еmail</a:t>
            </a:r>
            <a:r>
              <a:rPr lang="ru-RU" sz="4800" dirty="0" smtClean="0"/>
              <a:t>: </a:t>
            </a:r>
            <a:r>
              <a:rPr lang="ru-RU" sz="4800" dirty="0" err="1" smtClean="0">
                <a:hlinkClick r:id="rId3"/>
              </a:rPr>
              <a:t>komitet@hmrn.ru</a:t>
            </a:r>
            <a:r>
              <a:rPr lang="ru-RU" sz="4800" dirty="0" smtClean="0"/>
              <a:t> </a:t>
            </a:r>
          </a:p>
          <a:p>
            <a:pPr>
              <a:buNone/>
            </a:pPr>
            <a:r>
              <a:rPr lang="ru-RU" sz="4800" dirty="0" err="1" smtClean="0"/>
              <a:t>каб</a:t>
            </a:r>
            <a:r>
              <a:rPr lang="ru-RU" sz="4800" dirty="0" smtClean="0"/>
              <a:t>. 200 факс 35-27-74 тел. 35-27-73</a:t>
            </a:r>
          </a:p>
          <a:p>
            <a:pPr>
              <a:buNone/>
            </a:pP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087"/>
          </a:xfrm>
          <a:solidFill>
            <a:srgbClr val="7030A0"/>
          </a:solidFill>
          <a:effectLst>
            <a:softEdge rad="31750"/>
          </a:effectLst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Меры, направленные в 2018 году на увеличение доходов бюджета Ханты-Мансийского района, повышение эффективности бюджетных расходов и сокращение долговой нагрузки в целях минимизации бюджетных рисков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4330875"/>
              </p:ext>
            </p:extLst>
          </p:nvPr>
        </p:nvGraphicFramePr>
        <p:xfrm>
          <a:off x="0" y="757797"/>
          <a:ext cx="9144000" cy="554178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122504"/>
                <a:gridCol w="3021496"/>
              </a:tblGrid>
              <a:tr h="22293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бюджетный эффект (тыс. рублей)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42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Мероприятия по росту доходов бюджета Ханты-Мансийского района</a:t>
                      </a:r>
                      <a:endParaRPr lang="ru-RU" sz="1000" b="1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02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Управление дебиторской задолженностью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16 396,5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9910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Заключение соглашений о сотрудничестве с хозяйствующими субъектами, осуществляющими деятельность на территории Ханты-Мансийского района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558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866,6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Дополнительное вовлечение муниципального имущества в аренду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20 894,2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Анализ эффективности осуществляемых ранее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 поддержки и стимулирования субъектов малого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и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 предпринимательства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704,4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141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Проведение претензионной и исковой работы в отношении исполнителей за неисполнение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(или)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ненадлежащее исполнение муниципальных контрактов (соглашений)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1 750,8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33934"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598 612,5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303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Мероприятия по оптимизации расходов бюджета муниципального образования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54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Формирование условий для развития и внедрения инициативного бюджетирования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039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Реорганизация сети образовательных учреждений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4 180,0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437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В связи с переходом муниципального бюджетного учреждения дополнительного образования «Детско-юношеская спортивная школа Ханты-Мансийского района» на услуги аутсорсинга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1 105,7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240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Создание казенных учреждений, уменьшение численности работников органов местного самоуправления путем перевода их в учреждения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1 306,3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8211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Приведение объема предоставленных дополнительных гарантий в соответствие </a:t>
                      </a:r>
                    </a:p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объемом дополнительных гарантий, предоставляемых на региональном уровне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1 991,5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799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Увеличение доли конкурентных процедур в общем объеме закупок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58 941,8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419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Передача расходов, связанных с материально-техническим обеспечением, обучением работников органов на уровень учреждений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1 136,2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5987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Внедрение систем электронного документооборота ДЕЛО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8171"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68 921,8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44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9685504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бюджета Ханты-Мансийского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926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657468"/>
              </p:ext>
            </p:extLst>
          </p:nvPr>
        </p:nvGraphicFramePr>
        <p:xfrm>
          <a:off x="0" y="44450"/>
          <a:ext cx="9144000" cy="6858000"/>
        </p:xfrm>
        <a:graphic>
          <a:graphicData uri="http://schemas.openxmlformats.org/presentationml/2006/ole">
            <p:oleObj spid="_x0000_s71687" name="Slide" r:id="rId3" imgW="2862096" imgH="2145747" progId="PowerPoint.Slide.12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9344994"/>
              </p:ext>
            </p:extLst>
          </p:nvPr>
        </p:nvGraphicFramePr>
        <p:xfrm>
          <a:off x="395536" y="1397000"/>
          <a:ext cx="8424936" cy="5272360"/>
        </p:xfrm>
        <a:graphic>
          <a:graphicData uri="http://schemas.openxmlformats.org/presentationml/2006/ole">
            <p:oleObj spid="_x0000_s71688" name="Worksheet" r:id="rId4" imgW="18621344" imgH="1923102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010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6899" y="63540"/>
            <a:ext cx="6850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назначения доходов в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год,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sz="2200" b="1" dirty="0">
              <a:solidFill>
                <a:prstClr val="white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36732" y="1076771"/>
          <a:ext cx="8898458" cy="5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765"/>
                <a:gridCol w="2301707"/>
                <a:gridCol w="1651941"/>
                <a:gridCol w="1740045"/>
              </a:tblGrid>
              <a:tr h="23465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 дохода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 утверждено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Решением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Думы Ханты-Мансийского района от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13.12.2017 №214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изменения за 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(+,-)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93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946 015,0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955 850,0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+9 835,0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93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в </a:t>
                      </a:r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НДФЛ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920 918,4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925 141,4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+4 223,0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34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272 574,4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296 958,1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+24 383,7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234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1 989 941,5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3 079 436,0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+ 1 089 494,5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93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доходов: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3 208 530,9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4 332 244,1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+1 123 713,2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875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121" y="63540"/>
            <a:ext cx="7276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prstClr val="white"/>
                </a:solidFill>
              </a:rPr>
              <a:t>Структура доходов бюджета Ханты-Мансийского района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prstClr val="white"/>
                </a:solidFill>
              </a:rPr>
              <a:t>в 2017-2018 г., </a:t>
            </a:r>
            <a:r>
              <a:rPr lang="ru-RU" sz="2200" b="1" dirty="0">
                <a:solidFill>
                  <a:prstClr val="white"/>
                </a:solidFill>
              </a:rPr>
              <a:t>(тыс. руб.)</a:t>
            </a: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170121" y="1035544"/>
          <a:ext cx="4435269" cy="527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4353330" y="1071230"/>
          <a:ext cx="4395310" cy="524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>
            <a:off x="2115716" y="1419117"/>
            <a:ext cx="4699554" cy="6698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4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6899" y="63540"/>
            <a:ext cx="6850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prstClr val="white"/>
                </a:solidFill>
              </a:rPr>
              <a:t>Структура и динамика </a:t>
            </a:r>
            <a:r>
              <a:rPr lang="ru-RU" sz="2200" b="1" dirty="0" smtClean="0">
                <a:solidFill>
                  <a:prstClr val="white"/>
                </a:solidFill>
              </a:rPr>
              <a:t>безвозмездных </a:t>
            </a:r>
            <a:r>
              <a:rPr lang="ru-RU" sz="2200" b="1" dirty="0">
                <a:solidFill>
                  <a:prstClr val="white"/>
                </a:solidFill>
              </a:rPr>
              <a:t>доходов бюджета района в </a:t>
            </a:r>
            <a:r>
              <a:rPr lang="ru-RU" sz="2200" b="1" dirty="0" smtClean="0">
                <a:solidFill>
                  <a:prstClr val="white"/>
                </a:solidFill>
              </a:rPr>
              <a:t>2017-2018 </a:t>
            </a:r>
            <a:r>
              <a:rPr lang="ru-RU" sz="2200" b="1" dirty="0">
                <a:solidFill>
                  <a:prstClr val="white"/>
                </a:solidFill>
              </a:rPr>
              <a:t>гг., (тыс.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48856" y="1105786"/>
          <a:ext cx="8846289" cy="5114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262"/>
                <a:gridCol w="1935952"/>
                <a:gridCol w="1474007"/>
                <a:gridCol w="1438068"/>
              </a:tblGrid>
              <a:tr h="760517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 дохода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6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исполнения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2017 году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4150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172 011,00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62 417,02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36,3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4150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516 929,80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912 071,74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176,4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4150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1 375 087,90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1 450 159,2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4150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32 521,5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64 218,78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197,5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4150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303 993,5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558 866,6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183,8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625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том числе поступления по соглашениям с предприятиями ТЭК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302 111,5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558 174,7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184,8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836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в бюджет района остатков субсидий, субвенций, иных межбюджетных трансфертов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778 ,9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1489,9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191,3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8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в бюджет автономного округа остатков субсидий, субвенций, иных межбюджетных трансфертов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-29 971,9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-15 799,37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52,7</a:t>
                      </a:r>
                      <a:endParaRPr lang="ru-RU" sz="16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168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5870</TotalTime>
  <Words>3116</Words>
  <Application>Microsoft Office PowerPoint</Application>
  <PresentationFormat>Экран (4:3)</PresentationFormat>
  <Paragraphs>664</Paragraphs>
  <Slides>39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54" baseType="lpstr">
      <vt:lpstr>Тема Office</vt:lpstr>
      <vt:lpstr>1_Тема Office</vt:lpstr>
      <vt:lpstr>Воздушный поток</vt:lpstr>
      <vt:lpstr>3_Тема Office</vt:lpstr>
      <vt:lpstr>4_Тема Office</vt:lpstr>
      <vt:lpstr>2_Тема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Слайд</vt:lpstr>
      <vt:lpstr>Slide</vt:lpstr>
      <vt:lpstr>Worksheet</vt:lpstr>
      <vt:lpstr>Слайд 1</vt:lpstr>
      <vt:lpstr>Слайд 2</vt:lpstr>
      <vt:lpstr>Слайд 3</vt:lpstr>
      <vt:lpstr>Меры, направленные в 2018 году на увеличение доходов бюджета Ханты-Мансийского района, повышение эффективности бюджетных расходов и сокращение долговой нагрузки в целях минимизации бюджетных рисков</vt:lpstr>
      <vt:lpstr>Расходы бюджета Ханты-Мансийского района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Исполнение расходов бюджета Ханты-Мансийского района по разделам бюджетной классификации за 2018 год</vt:lpstr>
      <vt:lpstr>Структура расходов бюджета Ханты-Мансийского района на социальную сферу в 2017-2018 годах</vt:lpstr>
      <vt:lpstr>Слайд 17</vt:lpstr>
      <vt:lpstr>Средняя заработная плата отдельных категорий работников социальной сферы </vt:lpstr>
      <vt:lpstr>Повышение ФОТ отдельным категориям работников учреждений культуры и дополнительного образования детей</vt:lpstr>
      <vt:lpstr>Капитальные вложения в объекты муниципальной собственности</vt:lpstr>
      <vt:lpstr> Строительство и реконструкция  объектов с участием средств бюджета автономного округа за 2018 год</vt:lpstr>
      <vt:lpstr>Применение программно-целевого метода   в 2018 году</vt:lpstr>
      <vt:lpstr>Исполнение расходов на реализацию муниципальных программ за 2018 год</vt:lpstr>
      <vt:lpstr>Расходы на реализацию муниципальной программы «Развитие образования в Ханты-Мансийском районе на 2018 – 2020 годы» за 2018 год</vt:lpstr>
      <vt:lpstr>Основные целевые показатели результативности муниципальной программы «Развитие образования в Ханты-Мансийском районе на 2018 – 2020 годы»</vt:lpstr>
      <vt:lpstr>Расходы и результаты реализации муниципальной программы «Улучшение жилищных условий жителей Ханты-Мансийского района на 2018 – 2020 годы»</vt:lpstr>
      <vt:lpstr>Расходы и результаты  реализации муниципальной программы «Развитие и модернизация жилищно-коммунального комплекса и повышение энергетической эффективности Ханты-Мансийского района  на 2018 – 2022 годы»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Резервный фонд администрации Ханты-Мансийского района</vt:lpstr>
      <vt:lpstr>Слайд 37</vt:lpstr>
      <vt:lpstr>Слайд 38</vt:lpstr>
      <vt:lpstr>КОНТАКТНАЯ ИНФОРМАЦИЯ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SobyaninSA</dc:creator>
  <cp:lastModifiedBy>Харисова Р.В.</cp:lastModifiedBy>
  <cp:revision>451</cp:revision>
  <cp:lastPrinted>2019-04-23T11:08:41Z</cp:lastPrinted>
  <dcterms:created xsi:type="dcterms:W3CDTF">2016-04-25T04:47:56Z</dcterms:created>
  <dcterms:modified xsi:type="dcterms:W3CDTF">2019-12-06T10:44:12Z</dcterms:modified>
</cp:coreProperties>
</file>